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96"/>
  </p:notesMasterIdLst>
  <p:handoutMasterIdLst>
    <p:handoutMasterId r:id="rId97"/>
  </p:handoutMasterIdLst>
  <p:sldIdLst>
    <p:sldId id="1563" r:id="rId2"/>
    <p:sldId id="669" r:id="rId3"/>
    <p:sldId id="705" r:id="rId4"/>
    <p:sldId id="256" r:id="rId5"/>
    <p:sldId id="276" r:id="rId6"/>
    <p:sldId id="336" r:id="rId7"/>
    <p:sldId id="337" r:id="rId8"/>
    <p:sldId id="338" r:id="rId9"/>
    <p:sldId id="339" r:id="rId10"/>
    <p:sldId id="340" r:id="rId11"/>
    <p:sldId id="341" r:id="rId12"/>
    <p:sldId id="342" r:id="rId13"/>
    <p:sldId id="595" r:id="rId14"/>
    <p:sldId id="344" r:id="rId15"/>
    <p:sldId id="345" r:id="rId16"/>
    <p:sldId id="346" r:id="rId17"/>
    <p:sldId id="347" r:id="rId18"/>
    <p:sldId id="728" r:id="rId19"/>
    <p:sldId id="475" r:id="rId20"/>
    <p:sldId id="349" r:id="rId21"/>
    <p:sldId id="476" r:id="rId22"/>
    <p:sldId id="350" r:id="rId23"/>
    <p:sldId id="477" r:id="rId24"/>
    <p:sldId id="351" r:id="rId25"/>
    <p:sldId id="668" r:id="rId26"/>
    <p:sldId id="479" r:id="rId27"/>
    <p:sldId id="314" r:id="rId28"/>
    <p:sldId id="640" r:id="rId29"/>
    <p:sldId id="596" r:id="rId30"/>
    <p:sldId id="433" r:id="rId31"/>
    <p:sldId id="460" r:id="rId32"/>
    <p:sldId id="284" r:id="rId33"/>
    <p:sldId id="283" r:id="rId34"/>
    <p:sldId id="710" r:id="rId35"/>
    <p:sldId id="1565" r:id="rId36"/>
    <p:sldId id="1566" r:id="rId37"/>
    <p:sldId id="1567" r:id="rId38"/>
    <p:sldId id="600" r:id="rId39"/>
    <p:sldId id="599" r:id="rId40"/>
    <p:sldId id="481" r:id="rId41"/>
    <p:sldId id="601" r:id="rId42"/>
    <p:sldId id="487" r:id="rId43"/>
    <p:sldId id="488" r:id="rId44"/>
    <p:sldId id="491" r:id="rId45"/>
    <p:sldId id="492" r:id="rId46"/>
    <p:sldId id="494" r:id="rId47"/>
    <p:sldId id="1568" r:id="rId48"/>
    <p:sldId id="495" r:id="rId49"/>
    <p:sldId id="272" r:id="rId50"/>
    <p:sldId id="273" r:id="rId51"/>
    <p:sldId id="448" r:id="rId52"/>
    <p:sldId id="1569" r:id="rId53"/>
    <p:sldId id="1570" r:id="rId54"/>
    <p:sldId id="275" r:id="rId55"/>
    <p:sldId id="274" r:id="rId56"/>
    <p:sldId id="497" r:id="rId57"/>
    <p:sldId id="712" r:id="rId58"/>
    <p:sldId id="713" r:id="rId59"/>
    <p:sldId id="714" r:id="rId60"/>
    <p:sldId id="715" r:id="rId61"/>
    <p:sldId id="727" r:id="rId62"/>
    <p:sldId id="726" r:id="rId63"/>
    <p:sldId id="716" r:id="rId64"/>
    <p:sldId id="717" r:id="rId65"/>
    <p:sldId id="725" r:id="rId66"/>
    <p:sldId id="319" r:id="rId67"/>
    <p:sldId id="320" r:id="rId68"/>
    <p:sldId id="739" r:id="rId69"/>
    <p:sldId id="1571" r:id="rId70"/>
    <p:sldId id="682" r:id="rId71"/>
    <p:sldId id="674" r:id="rId72"/>
    <p:sldId id="702" r:id="rId73"/>
    <p:sldId id="512" r:id="rId74"/>
    <p:sldId id="675" r:id="rId75"/>
    <p:sldId id="676" r:id="rId76"/>
    <p:sldId id="677" r:id="rId77"/>
    <p:sldId id="678" r:id="rId78"/>
    <p:sldId id="524" r:id="rId79"/>
    <p:sldId id="325" r:id="rId80"/>
    <p:sldId id="679" r:id="rId81"/>
    <p:sldId id="326" r:id="rId82"/>
    <p:sldId id="327" r:id="rId83"/>
    <p:sldId id="329" r:id="rId84"/>
    <p:sldId id="605" r:id="rId85"/>
    <p:sldId id="514" r:id="rId86"/>
    <p:sldId id="680" r:id="rId87"/>
    <p:sldId id="370" r:id="rId88"/>
    <p:sldId id="410" r:id="rId89"/>
    <p:sldId id="615" r:id="rId90"/>
    <p:sldId id="563" r:id="rId91"/>
    <p:sldId id="698" r:id="rId92"/>
    <p:sldId id="700" r:id="rId93"/>
    <p:sldId id="704" r:id="rId94"/>
    <p:sldId id="1344" r:id="rId95"/>
  </p:sldIdLst>
  <p:sldSz cx="9144000" cy="6858000" type="overhead"/>
  <p:notesSz cx="7099300" cy="10234613"/>
  <p:defaultTextStyle>
    <a:defPPr>
      <a:defRPr lang="en-US"/>
    </a:defPPr>
    <a:lvl1pPr algn="l" rtl="0" fontAlgn="base">
      <a:spcBef>
        <a:spcPct val="0"/>
      </a:spcBef>
      <a:spcAft>
        <a:spcPct val="0"/>
      </a:spcAft>
      <a:defRPr sz="4400" b="1" kern="1200">
        <a:solidFill>
          <a:srgbClr val="0000FF"/>
        </a:solidFill>
        <a:latin typeface="Comic Sans MS" charset="0"/>
        <a:ea typeface="ＭＳ Ｐゴシック" charset="0"/>
        <a:cs typeface="ＭＳ Ｐゴシック" charset="0"/>
      </a:defRPr>
    </a:lvl1pPr>
    <a:lvl2pPr marL="457200" algn="l" rtl="0" fontAlgn="base">
      <a:spcBef>
        <a:spcPct val="0"/>
      </a:spcBef>
      <a:spcAft>
        <a:spcPct val="0"/>
      </a:spcAft>
      <a:defRPr sz="4400" b="1" kern="1200">
        <a:solidFill>
          <a:srgbClr val="0000FF"/>
        </a:solidFill>
        <a:latin typeface="Comic Sans MS" charset="0"/>
        <a:ea typeface="ＭＳ Ｐゴシック" charset="0"/>
        <a:cs typeface="ＭＳ Ｐゴシック" charset="0"/>
      </a:defRPr>
    </a:lvl2pPr>
    <a:lvl3pPr marL="914400" algn="l" rtl="0" fontAlgn="base">
      <a:spcBef>
        <a:spcPct val="0"/>
      </a:spcBef>
      <a:spcAft>
        <a:spcPct val="0"/>
      </a:spcAft>
      <a:defRPr sz="4400" b="1" kern="1200">
        <a:solidFill>
          <a:srgbClr val="0000FF"/>
        </a:solidFill>
        <a:latin typeface="Comic Sans MS" charset="0"/>
        <a:ea typeface="ＭＳ Ｐゴシック" charset="0"/>
        <a:cs typeface="ＭＳ Ｐゴシック" charset="0"/>
      </a:defRPr>
    </a:lvl3pPr>
    <a:lvl4pPr marL="1371600" algn="l" rtl="0" fontAlgn="base">
      <a:spcBef>
        <a:spcPct val="0"/>
      </a:spcBef>
      <a:spcAft>
        <a:spcPct val="0"/>
      </a:spcAft>
      <a:defRPr sz="4400" b="1" kern="1200">
        <a:solidFill>
          <a:srgbClr val="0000FF"/>
        </a:solidFill>
        <a:latin typeface="Comic Sans MS" charset="0"/>
        <a:ea typeface="ＭＳ Ｐゴシック" charset="0"/>
        <a:cs typeface="ＭＳ Ｐゴシック" charset="0"/>
      </a:defRPr>
    </a:lvl4pPr>
    <a:lvl5pPr marL="1828800" algn="l" rtl="0" fontAlgn="base">
      <a:spcBef>
        <a:spcPct val="0"/>
      </a:spcBef>
      <a:spcAft>
        <a:spcPct val="0"/>
      </a:spcAft>
      <a:defRPr sz="4400" b="1" kern="1200">
        <a:solidFill>
          <a:srgbClr val="0000FF"/>
        </a:solidFill>
        <a:latin typeface="Comic Sans MS" charset="0"/>
        <a:ea typeface="ＭＳ Ｐゴシック" charset="0"/>
        <a:cs typeface="ＭＳ Ｐゴシック" charset="0"/>
      </a:defRPr>
    </a:lvl5pPr>
    <a:lvl6pPr marL="2286000" algn="l" defTabSz="457200" rtl="0" eaLnBrk="1" latinLnBrk="0" hangingPunct="1">
      <a:defRPr sz="4400" b="1" kern="1200">
        <a:solidFill>
          <a:srgbClr val="0000FF"/>
        </a:solidFill>
        <a:latin typeface="Comic Sans MS" charset="0"/>
        <a:ea typeface="ＭＳ Ｐゴシック" charset="0"/>
        <a:cs typeface="ＭＳ Ｐゴシック" charset="0"/>
      </a:defRPr>
    </a:lvl6pPr>
    <a:lvl7pPr marL="2743200" algn="l" defTabSz="457200" rtl="0" eaLnBrk="1" latinLnBrk="0" hangingPunct="1">
      <a:defRPr sz="4400" b="1" kern="1200">
        <a:solidFill>
          <a:srgbClr val="0000FF"/>
        </a:solidFill>
        <a:latin typeface="Comic Sans MS" charset="0"/>
        <a:ea typeface="ＭＳ Ｐゴシック" charset="0"/>
        <a:cs typeface="ＭＳ Ｐゴシック" charset="0"/>
      </a:defRPr>
    </a:lvl7pPr>
    <a:lvl8pPr marL="3200400" algn="l" defTabSz="457200" rtl="0" eaLnBrk="1" latinLnBrk="0" hangingPunct="1">
      <a:defRPr sz="4400" b="1" kern="1200">
        <a:solidFill>
          <a:srgbClr val="0000FF"/>
        </a:solidFill>
        <a:latin typeface="Comic Sans MS" charset="0"/>
        <a:ea typeface="ＭＳ Ｐゴシック" charset="0"/>
        <a:cs typeface="ＭＳ Ｐゴシック" charset="0"/>
      </a:defRPr>
    </a:lvl8pPr>
    <a:lvl9pPr marL="3657600" algn="l" defTabSz="457200" rtl="0" eaLnBrk="1" latinLnBrk="0" hangingPunct="1">
      <a:defRPr sz="4400" b="1" kern="1200">
        <a:solidFill>
          <a:srgbClr val="0000FF"/>
        </a:solidFill>
        <a:latin typeface="Comic Sans M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3566">
          <p15:clr>
            <a:srgbClr val="A4A3A4"/>
          </p15:clr>
        </p15:guide>
        <p15:guide id="2" pos="2937">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FF00"/>
    <a:srgbClr val="FF3300"/>
    <a:srgbClr val="FF7C80"/>
    <a:srgbClr val="0066FF"/>
    <a:srgbClr val="FF9900"/>
    <a:srgbClr val="0000FF"/>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97" d="100"/>
          <a:sy n="97" d="100"/>
        </p:scale>
        <p:origin x="1512" y="64"/>
      </p:cViewPr>
      <p:guideLst>
        <p:guide orient="horz" pos="3566"/>
        <p:guide pos="293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192"/>
    </p:cViewPr>
  </p:sorterViewPr>
  <p:notesViewPr>
    <p:cSldViewPr snapToGrid="0">
      <p:cViewPr varScale="1">
        <p:scale>
          <a:sx n="60" d="100"/>
          <a:sy n="60" d="100"/>
        </p:scale>
        <p:origin x="-1632" y="-90"/>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none" lIns="99041" tIns="49521" rIns="99041" bIns="49521" numCol="1" anchor="ctr" anchorCtr="0" compatLnSpc="1">
            <a:prstTxWarp prst="textNoShape">
              <a:avLst/>
            </a:prstTxWarp>
          </a:bodyPr>
          <a:lstStyle>
            <a:lvl1pPr defTabSz="990600" eaLnBrk="0" hangingPunct="0">
              <a:defRPr sz="1300" b="0">
                <a:latin typeface="Arial" charset="0"/>
                <a:cs typeface="+mn-cs"/>
              </a:defRPr>
            </a:lvl1pPr>
          </a:lstStyle>
          <a:p>
            <a:pPr>
              <a:defRPr/>
            </a:pPr>
            <a:r>
              <a:rPr lang="en-US"/>
              <a:t>© 2003 Herlihy and Shavit</a:t>
            </a:r>
          </a:p>
        </p:txBody>
      </p:sp>
      <p:sp>
        <p:nvSpPr>
          <p:cNvPr id="4096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none" lIns="99041" tIns="49521" rIns="99041" bIns="49521" numCol="1" anchor="ctr" anchorCtr="0" compatLnSpc="1">
            <a:prstTxWarp prst="textNoShape">
              <a:avLst/>
            </a:prstTxWarp>
          </a:bodyPr>
          <a:lstStyle>
            <a:lvl1pPr algn="r" defTabSz="990600" eaLnBrk="0" hangingPunct="0">
              <a:defRPr sz="1300" b="0">
                <a:latin typeface="Arial" pitchFamily="34" charset="0"/>
                <a:ea typeface="+mn-ea"/>
                <a:cs typeface="+mn-cs"/>
              </a:defRPr>
            </a:lvl1pPr>
          </a:lstStyle>
          <a:p>
            <a:pPr>
              <a:defRPr/>
            </a:pPr>
            <a:endParaRPr lang="en-US"/>
          </a:p>
        </p:txBody>
      </p:sp>
      <p:sp>
        <p:nvSpPr>
          <p:cNvPr id="4096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none" lIns="99041" tIns="49521" rIns="99041" bIns="49521" numCol="1" anchor="b" anchorCtr="0" compatLnSpc="1">
            <a:prstTxWarp prst="textNoShape">
              <a:avLst/>
            </a:prstTxWarp>
          </a:bodyPr>
          <a:lstStyle>
            <a:lvl1pPr defTabSz="990600" eaLnBrk="0" hangingPunct="0">
              <a:defRPr sz="1300" b="0">
                <a:latin typeface="Arial" pitchFamily="34" charset="0"/>
                <a:ea typeface="+mn-ea"/>
                <a:cs typeface="+mn-cs"/>
              </a:defRPr>
            </a:lvl1pPr>
          </a:lstStyle>
          <a:p>
            <a:pPr>
              <a:defRPr/>
            </a:pPr>
            <a:endParaRPr lang="en-US"/>
          </a:p>
        </p:txBody>
      </p:sp>
      <p:sp>
        <p:nvSpPr>
          <p:cNvPr id="4096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none" lIns="99041" tIns="49521" rIns="99041" bIns="49521" numCol="1" anchor="b" anchorCtr="0" compatLnSpc="1">
            <a:prstTxWarp prst="textNoShape">
              <a:avLst/>
            </a:prstTxWarp>
          </a:bodyPr>
          <a:lstStyle>
            <a:lvl1pPr algn="r" defTabSz="990600" eaLnBrk="0" hangingPunct="0">
              <a:defRPr sz="1300" b="0">
                <a:latin typeface="Arial" charset="0"/>
                <a:cs typeface="Arial" charset="0"/>
              </a:defRPr>
            </a:lvl1pPr>
          </a:lstStyle>
          <a:p>
            <a:pPr>
              <a:defRPr/>
            </a:pPr>
            <a:fld id="{12F28CF9-7D52-4948-86B7-A60B85EE54B8}" type="slidenum">
              <a:rPr lang="ar-SA"/>
              <a:pPr>
                <a:defRPr/>
              </a:pPr>
              <a:t>‹#›</a:t>
            </a:fld>
            <a:endParaRPr lang="en-US">
              <a:cs typeface="+mn-cs"/>
            </a:endParaRPr>
          </a:p>
        </p:txBody>
      </p:sp>
    </p:spTree>
    <p:extLst>
      <p:ext uri="{BB962C8B-B14F-4D97-AF65-F5344CB8AC3E}">
        <p14:creationId xmlns:p14="http://schemas.microsoft.com/office/powerpoint/2010/main" val="3457553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1" tIns="49521" rIns="99041" bIns="49521" numCol="1" anchor="t" anchorCtr="0" compatLnSpc="1">
            <a:prstTxWarp prst="textNoShape">
              <a:avLst/>
            </a:prstTxWarp>
          </a:bodyPr>
          <a:lstStyle>
            <a:lvl1pPr defTabSz="990600" eaLnBrk="0" hangingPunct="0">
              <a:defRPr sz="1300" b="0">
                <a:latin typeface="Marlett" charset="0"/>
                <a:cs typeface="+mn-cs"/>
              </a:defRPr>
            </a:lvl1pPr>
          </a:lstStyle>
          <a:p>
            <a:pPr>
              <a:defRPr/>
            </a:pPr>
            <a:r>
              <a:rPr lang="en-US"/>
              <a:t>© 2003 Herlihy and Shavit</a:t>
            </a:r>
          </a:p>
        </p:txBody>
      </p:sp>
      <p:sp>
        <p:nvSpPr>
          <p:cNvPr id="6147"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1" tIns="49521" rIns="99041" bIns="49521" numCol="1" anchor="t" anchorCtr="0" compatLnSpc="1">
            <a:prstTxWarp prst="textNoShape">
              <a:avLst/>
            </a:prstTxWarp>
          </a:bodyPr>
          <a:lstStyle>
            <a:lvl1pPr algn="r" defTabSz="990600" eaLnBrk="0" hangingPunct="0">
              <a:defRPr sz="1300" b="0">
                <a:latin typeface="Marlett" pitchFamily="2" charset="2"/>
                <a:ea typeface="+mn-ea"/>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990600" y="768350"/>
            <a:ext cx="5118100"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149" name="Rectangle 5"/>
          <p:cNvSpPr>
            <a:spLocks noGrp="1" noChangeArrowheads="1"/>
          </p:cNvSpPr>
          <p:nvPr>
            <p:ph type="body" sz="quarter" idx="3"/>
          </p:nvPr>
        </p:nvSpPr>
        <p:spPr bwMode="auto">
          <a:xfrm>
            <a:off x="947738" y="4862513"/>
            <a:ext cx="5203825" cy="4603750"/>
          </a:xfrm>
          <a:prstGeom prst="rect">
            <a:avLst/>
          </a:prstGeom>
          <a:noFill/>
          <a:ln w="9525">
            <a:noFill/>
            <a:miter lim="800000"/>
            <a:headEnd/>
            <a:tailEnd/>
          </a:ln>
          <a:effectLst/>
        </p:spPr>
        <p:txBody>
          <a:bodyPr vert="horz" wrap="square" lIns="99041" tIns="49521" rIns="99041" bIns="4952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1" tIns="49521" rIns="99041" bIns="49521" numCol="1" anchor="b" anchorCtr="0" compatLnSpc="1">
            <a:prstTxWarp prst="textNoShape">
              <a:avLst/>
            </a:prstTxWarp>
          </a:bodyPr>
          <a:lstStyle>
            <a:lvl1pPr defTabSz="990600" eaLnBrk="0" hangingPunct="0">
              <a:defRPr sz="1300" b="0">
                <a:latin typeface="Marlett" pitchFamily="2" charset="2"/>
                <a:ea typeface="+mn-ea"/>
                <a:cs typeface="+mn-cs"/>
              </a:defRPr>
            </a:lvl1pPr>
          </a:lstStyle>
          <a:p>
            <a:pPr>
              <a:defRPr/>
            </a:pPr>
            <a:endParaRPr lang="en-US"/>
          </a:p>
        </p:txBody>
      </p:sp>
      <p:sp>
        <p:nvSpPr>
          <p:cNvPr id="6151"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1" tIns="49521" rIns="99041" bIns="49521" numCol="1" anchor="b" anchorCtr="0" compatLnSpc="1">
            <a:prstTxWarp prst="textNoShape">
              <a:avLst/>
            </a:prstTxWarp>
          </a:bodyPr>
          <a:lstStyle>
            <a:lvl1pPr algn="r" defTabSz="990600" eaLnBrk="0" hangingPunct="0">
              <a:defRPr sz="1300" b="0">
                <a:latin typeface="Marlett" charset="0"/>
                <a:cs typeface="Arial" charset="0"/>
              </a:defRPr>
            </a:lvl1pPr>
          </a:lstStyle>
          <a:p>
            <a:pPr>
              <a:defRPr/>
            </a:pPr>
            <a:fld id="{E7870A5D-C1B2-3C40-9F55-7589E88193D9}" type="slidenum">
              <a:rPr lang="ar-SA"/>
              <a:pPr>
                <a:defRPr/>
              </a:pPr>
              <a:t>‹#›</a:t>
            </a:fld>
            <a:endParaRPr lang="en-US">
              <a:cs typeface="+mn-cs"/>
            </a:endParaRPr>
          </a:p>
        </p:txBody>
      </p:sp>
    </p:spTree>
    <p:extLst>
      <p:ext uri="{BB962C8B-B14F-4D97-AF65-F5344CB8AC3E}">
        <p14:creationId xmlns:p14="http://schemas.microsoft.com/office/powerpoint/2010/main" val="580654783"/>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BF6DCEDD-7FFD-C14A-8BF5-E1F4A6914672}" type="slidenum">
              <a:rPr lang="ar-SA" sz="1300" b="0">
                <a:latin typeface="Marlett" charset="0"/>
                <a:cs typeface="Arial" charset="0"/>
              </a:rPr>
              <a:pPr/>
              <a:t>2</a:t>
            </a:fld>
            <a:endParaRPr lang="en-US" sz="1300" b="0">
              <a:latin typeface="Marlett" charset="0"/>
              <a:cs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This lecture covers a number of classical mutual exclusion algorithms that</a:t>
            </a:r>
          </a:p>
          <a:p>
            <a:r>
              <a:rPr lang="en-US">
                <a:latin typeface="Arial" charset="0"/>
              </a:rPr>
              <a:t>work by reading and writing shared memory. Although these algorithms are</a:t>
            </a:r>
          </a:p>
          <a:p>
            <a:r>
              <a:rPr lang="en-US">
                <a:latin typeface="Arial" charset="0"/>
              </a:rPr>
              <a:t>not used in practice, we study them because they provide an ideal introduction</a:t>
            </a:r>
          </a:p>
          <a:p>
            <a:r>
              <a:rPr lang="en-US">
                <a:latin typeface="Arial" charset="0"/>
              </a:rPr>
              <a:t>to the kinds of correctness issues that arise in every area of synchronization.</a:t>
            </a:r>
          </a:p>
          <a:p>
            <a:r>
              <a:rPr lang="en-US">
                <a:latin typeface="Arial" charset="0"/>
              </a:rPr>
              <a:t>These algorithms, simple as they are, display subtle properties that</a:t>
            </a:r>
          </a:p>
          <a:p>
            <a:r>
              <a:rPr lang="en-US">
                <a:latin typeface="Arial" charset="0"/>
              </a:rPr>
              <a:t>students should understand before they are ready to approach the design of truly</a:t>
            </a:r>
          </a:p>
          <a:p>
            <a:r>
              <a:rPr lang="en-US">
                <a:latin typeface="Arial" charset="0"/>
              </a:rPr>
              <a:t>practical techniques.</a:t>
            </a:r>
          </a:p>
        </p:txBody>
      </p:sp>
    </p:spTree>
    <p:extLst>
      <p:ext uri="{BB962C8B-B14F-4D97-AF65-F5344CB8AC3E}">
        <p14:creationId xmlns:p14="http://schemas.microsoft.com/office/powerpoint/2010/main" val="254725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ln/>
        </p:spPr>
      </p:sp>
      <p:sp>
        <p:nvSpPr>
          <p:cNvPr id="215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Dijkstra was the first to provide a solution to the mutual exclusion problem. </a:t>
            </a:r>
          </a:p>
        </p:txBody>
      </p:sp>
      <p:sp>
        <p:nvSpPr>
          <p:cNvPr id="2150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1508"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CCB1AC6D-AACB-5D42-9F2A-9D2EF3A0E623}" type="slidenum">
              <a:rPr lang="ar-SA" sz="1300" b="0">
                <a:latin typeface="Marlett" charset="0"/>
                <a:cs typeface="Arial" charset="0"/>
              </a:rPr>
              <a:pPr/>
              <a:t>3</a:t>
            </a:fld>
            <a:endParaRPr lang="en-US" sz="1300" b="0">
              <a:latin typeface="Marlett" charset="0"/>
              <a:cs typeface="Arial" charset="0"/>
            </a:endParaRPr>
          </a:p>
        </p:txBody>
      </p:sp>
    </p:spTree>
    <p:extLst>
      <p:ext uri="{BB962C8B-B14F-4D97-AF65-F5344CB8AC3E}">
        <p14:creationId xmlns:p14="http://schemas.microsoft.com/office/powerpoint/2010/main" val="3473856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D06B4A68-9085-4245-9673-470FBE2BF6FC}" type="slidenum">
              <a:rPr lang="ar-SA" sz="1300" b="0">
                <a:latin typeface="Marlett" charset="0"/>
                <a:cs typeface="Arial" charset="0"/>
              </a:rPr>
              <a:pPr/>
              <a:t>4</a:t>
            </a:fld>
            <a:endParaRPr lang="en-US" sz="1300" b="0">
              <a:latin typeface="Marlett" charset="0"/>
              <a:cs typeface="Arial"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First, we are going to talk about what mutual exclusion means. This might seem simple, almost trivial, but there are tricky aspects that will cause problems if we don</a:t>
            </a:r>
            <a:r>
              <a:rPr lang="fr-FR" altLang="ja-JP" dirty="0">
                <a:latin typeface="Arial" charset="0"/>
              </a:rPr>
              <a:t>'</a:t>
            </a:r>
            <a:r>
              <a:rPr lang="en-US" altLang="ja-JP" dirty="0">
                <a:latin typeface="Arial" charset="0"/>
              </a:rPr>
              <a:t>t understand them.</a:t>
            </a:r>
          </a:p>
          <a:p>
            <a:r>
              <a:rPr lang="en-US" dirty="0">
                <a:latin typeface="Arial" charset="0"/>
              </a:rPr>
              <a:t>Then we discuss 2 process solutions. We like these because they are simpler than general solutions, so we can focus on important issues more clearly. Also the code fits on a slide.</a:t>
            </a:r>
          </a:p>
          <a:p>
            <a:r>
              <a:rPr lang="en-US" dirty="0">
                <a:latin typeface="Arial" charset="0"/>
              </a:rPr>
              <a:t>Then we will be ready to move on to n-process solutions. In the end, we will talk about the inherent costs of doing mutual exclusion in this way, and the implications of those costs.</a:t>
            </a:r>
          </a:p>
        </p:txBody>
      </p:sp>
    </p:spTree>
    <p:extLst>
      <p:ext uri="{BB962C8B-B14F-4D97-AF65-F5344CB8AC3E}">
        <p14:creationId xmlns:p14="http://schemas.microsoft.com/office/powerpoint/2010/main" val="774199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95F63007-4099-F14C-8F17-BBDCDB3D9FF9}" type="slidenum">
              <a:rPr lang="ar-SA" sz="1300" b="0">
                <a:latin typeface="Marlett" charset="0"/>
                <a:cs typeface="Arial" charset="0"/>
              </a:rPr>
              <a:pPr/>
              <a:t>5</a:t>
            </a:fld>
            <a:endParaRPr lang="en-US" sz="1300" b="0">
              <a:latin typeface="Marlett" charset="0"/>
              <a:cs typeface="Arial"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These particular protocols will never be used in practice. We don</a:t>
            </a:r>
            <a:r>
              <a:rPr lang="fr-FR" altLang="ja-JP" dirty="0">
                <a:latin typeface="Arial" charset="0"/>
              </a:rPr>
              <a:t>'</a:t>
            </a:r>
            <a:r>
              <a:rPr lang="en-US" altLang="ja-JP" dirty="0">
                <a:latin typeface="Arial" charset="0"/>
              </a:rPr>
              <a:t>t care because we are interested in understanding them, not using them. Once we understand how and why they work, and their inherent limitations, only then will we be ready to move on to more practical protocols.</a:t>
            </a:r>
            <a:endParaRPr lang="en-US" dirty="0">
              <a:latin typeface="Arial" charset="0"/>
            </a:endParaRPr>
          </a:p>
        </p:txBody>
      </p:sp>
    </p:spTree>
    <p:extLst>
      <p:ext uri="{BB962C8B-B14F-4D97-AF65-F5344CB8AC3E}">
        <p14:creationId xmlns:p14="http://schemas.microsoft.com/office/powerpoint/2010/main" val="59083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09E9EFC1-4363-7245-8D07-B49190E17B70}" type="slidenum">
              <a:rPr lang="ar-SA" sz="1300" b="0">
                <a:latin typeface="Marlett" charset="0"/>
                <a:cs typeface="Arial" charset="0"/>
              </a:rPr>
              <a:pPr/>
              <a:t>6</a:t>
            </a:fld>
            <a:endParaRPr lang="en-US" sz="1300" b="0">
              <a:latin typeface="Marlett" charset="0"/>
              <a:cs typeface="Arial"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513381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7D6068E3-FD05-A749-8E9E-F800DEC80588}" type="slidenum">
              <a:rPr lang="ar-SA" sz="1300" b="0">
                <a:latin typeface="Marlett" charset="0"/>
                <a:cs typeface="Arial" charset="0"/>
              </a:rPr>
              <a:pPr/>
              <a:t>7</a:t>
            </a:fld>
            <a:endParaRPr lang="en-US" sz="1300" b="0">
              <a:latin typeface="Marlett" charset="0"/>
              <a:cs typeface="Arial"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For the next set of slides, PLEASE READ THE DISCUSSION ABOUT TIME IN THE TEXTBOOK. Do not read this slide out, let the students read it while you talk. Instead, you should explain to them that what we are going to try and do is actually talk about time by understanding that in our systems there will not be time in the sense of a global clock in the sky that all threads can read and use in order to relate to each other, rather, we will think of the world in terms of the ordering among events, and will use time just as a tool for explaining this ordering. In other words, there is a notion of time but it is local and not global. In fact, we already know this from general relativity </a:t>
            </a:r>
            <a:r>
              <a:rPr lang="en-US">
                <a:latin typeface="Arial" charset="0"/>
                <a:sym typeface="Wingdings" charset="0"/>
              </a:rPr>
              <a:t> </a:t>
            </a:r>
            <a:endParaRPr lang="en-US">
              <a:latin typeface="Arial" charset="0"/>
            </a:endParaRPr>
          </a:p>
          <a:p>
            <a:endParaRPr lang="en-US">
              <a:latin typeface="Arial" charset="0"/>
            </a:endParaRPr>
          </a:p>
        </p:txBody>
      </p:sp>
    </p:spTree>
    <p:extLst>
      <p:ext uri="{BB962C8B-B14F-4D97-AF65-F5344CB8AC3E}">
        <p14:creationId xmlns:p14="http://schemas.microsoft.com/office/powerpoint/2010/main" val="3836208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40594A1D-8691-B742-8DAB-A757C04FC49B}" type="slidenum">
              <a:rPr lang="ar-SA" sz="1300" b="0">
                <a:latin typeface="Marlett" charset="0"/>
                <a:cs typeface="Arial" charset="0"/>
              </a:rPr>
              <a:pPr/>
              <a:t>8</a:t>
            </a:fld>
            <a:endParaRPr lang="en-US" sz="1300" b="0">
              <a:latin typeface="Marlett" charset="0"/>
              <a:cs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618214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8C443D93-7480-8041-AADA-4F94A67F2EBE}" type="slidenum">
              <a:rPr lang="ar-SA" sz="1300" b="0">
                <a:latin typeface="Marlett" charset="0"/>
                <a:cs typeface="Arial" charset="0"/>
              </a:rPr>
              <a:pPr/>
              <a:t>9</a:t>
            </a:fld>
            <a:endParaRPr lang="en-US" sz="1300" b="0">
              <a:latin typeface="Marlett" charset="0"/>
              <a:cs typeface="Arial"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753320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B8B5BE75-D25B-3241-B8F2-A7F236A0BCA8}" type="slidenum">
              <a:rPr lang="ar-SA" sz="1300" b="0">
                <a:latin typeface="Marlett" charset="0"/>
                <a:cs typeface="Arial" charset="0"/>
              </a:rPr>
              <a:pPr/>
              <a:t>10</a:t>
            </a:fld>
            <a:endParaRPr lang="en-US" sz="1300" b="0">
              <a:latin typeface="Marlett" charset="0"/>
              <a:cs typeface="Arial"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353718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CF59922C-95C2-214D-946F-CC8903F8A13C}" type="slidenum">
              <a:rPr lang="ar-SA" sz="1300" b="0">
                <a:latin typeface="Marlett" charset="0"/>
                <a:cs typeface="Arial" charset="0"/>
              </a:rPr>
              <a:pPr/>
              <a:t>11</a:t>
            </a:fld>
            <a:endParaRPr lang="en-US" sz="1300" b="0">
              <a:latin typeface="Marlett" charset="0"/>
              <a:cs typeface="Arial"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440799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ADD76EA1-ED52-B04F-BFCF-A9E7101C68D3}" type="slidenum">
              <a:rPr lang="ar-SA" sz="1300" b="0">
                <a:latin typeface="Marlett" charset="0"/>
                <a:cs typeface="Arial" charset="0"/>
              </a:rPr>
              <a:pPr/>
              <a:t>12</a:t>
            </a:fld>
            <a:endParaRPr lang="en-US" sz="1300" b="0">
              <a:latin typeface="Marlett" charset="0"/>
              <a:cs typeface="Arial"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028614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281D6308-8BC4-8A4F-A4D1-2F61B1634982}" type="slidenum">
              <a:rPr lang="ar-SA" sz="1300" b="0">
                <a:latin typeface="Marlett" charset="0"/>
                <a:cs typeface="Arial" charset="0"/>
              </a:rPr>
              <a:pPr/>
              <a:t>13</a:t>
            </a:fld>
            <a:endParaRPr lang="en-US" sz="1300" b="0">
              <a:latin typeface="Marlett" charset="0"/>
              <a:cs typeface="Arial"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345409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729C4E1A-394E-1345-BD19-024F00CEA95B}" type="slidenum">
              <a:rPr lang="ar-SA" sz="1300" b="0">
                <a:latin typeface="Marlett" charset="0"/>
                <a:cs typeface="Arial" charset="0"/>
              </a:rPr>
              <a:pPr/>
              <a:t>14</a:t>
            </a:fld>
            <a:endParaRPr lang="en-US" sz="1300" b="0">
              <a:latin typeface="Marlett" charset="0"/>
              <a:cs typeface="Arial"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012202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62307179-9236-3B48-9F10-02EF92534021}" type="slidenum">
              <a:rPr lang="ar-SA" sz="1300" b="0">
                <a:latin typeface="Marlett" charset="0"/>
                <a:cs typeface="Arial" charset="0"/>
              </a:rPr>
              <a:pPr/>
              <a:t>15</a:t>
            </a:fld>
            <a:endParaRPr lang="en-US" sz="1300" b="0">
              <a:latin typeface="Marlett" charset="0"/>
              <a:cs typeface="Arial"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891281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59147E0E-5B37-5047-923A-7964E8E130CA}" type="slidenum">
              <a:rPr lang="ar-SA" sz="1300" b="0">
                <a:latin typeface="Marlett" charset="0"/>
                <a:cs typeface="Arial" charset="0"/>
              </a:rPr>
              <a:pPr/>
              <a:t>16</a:t>
            </a:fld>
            <a:endParaRPr lang="en-US" sz="1300" b="0">
              <a:latin typeface="Marlett" charset="0"/>
              <a:cs typeface="Arial"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015716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07CA714F-D8F9-194D-911A-4B3161B26AA4}" type="slidenum">
              <a:rPr lang="ar-SA" sz="1300" b="0">
                <a:latin typeface="Marlett" charset="0"/>
                <a:cs typeface="Arial" charset="0"/>
              </a:rPr>
              <a:pPr/>
              <a:t>17</a:t>
            </a:fld>
            <a:endParaRPr lang="en-US" sz="1300" b="0">
              <a:latin typeface="Marlett" charset="0"/>
              <a:cs typeface="Arial"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696488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79F25415-E306-4A4E-A899-37C2B918C5C8}" type="slidenum">
              <a:rPr lang="ar-SA" sz="1300" b="0">
                <a:latin typeface="Marlett" charset="0"/>
                <a:cs typeface="Arial" charset="0"/>
              </a:rPr>
              <a:pPr/>
              <a:t>18</a:t>
            </a:fld>
            <a:endParaRPr lang="en-US" sz="1300" b="0">
              <a:latin typeface="Marlett" charset="0"/>
              <a:cs typeface="Arial"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990136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4C573FB8-9417-3342-A478-910CFF3AE614}" type="slidenum">
              <a:rPr lang="ar-SA" sz="1300" b="0">
                <a:latin typeface="Marlett" charset="0"/>
                <a:cs typeface="Arial" charset="0"/>
              </a:rPr>
              <a:pPr/>
              <a:t>19</a:t>
            </a:fld>
            <a:endParaRPr lang="en-US" sz="1300" b="0">
              <a:latin typeface="Marlett" charset="0"/>
              <a:cs typeface="Arial"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The </a:t>
            </a:r>
            <a:r>
              <a:rPr lang="ja-JP" altLang="en-US">
                <a:latin typeface="Arial" charset="0"/>
              </a:rPr>
              <a:t>“</a:t>
            </a:r>
            <a:r>
              <a:rPr lang="en-US" altLang="ja-JP">
                <a:latin typeface="Arial" charset="0"/>
              </a:rPr>
              <a:t>arrow</a:t>
            </a:r>
            <a:r>
              <a:rPr lang="ja-JP" altLang="en-US">
                <a:latin typeface="Arial" charset="0"/>
              </a:rPr>
              <a:t>”</a:t>
            </a:r>
            <a:r>
              <a:rPr lang="en-US" altLang="ja-JP">
                <a:latin typeface="Arial" charset="0"/>
              </a:rPr>
              <a:t> (HAPPENS BEFORE) notation was introduced by Leslie Lamport, a distributed computing pioneer. </a:t>
            </a:r>
            <a:endParaRPr lang="en-US">
              <a:latin typeface="Arial" charset="0"/>
            </a:endParaRPr>
          </a:p>
        </p:txBody>
      </p:sp>
    </p:spTree>
    <p:extLst>
      <p:ext uri="{BB962C8B-B14F-4D97-AF65-F5344CB8AC3E}">
        <p14:creationId xmlns:p14="http://schemas.microsoft.com/office/powerpoint/2010/main" val="3816462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68C83595-BF8B-934F-84D8-DE047773B39C}" type="slidenum">
              <a:rPr lang="ar-SA" sz="1300" b="0">
                <a:latin typeface="Marlett" charset="0"/>
                <a:cs typeface="Arial" charset="0"/>
              </a:rPr>
              <a:pPr/>
              <a:t>20</a:t>
            </a:fld>
            <a:endParaRPr lang="en-US" sz="1300" b="0">
              <a:latin typeface="Marlett" charset="0"/>
              <a:cs typeface="Arial"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Week is concurrent with month, leads into next slide</a:t>
            </a:r>
          </a:p>
        </p:txBody>
      </p:sp>
    </p:spTree>
    <p:extLst>
      <p:ext uri="{BB962C8B-B14F-4D97-AF65-F5344CB8AC3E}">
        <p14:creationId xmlns:p14="http://schemas.microsoft.com/office/powerpoint/2010/main" val="14646616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7E0DF498-1314-0E48-A884-14D041C86D8A}" type="slidenum">
              <a:rPr lang="ar-SA" sz="1300" b="0">
                <a:latin typeface="Marlett" charset="0"/>
                <a:cs typeface="Arial" charset="0"/>
              </a:rPr>
              <a:pPr/>
              <a:t>21</a:t>
            </a:fld>
            <a:endParaRPr lang="en-US" sz="1300" b="0">
              <a:latin typeface="Marlett" charset="0"/>
              <a:cs typeface="Arial"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In this slide we deal with concurrent events. </a:t>
            </a:r>
          </a:p>
        </p:txBody>
      </p:sp>
    </p:spTree>
    <p:extLst>
      <p:ext uri="{BB962C8B-B14F-4D97-AF65-F5344CB8AC3E}">
        <p14:creationId xmlns:p14="http://schemas.microsoft.com/office/powerpoint/2010/main" val="1704706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BF6AD9F7-8E12-3A47-8E59-026E20A28284}" type="slidenum">
              <a:rPr lang="ar-SA" sz="1300" b="0">
                <a:latin typeface="Marlett" charset="0"/>
                <a:cs typeface="Arial" charset="0"/>
              </a:rPr>
              <a:pPr/>
              <a:t>22</a:t>
            </a:fld>
            <a:endParaRPr lang="en-US" sz="1300" b="0">
              <a:latin typeface="Marlett" charset="0"/>
              <a:cs typeface="Arial"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Notice that we use a definition of </a:t>
            </a:r>
            <a:r>
              <a:rPr lang="en-US" dirty="0" err="1">
                <a:latin typeface="Arial" charset="0"/>
              </a:rPr>
              <a:t>Antisymmetric</a:t>
            </a:r>
            <a:r>
              <a:rPr lang="en-US" dirty="0">
                <a:latin typeface="Arial" charset="0"/>
              </a:rPr>
              <a:t> that is based on our earlier definition of </a:t>
            </a:r>
            <a:r>
              <a:rPr lang="en-US" dirty="0" err="1">
                <a:latin typeface="Arial" charset="0"/>
              </a:rPr>
              <a:t>irreflexive</a:t>
            </a:r>
            <a:r>
              <a:rPr lang="en-US" dirty="0">
                <a:latin typeface="Arial" charset="0"/>
              </a:rPr>
              <a:t>. Also, notice that it could be that </a:t>
            </a:r>
          </a:p>
          <a:p>
            <a:r>
              <a:rPr lang="en-US" dirty="0">
                <a:latin typeface="Arial" charset="0"/>
              </a:rPr>
              <a:t>both A</a:t>
            </a:r>
            <a:r>
              <a:rPr lang="en-US" dirty="0">
                <a:latin typeface="Arial" charset="0"/>
                <a:sym typeface="Wingdings" charset="0"/>
              </a:rPr>
              <a:t>B and BA don</a:t>
            </a:r>
            <a:r>
              <a:rPr lang="fr-FR" altLang="ja-JP" dirty="0">
                <a:latin typeface="Arial" charset="0"/>
                <a:sym typeface="Wingdings" charset="0"/>
              </a:rPr>
              <a:t>'</a:t>
            </a:r>
            <a:r>
              <a:rPr lang="en-US" altLang="ja-JP" dirty="0">
                <a:latin typeface="Arial" charset="0"/>
                <a:sym typeface="Wingdings" charset="0"/>
              </a:rPr>
              <a:t>t hold. </a:t>
            </a:r>
            <a:endParaRPr lang="en-US" dirty="0">
              <a:latin typeface="Arial" charset="0"/>
            </a:endParaRPr>
          </a:p>
        </p:txBody>
      </p:sp>
    </p:spTree>
    <p:extLst>
      <p:ext uri="{BB962C8B-B14F-4D97-AF65-F5344CB8AC3E}">
        <p14:creationId xmlns:p14="http://schemas.microsoft.com/office/powerpoint/2010/main" val="2573202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178DF9A3-0979-DC44-AA2B-07334080A6C7}" type="slidenum">
              <a:rPr lang="ar-SA" sz="1300" b="0">
                <a:latin typeface="Marlett" charset="0"/>
                <a:cs typeface="Arial" charset="0"/>
              </a:rPr>
              <a:pPr/>
              <a:t>23</a:t>
            </a:fld>
            <a:endParaRPr lang="en-US" sz="1300" b="0">
              <a:latin typeface="Marlett" charset="0"/>
              <a:cs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We strengthen </a:t>
            </a:r>
            <a:r>
              <a:rPr lang="en-US" dirty="0" err="1">
                <a:latin typeface="Arial" charset="0"/>
              </a:rPr>
              <a:t>antisymmetry</a:t>
            </a:r>
            <a:r>
              <a:rPr lang="en-US" dirty="0">
                <a:latin typeface="Arial" charset="0"/>
              </a:rPr>
              <a:t> which allowed that both A</a:t>
            </a:r>
            <a:r>
              <a:rPr lang="en-US" dirty="0">
                <a:latin typeface="Arial" charset="0"/>
                <a:sym typeface="Wingdings" charset="0"/>
              </a:rPr>
              <a:t>B and BA don</a:t>
            </a:r>
            <a:r>
              <a:rPr lang="fr-FR" altLang="ja-JP" dirty="0">
                <a:latin typeface="Arial" charset="0"/>
                <a:sym typeface="Wingdings" charset="0"/>
              </a:rPr>
              <a:t>'</a:t>
            </a:r>
            <a:r>
              <a:rPr lang="en-US" altLang="ja-JP" dirty="0">
                <a:latin typeface="Arial" charset="0"/>
                <a:sym typeface="Wingdings" charset="0"/>
              </a:rPr>
              <a:t>t hold by requiring that one of the two always hold. </a:t>
            </a:r>
            <a:endParaRPr lang="en-US" altLang="ja-JP" dirty="0">
              <a:latin typeface="Arial" charset="0"/>
            </a:endParaRPr>
          </a:p>
          <a:p>
            <a:endParaRPr lang="en-US" dirty="0">
              <a:latin typeface="Arial" charset="0"/>
            </a:endParaRPr>
          </a:p>
        </p:txBody>
      </p:sp>
    </p:spTree>
    <p:extLst>
      <p:ext uri="{BB962C8B-B14F-4D97-AF65-F5344CB8AC3E}">
        <p14:creationId xmlns:p14="http://schemas.microsoft.com/office/powerpoint/2010/main" val="2250140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D08FBF55-505B-A248-9877-81427B9F4C18}" type="slidenum">
              <a:rPr lang="ar-SA" sz="1300" b="0">
                <a:latin typeface="Marlett" charset="0"/>
                <a:cs typeface="Arial" charset="0"/>
              </a:rPr>
              <a:pPr/>
              <a:t>24</a:t>
            </a:fld>
            <a:endParaRPr lang="en-US" sz="1300" b="0">
              <a:latin typeface="Marlett" charset="0"/>
              <a:cs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3748480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1A999476-B5D0-4140-A0B3-AE9049C2C5E9}" type="slidenum">
              <a:rPr lang="ar-SA" sz="1300" b="0">
                <a:latin typeface="Marlett" charset="0"/>
                <a:cs typeface="Arial" charset="0"/>
              </a:rPr>
              <a:pPr/>
              <a:t>25</a:t>
            </a:fld>
            <a:endParaRPr lang="en-US" sz="1300" b="0">
              <a:latin typeface="Marlett" charset="0"/>
              <a:cs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xfrm>
            <a:off x="946150" y="4862513"/>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914314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329EB4D3-230F-E842-A772-C3A9B4C82069}" type="slidenum">
              <a:rPr lang="ar-SA" sz="1300" b="0">
                <a:latin typeface="Marlett" charset="0"/>
                <a:cs typeface="Arial" charset="0"/>
              </a:rPr>
              <a:pPr/>
              <a:t>26</a:t>
            </a:fld>
            <a:endParaRPr lang="en-US" sz="1300" b="0">
              <a:latin typeface="Marlett" charset="0"/>
              <a:cs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5398899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24B7DEF-059E-4D44-854D-BF51AB740DA7}" type="slidenum">
              <a:rPr lang="ar-SA" sz="1300" b="0">
                <a:latin typeface="Marlett" charset="0"/>
                <a:cs typeface="Arial" charset="0"/>
              </a:rPr>
              <a:pPr/>
              <a:t>27</a:t>
            </a:fld>
            <a:endParaRPr lang="en-US" sz="1300" b="0">
              <a:latin typeface="Marlett"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In Java, these methods should be used in the following structured way.</a:t>
            </a:r>
          </a:p>
          <a:p>
            <a:r>
              <a:rPr lang="en-US">
                <a:latin typeface="Arial" charset="0"/>
              </a:rPr>
              <a:t>mutex.lock();</a:t>
            </a:r>
          </a:p>
          <a:p>
            <a:r>
              <a:rPr lang="en-US">
                <a:latin typeface="Arial" charset="0"/>
              </a:rPr>
              <a:t>try {</a:t>
            </a:r>
          </a:p>
          <a:p>
            <a:r>
              <a:rPr lang="en-US">
                <a:latin typeface="Arial" charset="0"/>
              </a:rPr>
              <a:t>  ...            // body</a:t>
            </a:r>
          </a:p>
          <a:p>
            <a:r>
              <a:rPr lang="en-US">
                <a:latin typeface="Arial" charset="0"/>
              </a:rPr>
              <a:t>  } finally {</a:t>
            </a:r>
          </a:p>
          <a:p>
            <a:r>
              <a:rPr lang="en-US">
                <a:latin typeface="Arial" charset="0"/>
              </a:rPr>
              <a:t>     mutex.unlock();</a:t>
            </a:r>
          </a:p>
          <a:p>
            <a:r>
              <a:rPr lang="en-US">
                <a:latin typeface="Arial" charset="0"/>
              </a:rPr>
              <a:t>  }</a:t>
            </a:r>
          </a:p>
        </p:txBody>
      </p:sp>
    </p:spTree>
    <p:extLst>
      <p:ext uri="{BB962C8B-B14F-4D97-AF65-F5344CB8AC3E}">
        <p14:creationId xmlns:p14="http://schemas.microsoft.com/office/powerpoint/2010/main" val="3789334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61A9501D-2AEB-4943-BE61-6530F37F4ADE}" type="slidenum">
              <a:rPr lang="ar-SA" sz="1300" b="0">
                <a:latin typeface="Marlett" charset="0"/>
                <a:cs typeface="Arial" charset="0"/>
              </a:rPr>
              <a:pPr/>
              <a:t>28</a:t>
            </a:fld>
            <a:endParaRPr lang="en-US" sz="1300" b="0">
              <a:latin typeface="Marlett" charset="0"/>
              <a:cs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7933902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608FC140-D864-6646-942B-C5BE441B3BF3}" type="slidenum">
              <a:rPr lang="ar-SA" sz="1300" b="0">
                <a:latin typeface="Marlett" charset="0"/>
                <a:cs typeface="Arial" charset="0"/>
              </a:rPr>
              <a:pPr/>
              <a:t>29</a:t>
            </a:fld>
            <a:endParaRPr lang="en-US" sz="1300" b="0">
              <a:latin typeface="Marlett" charset="0"/>
              <a:cs typeface="Arial"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9353683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B627F845-3632-134F-847F-3F66BE785FCF}" type="slidenum">
              <a:rPr lang="ar-SA" sz="1300" b="0">
                <a:latin typeface="Marlett" charset="0"/>
                <a:cs typeface="Arial" charset="0"/>
              </a:rPr>
              <a:pPr/>
              <a:t>30</a:t>
            </a:fld>
            <a:endParaRPr lang="en-US" sz="1300" b="0">
              <a:latin typeface="Marlett" charset="0"/>
              <a:cs typeface="Arial" charset="0"/>
            </a:endParaRPr>
          </a:p>
        </p:txBody>
      </p:sp>
      <p:sp>
        <p:nvSpPr>
          <p:cNvPr id="95235" name="Rectangle 2"/>
          <p:cNvSpPr>
            <a:spLocks noGrp="1" noRot="1" noChangeAspect="1" noChangeArrowheads="1" noTextEdit="1"/>
          </p:cNvSpPr>
          <p:nvPr>
            <p:ph type="sldImg"/>
          </p:nvPr>
        </p:nvSpPr>
        <p:spPr>
          <a:xfrm>
            <a:off x="990600" y="768350"/>
            <a:ext cx="5119688" cy="3840163"/>
          </a:xfrm>
          <a:ln/>
        </p:spPr>
      </p:sp>
      <p:sp>
        <p:nvSpPr>
          <p:cNvPr id="95236" name="Rectangle 3"/>
          <p:cNvSpPr>
            <a:spLocks noGrp="1" noChangeArrowheads="1"/>
          </p:cNvSpPr>
          <p:nvPr>
            <p:ph type="body" idx="1"/>
          </p:nvPr>
        </p:nvSpPr>
        <p:spPr>
          <a:xfrm>
            <a:off x="946150" y="4862513"/>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At least one other thread is completing infinitely often, since there are only a finite number of threads. This is a </a:t>
            </a:r>
            <a:r>
              <a:rPr lang="ja-JP" altLang="en-US">
                <a:latin typeface="Arial" charset="0"/>
              </a:rPr>
              <a:t>“</a:t>
            </a:r>
            <a:r>
              <a:rPr lang="en-US" altLang="ja-JP">
                <a:latin typeface="Arial" charset="0"/>
              </a:rPr>
              <a:t>Stalinistic</a:t>
            </a:r>
            <a:r>
              <a:rPr lang="ja-JP" altLang="en-US">
                <a:latin typeface="Arial" charset="0"/>
              </a:rPr>
              <a:t>”</a:t>
            </a:r>
            <a:r>
              <a:rPr lang="en-US" altLang="ja-JP">
                <a:latin typeface="Arial" charset="0"/>
              </a:rPr>
              <a:t> approach. </a:t>
            </a:r>
          </a:p>
          <a:p>
            <a:endParaRPr lang="en-US">
              <a:latin typeface="Arial" charset="0"/>
            </a:endParaRPr>
          </a:p>
        </p:txBody>
      </p:sp>
    </p:spTree>
    <p:extLst>
      <p:ext uri="{BB962C8B-B14F-4D97-AF65-F5344CB8AC3E}">
        <p14:creationId xmlns:p14="http://schemas.microsoft.com/office/powerpoint/2010/main" val="35927189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43311A23-12CD-D243-9B79-A600EABA16E9}" type="slidenum">
              <a:rPr lang="ar-SA" sz="1300" b="0">
                <a:latin typeface="Marlett" charset="0"/>
                <a:cs typeface="Arial" charset="0"/>
              </a:rPr>
              <a:pPr/>
              <a:t>31</a:t>
            </a:fld>
            <a:endParaRPr lang="en-US" sz="1300" b="0">
              <a:latin typeface="Marlett" charset="0"/>
              <a:cs typeface="Arial" charset="0"/>
            </a:endParaRPr>
          </a:p>
        </p:txBody>
      </p:sp>
      <p:sp>
        <p:nvSpPr>
          <p:cNvPr id="97283" name="Rectangle 2"/>
          <p:cNvSpPr>
            <a:spLocks noGrp="1" noRot="1" noChangeAspect="1" noChangeArrowheads="1" noTextEdit="1"/>
          </p:cNvSpPr>
          <p:nvPr>
            <p:ph type="sldImg"/>
          </p:nvPr>
        </p:nvSpPr>
        <p:spPr>
          <a:xfrm>
            <a:off x="990600" y="768350"/>
            <a:ext cx="5119688" cy="3840163"/>
          </a:xfrm>
          <a:ln/>
        </p:spPr>
      </p:sp>
      <p:sp>
        <p:nvSpPr>
          <p:cNvPr id="97284" name="Rectangle 3"/>
          <p:cNvSpPr>
            <a:spLocks noGrp="1" noChangeArrowheads="1"/>
          </p:cNvSpPr>
          <p:nvPr>
            <p:ph type="body" idx="1"/>
          </p:nvPr>
        </p:nvSpPr>
        <p:spPr>
          <a:xfrm>
            <a:off x="946150" y="4862513"/>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This is a more democratic approach, we want every individual to be happy, not just the system as a whole. One can make a note that we must assume that no thread is in the critical section forever. </a:t>
            </a:r>
          </a:p>
          <a:p>
            <a:endParaRPr lang="en-US">
              <a:latin typeface="Arial" charset="0"/>
            </a:endParaRPr>
          </a:p>
        </p:txBody>
      </p:sp>
    </p:spTree>
    <p:extLst>
      <p:ext uri="{BB962C8B-B14F-4D97-AF65-F5344CB8AC3E}">
        <p14:creationId xmlns:p14="http://schemas.microsoft.com/office/powerpoint/2010/main" val="23010225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6C679171-7E65-E848-9210-FD5C95AB8695}" type="slidenum">
              <a:rPr lang="ar-SA" sz="1300" b="0">
                <a:latin typeface="Marlett" charset="0"/>
                <a:cs typeface="Arial" charset="0"/>
              </a:rPr>
              <a:pPr/>
              <a:t>32</a:t>
            </a:fld>
            <a:endParaRPr lang="en-US" sz="1300" b="0">
              <a:latin typeface="Marlett" charset="0"/>
              <a:cs typeface="Arial"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9560377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1E1A8614-E2F0-1C4F-A3FD-B4A6558B9533}" type="slidenum">
              <a:rPr lang="ar-SA" sz="1300" b="0">
                <a:latin typeface="Marlett" charset="0"/>
                <a:cs typeface="Arial" charset="0"/>
              </a:rPr>
              <a:pPr/>
              <a:t>33</a:t>
            </a:fld>
            <a:endParaRPr lang="en-US" sz="1300" b="0">
              <a:latin typeface="Marlett" charset="0"/>
              <a:cs typeface="Arial"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 will be the lock method we use </a:t>
            </a:r>
          </a:p>
        </p:txBody>
      </p:sp>
    </p:spTree>
    <p:extLst>
      <p:ext uri="{BB962C8B-B14F-4D97-AF65-F5344CB8AC3E}">
        <p14:creationId xmlns:p14="http://schemas.microsoft.com/office/powerpoint/2010/main" val="28925207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ln/>
        </p:spPr>
      </p:sp>
      <p:sp>
        <p:nvSpPr>
          <p:cNvPr id="10547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3211687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ln/>
        </p:spPr>
      </p:sp>
      <p:sp>
        <p:nvSpPr>
          <p:cNvPr id="10547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1072778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ln/>
        </p:spPr>
      </p:sp>
      <p:sp>
        <p:nvSpPr>
          <p:cNvPr id="10547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Arial" charset="0"/>
            </a:endParaRPr>
          </a:p>
        </p:txBody>
      </p:sp>
    </p:spTree>
    <p:extLst>
      <p:ext uri="{BB962C8B-B14F-4D97-AF65-F5344CB8AC3E}">
        <p14:creationId xmlns:p14="http://schemas.microsoft.com/office/powerpoint/2010/main" val="18363874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ln/>
        </p:spPr>
      </p:sp>
      <p:sp>
        <p:nvSpPr>
          <p:cNvPr id="10547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8575513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D1AE365A-63CA-FF4B-9B25-F4B3CE16205B}" type="slidenum">
              <a:rPr lang="ar-SA" sz="1300" b="0">
                <a:latin typeface="Marlett" charset="0"/>
                <a:cs typeface="Arial" charset="0"/>
              </a:rPr>
              <a:pPr/>
              <a:t>38</a:t>
            </a:fld>
            <a:endParaRPr lang="en-US" sz="1300" b="0">
              <a:latin typeface="Marlett" charset="0"/>
              <a:cs typeface="Arial"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By way of contradiction we make an assumption: both are in the critical sections in overlapping intervals</a:t>
            </a:r>
          </a:p>
        </p:txBody>
      </p:sp>
    </p:spTree>
    <p:extLst>
      <p:ext uri="{BB962C8B-B14F-4D97-AF65-F5344CB8AC3E}">
        <p14:creationId xmlns:p14="http://schemas.microsoft.com/office/powerpoint/2010/main" val="41048430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51D4748E-D949-0148-ADA6-F9D2C000F7AF}" type="slidenum">
              <a:rPr lang="ar-SA" sz="1300" b="0">
                <a:latin typeface="Marlett" charset="0"/>
                <a:cs typeface="Arial" charset="0"/>
              </a:rPr>
              <a:pPr/>
              <a:t>39</a:t>
            </a:fld>
            <a:endParaRPr lang="en-US" sz="1300" b="0">
              <a:latin typeface="Marlett" charset="0"/>
              <a:cs typeface="Arial"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1191126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C4F93536-8E5E-8E42-B73C-605E143ABC3A}" type="slidenum">
              <a:rPr lang="ar-SA" sz="1300" b="0">
                <a:latin typeface="Marlett" charset="0"/>
                <a:cs typeface="Arial" charset="0"/>
              </a:rPr>
              <a:pPr/>
              <a:t>40</a:t>
            </a:fld>
            <a:endParaRPr lang="en-US" sz="1300" b="0">
              <a:latin typeface="Marlett" charset="0"/>
              <a:cs typeface="Arial"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Since A is in the CS it did not see B</a:t>
            </a:r>
            <a:r>
              <a:rPr lang="fr-FR" altLang="ja-JP" dirty="0">
                <a:latin typeface="Arial" charset="0"/>
              </a:rPr>
              <a:t>'</a:t>
            </a:r>
            <a:r>
              <a:rPr lang="en-US" altLang="ja-JP" dirty="0">
                <a:latin typeface="Arial" charset="0"/>
              </a:rPr>
              <a:t>s flag and vice versa.</a:t>
            </a:r>
            <a:endParaRPr lang="en-US" dirty="0">
              <a:latin typeface="Arial" charset="0"/>
            </a:endParaRPr>
          </a:p>
        </p:txBody>
      </p:sp>
    </p:spTree>
    <p:extLst>
      <p:ext uri="{BB962C8B-B14F-4D97-AF65-F5344CB8AC3E}">
        <p14:creationId xmlns:p14="http://schemas.microsoft.com/office/powerpoint/2010/main" val="25822734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D565046E-9388-0D44-B21D-54C5CFCD15A7}" type="slidenum">
              <a:rPr lang="ar-SA" sz="1300" b="0">
                <a:latin typeface="Marlett" charset="0"/>
                <a:cs typeface="Arial" charset="0"/>
              </a:rPr>
              <a:pPr/>
              <a:t>41</a:t>
            </a:fld>
            <a:endParaRPr lang="en-US" sz="1300" b="0">
              <a:latin typeface="Marlett" charset="0"/>
              <a:cs typeface="Arial"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6652591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2690D915-C297-EE48-892F-12C4FD2C33DC}" type="slidenum">
              <a:rPr lang="ar-SA" sz="1300" b="0">
                <a:latin typeface="Marlett" charset="0"/>
                <a:cs typeface="Arial" charset="0"/>
              </a:rPr>
              <a:pPr/>
              <a:t>42</a:t>
            </a:fld>
            <a:endParaRPr lang="en-US" sz="1300" b="0">
              <a:latin typeface="Marlett" charset="0"/>
              <a:cs typeface="Arial"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3340836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32B24B5-2742-C441-8726-1A5CFD2115ED}" type="slidenum">
              <a:rPr lang="ar-SA" sz="1300" b="0">
                <a:latin typeface="Marlett" charset="0"/>
                <a:cs typeface="Arial" charset="0"/>
              </a:rPr>
              <a:pPr/>
              <a:t>43</a:t>
            </a:fld>
            <a:endParaRPr lang="en-US" sz="1300" b="0">
              <a:latin typeface="Marlett" charset="0"/>
              <a:cs typeface="Arial"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122253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FF28CEA-9711-6843-A79C-ED826A6AFE09}" type="slidenum">
              <a:rPr lang="ar-SA" sz="1300" b="0">
                <a:latin typeface="Marlett" charset="0"/>
                <a:cs typeface="Arial" charset="0"/>
              </a:rPr>
              <a:pPr/>
              <a:t>44</a:t>
            </a:fld>
            <a:endParaRPr lang="en-US" sz="1300" b="0">
              <a:latin typeface="Marlett" charset="0"/>
              <a:cs typeface="Arial"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2833217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7B568792-97EC-6245-A666-B03B98969C7A}" type="slidenum">
              <a:rPr lang="ar-SA" sz="1300" b="0">
                <a:latin typeface="Marlett" charset="0"/>
                <a:cs typeface="Arial" charset="0"/>
              </a:rPr>
              <a:pPr/>
              <a:t>45</a:t>
            </a:fld>
            <a:endParaRPr lang="en-US" sz="1300" b="0">
              <a:latin typeface="Marlett" charset="0"/>
              <a:cs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40656049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0E83219F-5A14-A54E-82F2-11CC06F4C7CC}" type="slidenum">
              <a:rPr lang="ar-SA" sz="1300" b="0">
                <a:latin typeface="Marlett" charset="0"/>
                <a:cs typeface="Arial" charset="0"/>
              </a:rPr>
              <a:pPr/>
              <a:t>46</a:t>
            </a:fld>
            <a:endParaRPr lang="en-US" sz="1300" b="0">
              <a:latin typeface="Marlett" charset="0"/>
              <a:cs typeface="Arial"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9611718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0E83219F-5A14-A54E-82F2-11CC06F4C7CC}" type="slidenum">
              <a:rPr lang="ar-SA" sz="1300" b="0">
                <a:latin typeface="Marlett" charset="0"/>
                <a:cs typeface="Arial" charset="0"/>
              </a:rPr>
              <a:pPr/>
              <a:t>47</a:t>
            </a:fld>
            <a:endParaRPr lang="en-US" sz="1300" b="0">
              <a:latin typeface="Marlett" charset="0"/>
              <a:cs typeface="Arial"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Arial" charset="0"/>
            </a:endParaRPr>
          </a:p>
        </p:txBody>
      </p:sp>
    </p:spTree>
    <p:extLst>
      <p:ext uri="{BB962C8B-B14F-4D97-AF65-F5344CB8AC3E}">
        <p14:creationId xmlns:p14="http://schemas.microsoft.com/office/powerpoint/2010/main" val="6354660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062C3E42-82D2-FA4D-BDB1-9D699951E2ED}" type="slidenum">
              <a:rPr lang="ar-SA" sz="1300" b="0">
                <a:latin typeface="Marlett" charset="0"/>
                <a:cs typeface="Arial" charset="0"/>
              </a:rPr>
              <a:pPr/>
              <a:t>48</a:t>
            </a:fld>
            <a:endParaRPr lang="en-US" sz="1300" b="0">
              <a:latin typeface="Marlett" charset="0"/>
              <a:cs typeface="Arial"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This is the same proof we did for Alice and Bob in the earlier lecture, but this time done formally…notice that we derice the contradiction from the cycle here, slightly different from the way this is done in the book. </a:t>
            </a:r>
          </a:p>
        </p:txBody>
      </p:sp>
    </p:spTree>
    <p:extLst>
      <p:ext uri="{BB962C8B-B14F-4D97-AF65-F5344CB8AC3E}">
        <p14:creationId xmlns:p14="http://schemas.microsoft.com/office/powerpoint/2010/main" val="14903419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04E74E6A-A924-8E41-8495-8F848E7A7187}" type="slidenum">
              <a:rPr lang="ar-SA" sz="1300" b="0">
                <a:latin typeface="Marlett" charset="0"/>
                <a:cs typeface="Arial" charset="0"/>
              </a:rPr>
              <a:pPr/>
              <a:t>49</a:t>
            </a:fld>
            <a:endParaRPr lang="en-US" sz="1300" b="0">
              <a:latin typeface="Marlett" charset="0"/>
              <a:cs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The LockOne algorithm is subject to deadlock: if each thread sets its flag to true and waits for the other, they will wait forever, which is the classic definition of a deadlock. Recall that when we looked at the story of Alice and Bob and their pets, this was exactly the first, broken protocol we considered.</a:t>
            </a:r>
          </a:p>
        </p:txBody>
      </p:sp>
    </p:spTree>
    <p:extLst>
      <p:ext uri="{BB962C8B-B14F-4D97-AF65-F5344CB8AC3E}">
        <p14:creationId xmlns:p14="http://schemas.microsoft.com/office/powerpoint/2010/main" val="5588276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ABC1ED09-54C1-664F-8CAE-F8F502D01F8E}" type="slidenum">
              <a:rPr lang="ar-SA" sz="1300" b="0">
                <a:latin typeface="Marlett" charset="0"/>
                <a:cs typeface="Arial" charset="0"/>
              </a:rPr>
              <a:pPr/>
              <a:t>50</a:t>
            </a:fld>
            <a:endParaRPr lang="en-US" sz="1300" b="0">
              <a:latin typeface="Marlett" charset="0"/>
              <a:cs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1091197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323AB6A2-CCD5-DD4B-80EE-64E4EA34CD8F}" type="slidenum">
              <a:rPr lang="ar-SA" sz="1300" b="0">
                <a:latin typeface="Marlett" charset="0"/>
                <a:cs typeface="Arial" charset="0"/>
              </a:rPr>
              <a:pPr/>
              <a:t>51</a:t>
            </a:fld>
            <a:endParaRPr lang="en-US" sz="1300" b="0">
              <a:latin typeface="Marlett" charset="0"/>
              <a:cs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9687197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323AB6A2-CCD5-DD4B-80EE-64E4EA34CD8F}" type="slidenum">
              <a:rPr lang="ar-SA" sz="1300" b="0">
                <a:latin typeface="Marlett" charset="0"/>
                <a:cs typeface="Arial" charset="0"/>
              </a:rPr>
              <a:pPr/>
              <a:t>52</a:t>
            </a:fld>
            <a:endParaRPr lang="en-US" sz="1300" b="0">
              <a:latin typeface="Marlett" charset="0"/>
              <a:cs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Arial" charset="0"/>
            </a:endParaRPr>
          </a:p>
        </p:txBody>
      </p:sp>
    </p:spTree>
    <p:extLst>
      <p:ext uri="{BB962C8B-B14F-4D97-AF65-F5344CB8AC3E}">
        <p14:creationId xmlns:p14="http://schemas.microsoft.com/office/powerpoint/2010/main" val="14472483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323AB6A2-CCD5-DD4B-80EE-64E4EA34CD8F}" type="slidenum">
              <a:rPr lang="ar-SA" sz="1300" b="0">
                <a:latin typeface="Marlett" charset="0"/>
                <a:cs typeface="Arial" charset="0"/>
              </a:rPr>
              <a:pPr/>
              <a:t>53</a:t>
            </a:fld>
            <a:endParaRPr lang="en-US" sz="1300" b="0">
              <a:latin typeface="Marlett" charset="0"/>
              <a:cs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4723465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470CA0D8-EA16-424C-868E-550477580740}" type="slidenum">
              <a:rPr lang="ar-SA" sz="1300" b="0">
                <a:latin typeface="Marlett" charset="0"/>
                <a:cs typeface="Arial" charset="0"/>
              </a:rPr>
              <a:pPr/>
              <a:t>54</a:t>
            </a:fld>
            <a:endParaRPr lang="en-US" sz="1300" b="0">
              <a:latin typeface="Marlett" charset="0"/>
              <a:cs typeface="Arial"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r>
              <a:rPr lang="en-US">
                <a:latin typeface="Arial" charset="0"/>
              </a:rPr>
              <a:t>Sequential execution deadlocks because thread arriving alone will not get in. Concurrent one is OK since one always allows the other to have priority  </a:t>
            </a:r>
          </a:p>
          <a:p>
            <a:endParaRPr lang="en-US">
              <a:latin typeface="Arial" charset="0"/>
            </a:endParaRPr>
          </a:p>
        </p:txBody>
      </p:sp>
    </p:spTree>
    <p:extLst>
      <p:ext uri="{BB962C8B-B14F-4D97-AF65-F5344CB8AC3E}">
        <p14:creationId xmlns:p14="http://schemas.microsoft.com/office/powerpoint/2010/main" val="38858712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AC1D6354-2075-384E-B66B-C3E1B7A614E7}" type="slidenum">
              <a:rPr lang="ar-SA" sz="1300" b="0">
                <a:latin typeface="Marlett" charset="0"/>
                <a:cs typeface="Arial" charset="0"/>
              </a:rPr>
              <a:pPr/>
              <a:t>55</a:t>
            </a:fld>
            <a:endParaRPr lang="en-US" sz="1300" b="0">
              <a:latin typeface="Marlett" charset="0"/>
              <a:cs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We now combine the two algorithms, one that does not deadlock when they are concurrent, and the other that does not deadlock when they are sequential, to derive an algorithm that never deadlocks. </a:t>
            </a:r>
          </a:p>
        </p:txBody>
      </p:sp>
    </p:spTree>
    <p:extLst>
      <p:ext uri="{BB962C8B-B14F-4D97-AF65-F5344CB8AC3E}">
        <p14:creationId xmlns:p14="http://schemas.microsoft.com/office/powerpoint/2010/main" val="18213230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0A7E8D67-1A33-F640-8002-483CDB0A8556}" type="slidenum">
              <a:rPr lang="ar-SA" sz="1300" b="0">
                <a:latin typeface="Marlett" charset="0"/>
                <a:cs typeface="Arial" charset="0"/>
              </a:rPr>
              <a:pPr/>
              <a:t>56</a:t>
            </a:fld>
            <a:endParaRPr lang="en-US" sz="1300" b="0">
              <a:latin typeface="Marlett" charset="0"/>
              <a:cs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2360139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txBox="1">
            <a:spLocks noGrp="1"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56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nchor="b"/>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F7BB4576-249B-C04C-A1AB-0D14751247DE}" type="slidenum">
              <a:rPr lang="ar-SA" sz="1300" b="0">
                <a:latin typeface="Marlett" charset="0"/>
                <a:cs typeface="Arial" charset="0"/>
              </a:rPr>
              <a:pPr algn="r"/>
              <a:t>57</a:t>
            </a:fld>
            <a:endParaRPr lang="en-US" sz="1300" b="0">
              <a:latin typeface="Marlett"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40359261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txBox="1">
            <a:spLocks noGrp="1"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587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nchor="b"/>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984EFC92-82D9-D842-8427-885831E80DCE}" type="slidenum">
              <a:rPr lang="ar-SA" sz="1300" b="0">
                <a:latin typeface="Marlett" charset="0"/>
                <a:cs typeface="Arial" charset="0"/>
              </a:rPr>
              <a:pPr algn="r"/>
              <a:t>58</a:t>
            </a:fld>
            <a:endParaRPr lang="en-US" sz="1300" b="0">
              <a:latin typeface="Marlett"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5133388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txBox="1">
            <a:spLocks noGrp="1"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nchor="b"/>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EFA84700-AB17-1343-B13D-3429C4A80DB7}" type="slidenum">
              <a:rPr lang="ar-SA" sz="1300" b="0">
                <a:latin typeface="Marlett" charset="0"/>
                <a:cs typeface="Arial" charset="0"/>
              </a:rPr>
              <a:pPr algn="r"/>
              <a:t>59</a:t>
            </a:fld>
            <a:endParaRPr lang="en-US" sz="1300" b="0">
              <a:latin typeface="Marlett"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8281674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txBox="1">
            <a:spLocks noGrp="1"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628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nchor="b"/>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02B962B6-7B48-CA42-A73D-75AE64002897}" type="slidenum">
              <a:rPr lang="ar-SA" sz="1300" b="0">
                <a:latin typeface="Marlett" charset="0"/>
                <a:cs typeface="Arial" charset="0"/>
              </a:rPr>
              <a:pPr algn="r"/>
              <a:t>60</a:t>
            </a:fld>
            <a:endParaRPr lang="en-US" sz="1300" b="0">
              <a:latin typeface="Marlett"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write</a:t>
            </a:r>
            <a:r>
              <a:rPr lang="en-US" baseline="-25000">
                <a:latin typeface="Arial" charset="0"/>
              </a:rPr>
              <a:t>B</a:t>
            </a:r>
            <a:r>
              <a:rPr lang="en-US">
                <a:latin typeface="Arial" charset="0"/>
              </a:rPr>
              <a:t>(victim=B) and write</a:t>
            </a:r>
            <a:r>
              <a:rPr lang="en-US" baseline="-25000">
                <a:latin typeface="Arial" charset="0"/>
              </a:rPr>
              <a:t>A</a:t>
            </a:r>
            <a:r>
              <a:rPr lang="en-US">
                <a:latin typeface="Arial" charset="0"/>
              </a:rPr>
              <a:t>(victim=A) appear twice so remove them</a:t>
            </a:r>
          </a:p>
        </p:txBody>
      </p:sp>
    </p:spTree>
    <p:extLst>
      <p:ext uri="{BB962C8B-B14F-4D97-AF65-F5344CB8AC3E}">
        <p14:creationId xmlns:p14="http://schemas.microsoft.com/office/powerpoint/2010/main" val="40042973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txBox="1">
            <a:spLocks noGrp="1"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64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nchor="b"/>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BA0E016F-63C5-104F-8FE7-42A262E13FF8}" type="slidenum">
              <a:rPr lang="ar-SA" sz="1300" b="0">
                <a:latin typeface="Marlett" charset="0"/>
                <a:cs typeface="Arial" charset="0"/>
              </a:rPr>
              <a:pPr algn="r"/>
              <a:t>61</a:t>
            </a:fld>
            <a:endParaRPr lang="en-US" sz="1300" b="0">
              <a:latin typeface="Marlett"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write</a:t>
            </a:r>
            <a:r>
              <a:rPr lang="en-US" baseline="-25000">
                <a:latin typeface="Arial" charset="0"/>
              </a:rPr>
              <a:t>B</a:t>
            </a:r>
            <a:r>
              <a:rPr lang="en-US">
                <a:latin typeface="Arial" charset="0"/>
              </a:rPr>
              <a:t>(victim=B) and write</a:t>
            </a:r>
            <a:r>
              <a:rPr lang="en-US" baseline="-25000">
                <a:latin typeface="Arial" charset="0"/>
              </a:rPr>
              <a:t>A</a:t>
            </a:r>
            <a:r>
              <a:rPr lang="en-US">
                <a:latin typeface="Arial" charset="0"/>
              </a:rPr>
              <a:t>(victim=A) appear twice so remove them</a:t>
            </a:r>
          </a:p>
        </p:txBody>
      </p:sp>
    </p:spTree>
    <p:extLst>
      <p:ext uri="{BB962C8B-B14F-4D97-AF65-F5344CB8AC3E}">
        <p14:creationId xmlns:p14="http://schemas.microsoft.com/office/powerpoint/2010/main" val="17636047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txBox="1">
            <a:spLocks noGrp="1"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669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nchor="b"/>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61357A0E-5C9D-FB45-8529-1CCA08745E58}" type="slidenum">
              <a:rPr lang="ar-SA" sz="1300" b="0">
                <a:latin typeface="Marlett" charset="0"/>
                <a:cs typeface="Arial" charset="0"/>
              </a:rPr>
              <a:pPr algn="r"/>
              <a:t>62</a:t>
            </a:fld>
            <a:endParaRPr lang="en-US" sz="1300" b="0">
              <a:latin typeface="Marlett"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write</a:t>
            </a:r>
            <a:r>
              <a:rPr lang="en-US" baseline="-25000">
                <a:latin typeface="Arial" charset="0"/>
              </a:rPr>
              <a:t>B</a:t>
            </a:r>
            <a:r>
              <a:rPr lang="en-US">
                <a:latin typeface="Arial" charset="0"/>
              </a:rPr>
              <a:t>(victim=B) and write</a:t>
            </a:r>
            <a:r>
              <a:rPr lang="en-US" baseline="-25000">
                <a:latin typeface="Arial" charset="0"/>
              </a:rPr>
              <a:t>A</a:t>
            </a:r>
            <a:r>
              <a:rPr lang="en-US">
                <a:latin typeface="Arial" charset="0"/>
              </a:rPr>
              <a:t>(victim=A) appear twice so remove them</a:t>
            </a:r>
          </a:p>
        </p:txBody>
      </p:sp>
    </p:spTree>
    <p:extLst>
      <p:ext uri="{BB962C8B-B14F-4D97-AF65-F5344CB8AC3E}">
        <p14:creationId xmlns:p14="http://schemas.microsoft.com/office/powerpoint/2010/main" val="650332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txBox="1">
            <a:spLocks noGrp="1"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689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nchor="b"/>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482B3E39-14B5-D545-8081-2A6E2929C599}" type="slidenum">
              <a:rPr lang="ar-SA" sz="1300" b="0">
                <a:latin typeface="Marlett" charset="0"/>
                <a:cs typeface="Arial" charset="0"/>
              </a:rPr>
              <a:pPr algn="r"/>
              <a:t>63</a:t>
            </a:fld>
            <a:endParaRPr lang="en-US" sz="1300" b="0">
              <a:latin typeface="Marlett"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See proof details in book</a:t>
            </a:r>
          </a:p>
        </p:txBody>
      </p:sp>
    </p:spTree>
    <p:extLst>
      <p:ext uri="{BB962C8B-B14F-4D97-AF65-F5344CB8AC3E}">
        <p14:creationId xmlns:p14="http://schemas.microsoft.com/office/powerpoint/2010/main" val="23872483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txBox="1">
            <a:spLocks noGrp="1"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710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nchor="b"/>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C06F5437-8771-0F42-858A-94D3D7B13A47}" type="slidenum">
              <a:rPr lang="ar-SA" sz="1300" b="0">
                <a:latin typeface="Marlett" charset="0"/>
                <a:cs typeface="Arial" charset="0"/>
              </a:rPr>
              <a:pPr algn="r"/>
              <a:t>64</a:t>
            </a:fld>
            <a:endParaRPr lang="en-US" sz="1300" b="0">
              <a:latin typeface="Marlett"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See proof details in book</a:t>
            </a:r>
          </a:p>
        </p:txBody>
      </p:sp>
    </p:spTree>
    <p:extLst>
      <p:ext uri="{BB962C8B-B14F-4D97-AF65-F5344CB8AC3E}">
        <p14:creationId xmlns:p14="http://schemas.microsoft.com/office/powerpoint/2010/main" val="20223924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txBox="1">
            <a:spLocks noGrp="1"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099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1" tIns="49521" rIns="99041" bIns="49521" anchor="b"/>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4B2796A2-453C-C14A-B934-A00F99A9E918}" type="slidenum">
              <a:rPr lang="ar-SA" sz="1300" b="0">
                <a:latin typeface="Marlett" charset="0"/>
                <a:cs typeface="Arial" charset="0"/>
              </a:rPr>
              <a:pPr algn="r"/>
              <a:t>65</a:t>
            </a:fld>
            <a:endParaRPr lang="en-US" sz="1300" b="0">
              <a:latin typeface="Marlett"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If start means first operation and it</a:t>
            </a:r>
            <a:r>
              <a:rPr lang="fr-FR" altLang="ja-JP" dirty="0">
                <a:latin typeface="Arial" charset="0"/>
              </a:rPr>
              <a:t>'</a:t>
            </a:r>
            <a:r>
              <a:rPr lang="en-US" altLang="ja-JP" dirty="0">
                <a:latin typeface="Arial" charset="0"/>
              </a:rPr>
              <a:t>s a write, then two threads writing cannot tell who wrote first. If first is read, cannot tell who read first… </a:t>
            </a:r>
            <a:endParaRPr lang="en-US" dirty="0">
              <a:latin typeface="Arial" charset="0"/>
            </a:endParaRPr>
          </a:p>
        </p:txBody>
      </p:sp>
    </p:spTree>
    <p:extLst>
      <p:ext uri="{BB962C8B-B14F-4D97-AF65-F5344CB8AC3E}">
        <p14:creationId xmlns:p14="http://schemas.microsoft.com/office/powerpoint/2010/main" val="13227618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46D2EC41-D01D-8248-8186-06C224C0BE76}" type="slidenum">
              <a:rPr lang="ar-SA" sz="1300" b="0">
                <a:latin typeface="Marlett" charset="0"/>
                <a:cs typeface="Arial" charset="0"/>
              </a:rPr>
              <a:pPr/>
              <a:t>66</a:t>
            </a:fld>
            <a:endParaRPr lang="en-US" sz="1300" b="0">
              <a:latin typeface="Marlett" charset="0"/>
              <a:cs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STAND IN THE CLASS DOORWAY WHEN EXPLAINING THIS PART! (Lots of giggles and they will remember what you explain)</a:t>
            </a:r>
          </a:p>
          <a:p>
            <a:r>
              <a:rPr lang="en-US">
                <a:latin typeface="Arial" charset="0"/>
              </a:rPr>
              <a:t>It would be great if we could order threads by the order in which they performed the first step of the lock() method. </a:t>
            </a:r>
          </a:p>
          <a:p>
            <a:endParaRPr lang="en-US">
              <a:latin typeface="Arial" charset="0"/>
            </a:endParaRPr>
          </a:p>
        </p:txBody>
      </p:sp>
    </p:spTree>
    <p:extLst>
      <p:ext uri="{BB962C8B-B14F-4D97-AF65-F5344CB8AC3E}">
        <p14:creationId xmlns:p14="http://schemas.microsoft.com/office/powerpoint/2010/main" val="11365383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DD7286B0-3977-9147-BC3A-5113AF00A73E}" type="slidenum">
              <a:rPr lang="ar-SA" sz="1300" b="0">
                <a:latin typeface="Marlett" charset="0"/>
                <a:cs typeface="Arial" charset="0"/>
              </a:rPr>
              <a:pPr/>
              <a:t>67</a:t>
            </a:fld>
            <a:endParaRPr lang="en-US" sz="1300" b="0">
              <a:latin typeface="Marlett" charset="0"/>
              <a:cs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1015502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AC1D6354-2075-384E-B66B-C3E1B7A614E7}" type="slidenum">
              <a:rPr lang="ar-SA" sz="1300" b="0">
                <a:latin typeface="Marlett" charset="0"/>
                <a:cs typeface="Arial" charset="0"/>
              </a:rPr>
              <a:pPr/>
              <a:t>68</a:t>
            </a:fld>
            <a:endParaRPr lang="en-US" sz="1300" b="0">
              <a:latin typeface="Marlett" charset="0"/>
              <a:cs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Arial" charset="0"/>
            </a:endParaRPr>
          </a:p>
        </p:txBody>
      </p:sp>
    </p:spTree>
    <p:extLst>
      <p:ext uri="{BB962C8B-B14F-4D97-AF65-F5344CB8AC3E}">
        <p14:creationId xmlns:p14="http://schemas.microsoft.com/office/powerpoint/2010/main" val="40047576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DD7286B0-3977-9147-BC3A-5113AF00A73E}" type="slidenum">
              <a:rPr lang="ar-SA" sz="1300" b="0">
                <a:latin typeface="Marlett" charset="0"/>
                <a:cs typeface="Arial" charset="0"/>
              </a:rPr>
              <a:pPr/>
              <a:t>69</a:t>
            </a:fld>
            <a:endParaRPr lang="en-US" sz="1300" b="0">
              <a:latin typeface="Marlett" charset="0"/>
              <a:cs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Arial" charset="0"/>
            </a:endParaRPr>
          </a:p>
        </p:txBody>
      </p:sp>
    </p:spTree>
    <p:extLst>
      <p:ext uri="{BB962C8B-B14F-4D97-AF65-F5344CB8AC3E}">
        <p14:creationId xmlns:p14="http://schemas.microsoft.com/office/powerpoint/2010/main" val="12044147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9F3EBC6E-F8BC-2C47-AF32-B31AB7AA2909}" type="slidenum">
              <a:rPr lang="ar-SA" sz="1300" b="0">
                <a:latin typeface="Marlett" charset="0"/>
                <a:cs typeface="Arial" charset="0"/>
              </a:rPr>
              <a:pPr/>
              <a:t>70</a:t>
            </a:fld>
            <a:endParaRPr lang="en-US" sz="1300" b="0">
              <a:latin typeface="Marlett" charset="0"/>
              <a:cs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0754192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BF67781E-CCB3-AD48-8B7B-0BD790F0335B}" type="slidenum">
              <a:rPr lang="ar-SA" sz="1300" b="0">
                <a:latin typeface="Marlett" charset="0"/>
                <a:cs typeface="Arial" charset="0"/>
              </a:rPr>
              <a:pPr/>
              <a:t>71</a:t>
            </a:fld>
            <a:endParaRPr lang="en-US" sz="1300" b="0">
              <a:latin typeface="Marlett" charset="0"/>
              <a:cs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Two arrays, one of flags just as in all other algorithms, and one of labels. </a:t>
            </a:r>
          </a:p>
        </p:txBody>
      </p:sp>
    </p:spTree>
    <p:extLst>
      <p:ext uri="{BB962C8B-B14F-4D97-AF65-F5344CB8AC3E}">
        <p14:creationId xmlns:p14="http://schemas.microsoft.com/office/powerpoint/2010/main" val="29019048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8C2832BC-4DA4-BB4C-87B3-2048DC06D595}" type="slidenum">
              <a:rPr lang="ar-SA" sz="1300" b="0">
                <a:latin typeface="Marlett" charset="0"/>
                <a:cs typeface="Arial" charset="0"/>
              </a:rPr>
              <a:pPr/>
              <a:t>72</a:t>
            </a:fld>
            <a:endParaRPr lang="en-US" sz="1300" b="0">
              <a:latin typeface="Marlett" charset="0"/>
              <a:cs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Two arrays, one of flags just as in all other algorithms, and one of labels. </a:t>
            </a:r>
          </a:p>
        </p:txBody>
      </p:sp>
    </p:spTree>
    <p:extLst>
      <p:ext uri="{BB962C8B-B14F-4D97-AF65-F5344CB8AC3E}">
        <p14:creationId xmlns:p14="http://schemas.microsoft.com/office/powerpoint/2010/main" val="40591326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7AB170E2-3E61-0941-9B2F-AAD4B3FBBB6B}" type="slidenum">
              <a:rPr lang="ar-SA" sz="1300" b="0">
                <a:latin typeface="Marlett" charset="0"/>
                <a:cs typeface="Arial" charset="0"/>
              </a:rPr>
              <a:pPr/>
              <a:t>73</a:t>
            </a:fld>
            <a:endParaRPr lang="en-US" sz="1300" b="0">
              <a:latin typeface="Marlett" charset="0"/>
              <a:cs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52145636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70A7C417-C72E-634F-93B3-81DB6957766F}" type="slidenum">
              <a:rPr lang="ar-SA" sz="1300" b="0">
                <a:latin typeface="Marlett" charset="0"/>
                <a:cs typeface="Arial" charset="0"/>
              </a:rPr>
              <a:pPr/>
              <a:t>74</a:t>
            </a:fld>
            <a:endParaRPr lang="en-US" sz="1300" b="0">
              <a:latin typeface="Marlett" charset="0"/>
              <a:cs typeface="Arial"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3716360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0A635309-5EE3-EA49-91BE-E52529EB2266}" type="slidenum">
              <a:rPr lang="ar-SA" sz="1300" b="0">
                <a:latin typeface="Marlett" charset="0"/>
                <a:cs typeface="Arial" charset="0"/>
              </a:rPr>
              <a:pPr/>
              <a:t>75</a:t>
            </a:fld>
            <a:endParaRPr lang="en-US" sz="1300" b="0">
              <a:latin typeface="Marlett" charset="0"/>
              <a:cs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8395915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3773F778-5C23-9949-87C5-5C8295120D72}" type="slidenum">
              <a:rPr lang="ar-SA" sz="1300" b="0">
                <a:latin typeface="Marlett" charset="0"/>
                <a:cs typeface="Arial" charset="0"/>
              </a:rPr>
              <a:pPr/>
              <a:t>76</a:t>
            </a:fld>
            <a:endParaRPr lang="en-US" sz="1300" b="0">
              <a:latin typeface="Marlett" charset="0"/>
              <a:cs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7417284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C50647E-6CA5-0545-86A9-2E0044027A21}" type="slidenum">
              <a:rPr lang="ar-SA" sz="1300" b="0">
                <a:latin typeface="Marlett" charset="0"/>
                <a:cs typeface="Arial" charset="0"/>
              </a:rPr>
              <a:pPr/>
              <a:t>77</a:t>
            </a:fld>
            <a:endParaRPr lang="en-US" sz="1300" b="0">
              <a:latin typeface="Marlett" charset="0"/>
              <a:cs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6886997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9EA5F0B6-EA88-AB4F-B8A3-CF79BD0BB4EE}" type="slidenum">
              <a:rPr lang="ar-SA" sz="1300" b="0">
                <a:latin typeface="Marlett" charset="0"/>
                <a:cs typeface="Arial" charset="0"/>
              </a:rPr>
              <a:pPr/>
              <a:t>78</a:t>
            </a:fld>
            <a:endParaRPr lang="en-US" sz="1300" b="0">
              <a:latin typeface="Marlett" charset="0"/>
              <a:cs typeface="Arial"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6436558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9E0D76A-5EE4-C046-9B49-7B0075AACA4E}" type="slidenum">
              <a:rPr lang="ar-SA" sz="1300" b="0">
                <a:latin typeface="Marlett" charset="0"/>
                <a:cs typeface="Arial" charset="0"/>
              </a:rPr>
              <a:pPr/>
              <a:t>79</a:t>
            </a:fld>
            <a:endParaRPr lang="en-US" sz="1300" b="0">
              <a:latin typeface="Marlett" charset="0"/>
              <a:cs typeface="Arial"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42806517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B2784BE7-CF47-E948-9287-12F56B60CC2D}" type="slidenum">
              <a:rPr lang="ar-SA" sz="1300" b="0">
                <a:latin typeface="Marlett" charset="0"/>
                <a:cs typeface="Arial" charset="0"/>
              </a:rPr>
              <a:pPr/>
              <a:t>80</a:t>
            </a:fld>
            <a:endParaRPr lang="en-US" sz="1300" b="0">
              <a:latin typeface="Marlett" charset="0"/>
              <a:cs typeface="Arial"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5398889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526177C5-D4B0-6A45-940A-42A38DFF511D}" type="slidenum">
              <a:rPr lang="ar-SA" sz="1300" b="0">
                <a:latin typeface="Marlett" charset="0"/>
                <a:cs typeface="Arial" charset="0"/>
              </a:rPr>
              <a:pPr/>
              <a:t>81</a:t>
            </a:fld>
            <a:endParaRPr lang="en-US" sz="1300" b="0">
              <a:latin typeface="Marlett" charset="0"/>
              <a:cs typeface="Arial"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167211242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E9E95DAD-BDFE-504D-800D-BBC257954437}" type="slidenum">
              <a:rPr lang="ar-SA" sz="1300" b="0">
                <a:latin typeface="Marlett" charset="0"/>
                <a:cs typeface="Arial" charset="0"/>
              </a:rPr>
              <a:pPr/>
              <a:t>82</a:t>
            </a:fld>
            <a:endParaRPr lang="en-US" sz="1300" b="0">
              <a:latin typeface="Marlett" charset="0"/>
              <a:cs typeface="Arial"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rPr>
              <a:t>If D</a:t>
            </a:r>
            <a:r>
              <a:rPr lang="en-US" baseline="-25000" dirty="0">
                <a:latin typeface="Arial" charset="0"/>
              </a:rPr>
              <a:t>A</a:t>
            </a:r>
            <a:r>
              <a:rPr lang="en-US" dirty="0">
                <a:latin typeface="Arial" charset="0"/>
              </a:rPr>
              <a:t> </a:t>
            </a:r>
            <a:r>
              <a:rPr lang="en-US" sz="900" dirty="0">
                <a:latin typeface="Arial" charset="0"/>
                <a:sym typeface="Wingdings" charset="0"/>
              </a:rPr>
              <a:t></a:t>
            </a:r>
            <a:r>
              <a:rPr lang="en-US" dirty="0">
                <a:latin typeface="Arial" charset="0"/>
              </a:rPr>
              <a:t> </a:t>
            </a:r>
            <a:r>
              <a:rPr lang="en-US" dirty="0" err="1">
                <a:latin typeface="Arial" charset="0"/>
              </a:rPr>
              <a:t>D</a:t>
            </a:r>
            <a:r>
              <a:rPr lang="en-US" baseline="-25000" dirty="0" err="1">
                <a:latin typeface="Arial" charset="0"/>
              </a:rPr>
              <a:t>B</a:t>
            </a:r>
            <a:r>
              <a:rPr lang="en-US" dirty="0" err="1">
                <a:latin typeface="Arial" charset="0"/>
              </a:rPr>
              <a:t>then</a:t>
            </a:r>
            <a:r>
              <a:rPr lang="en-US" dirty="0">
                <a:latin typeface="Arial" charset="0"/>
              </a:rPr>
              <a:t> A</a:t>
            </a:r>
            <a:r>
              <a:rPr lang="fr-FR" altLang="ja-JP" dirty="0">
                <a:latin typeface="Arial" charset="0"/>
              </a:rPr>
              <a:t>'</a:t>
            </a:r>
            <a:r>
              <a:rPr lang="en-US" altLang="ja-JP" dirty="0">
                <a:latin typeface="Arial" charset="0"/>
              </a:rPr>
              <a:t>s label is earlier. By the code B reads A</a:t>
            </a:r>
            <a:r>
              <a:rPr lang="fr-FR" altLang="ja-JP" dirty="0">
                <a:latin typeface="Arial" charset="0"/>
              </a:rPr>
              <a:t>'</a:t>
            </a:r>
            <a:r>
              <a:rPr lang="en-US" altLang="ja-JP" dirty="0">
                <a:latin typeface="Arial" charset="0"/>
              </a:rPr>
              <a:t>s label, then writes its own, then checks A</a:t>
            </a:r>
            <a:r>
              <a:rPr lang="fr-FR" altLang="ja-JP" dirty="0">
                <a:latin typeface="Arial" charset="0"/>
              </a:rPr>
              <a:t>'</a:t>
            </a:r>
            <a:r>
              <a:rPr lang="en-US" altLang="ja-JP" dirty="0">
                <a:latin typeface="Arial" charset="0"/>
              </a:rPr>
              <a:t>s label and compares to its own. Moreover, A writes its label before B can read it, so if it has an earlier (lower) label B will see it and not go in. </a:t>
            </a:r>
            <a:endParaRPr lang="en-US" dirty="0">
              <a:latin typeface="Arial" charset="0"/>
            </a:endParaRPr>
          </a:p>
        </p:txBody>
      </p:sp>
    </p:spTree>
    <p:extLst>
      <p:ext uri="{BB962C8B-B14F-4D97-AF65-F5344CB8AC3E}">
        <p14:creationId xmlns:p14="http://schemas.microsoft.com/office/powerpoint/2010/main" val="37517878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337EA2F8-F6DA-4346-8576-77C589DD44F8}" type="slidenum">
              <a:rPr lang="ar-SA" sz="1300" b="0">
                <a:latin typeface="Marlett" charset="0"/>
                <a:cs typeface="Arial" charset="0"/>
              </a:rPr>
              <a:pPr/>
              <a:t>83</a:t>
            </a:fld>
            <a:endParaRPr lang="en-US" sz="1300" b="0">
              <a:latin typeface="Marlett" charset="0"/>
              <a:cs typeface="Arial"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242500127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C6FFB43F-0B49-6A4A-878B-572675E711B2}" type="slidenum">
              <a:rPr lang="ar-SA" sz="1300" b="0">
                <a:latin typeface="Marlett" charset="0"/>
                <a:cs typeface="Arial" charset="0"/>
              </a:rPr>
              <a:pPr/>
              <a:t>84</a:t>
            </a:fld>
            <a:endParaRPr lang="en-US" sz="1300" b="0">
              <a:latin typeface="Marlett" charset="0"/>
              <a:cs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80341674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CB7431F7-1B0D-164F-832C-73843256317D}" type="slidenum">
              <a:rPr lang="ar-SA" sz="1300" b="0">
                <a:latin typeface="Marlett" charset="0"/>
                <a:cs typeface="Arial" charset="0"/>
              </a:rPr>
              <a:pPr/>
              <a:t>85</a:t>
            </a:fld>
            <a:endParaRPr lang="en-US" sz="1300" b="0">
              <a:latin typeface="Marlett" charset="0"/>
              <a:cs typeface="Arial"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3944942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30B71C22-C299-4D40-8457-9B925B85356A}" type="slidenum">
              <a:rPr lang="ar-SA" sz="1300" b="0">
                <a:latin typeface="Marlett" charset="0"/>
                <a:cs typeface="Arial" charset="0"/>
              </a:rPr>
              <a:pPr/>
              <a:t>86</a:t>
            </a:fld>
            <a:endParaRPr lang="en-US" sz="1300" b="0">
              <a:latin typeface="Marlett" charset="0"/>
              <a:cs typeface="Arial"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41886945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33F259EB-F124-8644-A31E-C20AEBCF1762}" type="slidenum">
              <a:rPr lang="ar-SA" sz="1300" b="0">
                <a:latin typeface="Marlett" charset="0"/>
                <a:cs typeface="Arial" charset="0"/>
              </a:rPr>
              <a:pPr/>
              <a:t>87</a:t>
            </a:fld>
            <a:endParaRPr lang="en-US" sz="1300" b="0">
              <a:latin typeface="Marlett" charset="0"/>
              <a:cs typeface="Arial"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34768444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19892586-E10E-9647-A2F3-0BE84C482C8A}" type="slidenum">
              <a:rPr lang="ar-SA" sz="1300" b="0">
                <a:latin typeface="Marlett" charset="0"/>
                <a:cs typeface="Arial" charset="0"/>
              </a:rPr>
              <a:pPr/>
              <a:t>88</a:t>
            </a:fld>
            <a:endParaRPr lang="en-US" sz="1300" b="0">
              <a:latin typeface="Marlett" charset="0"/>
              <a:cs typeface="Arial"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42123481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549F9AA8-2163-084D-8A3B-D7F620492F80}" type="slidenum">
              <a:rPr lang="ar-SA" sz="1300" b="0">
                <a:latin typeface="Marlett" charset="0"/>
                <a:cs typeface="Arial" charset="0"/>
              </a:rPr>
              <a:pPr/>
              <a:t>89</a:t>
            </a:fld>
            <a:endParaRPr lang="en-US" sz="1300" b="0">
              <a:latin typeface="Marlett" charset="0"/>
              <a:cs typeface="Arial"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0569117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08C95DEC-9868-7E4F-8AB2-41A661E7717C}" type="slidenum">
              <a:rPr lang="ar-SA" sz="1300" b="0">
                <a:latin typeface="Marlett" charset="0"/>
                <a:cs typeface="Arial" charset="0"/>
              </a:rPr>
              <a:pPr/>
              <a:t>90</a:t>
            </a:fld>
            <a:endParaRPr lang="en-US" sz="1300" b="0">
              <a:latin typeface="Marlett" charset="0"/>
              <a:cs typeface="Arial" charset="0"/>
            </a:endParaRPr>
          </a:p>
        </p:txBody>
      </p:sp>
      <p:sp>
        <p:nvSpPr>
          <p:cNvPr id="304131" name="Rectangle 2"/>
          <p:cNvSpPr>
            <a:spLocks noGrp="1" noRot="1" noChangeAspect="1" noChangeArrowheads="1" noTextEdit="1"/>
          </p:cNvSpPr>
          <p:nvPr>
            <p:ph type="sldImg"/>
          </p:nvPr>
        </p:nvSpPr>
        <p:spPr>
          <a:xfrm>
            <a:off x="990600" y="768350"/>
            <a:ext cx="5119688" cy="3840163"/>
          </a:xfrm>
          <a:ln/>
        </p:spPr>
      </p:sp>
      <p:sp>
        <p:nvSpPr>
          <p:cNvPr id="304132" name="Rectangle 3"/>
          <p:cNvSpPr>
            <a:spLocks noGrp="1" noChangeArrowheads="1"/>
          </p:cNvSpPr>
          <p:nvPr>
            <p:ph type="body" idx="1"/>
          </p:nvPr>
        </p:nvSpPr>
        <p:spPr>
          <a:xfrm>
            <a:off x="946150" y="4862513"/>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This proof is not easy for undergraduates but you need to do it so that they see the weakness of read-write registers due to </a:t>
            </a:r>
          </a:p>
          <a:p>
            <a:r>
              <a:rPr lang="en-US">
                <a:latin typeface="Arial" charset="0"/>
              </a:rPr>
              <a:t>the fact that when they write they obliterate traces of what other threads wrote. </a:t>
            </a:r>
          </a:p>
          <a:p>
            <a:endParaRPr lang="en-US">
              <a:latin typeface="Arial" charset="0"/>
            </a:endParaRPr>
          </a:p>
        </p:txBody>
      </p:sp>
    </p:spTree>
    <p:extLst>
      <p:ext uri="{BB962C8B-B14F-4D97-AF65-F5344CB8AC3E}">
        <p14:creationId xmlns:p14="http://schemas.microsoft.com/office/powerpoint/2010/main" val="16195596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347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4D43A7FB-90E3-9E4D-8F60-D79412A526E3}" type="slidenum">
              <a:rPr lang="ar-SA" sz="1300" b="0">
                <a:latin typeface="Marlett" charset="0"/>
                <a:cs typeface="Arial" charset="0"/>
              </a:rPr>
              <a:pPr/>
              <a:t>91</a:t>
            </a:fld>
            <a:endParaRPr lang="en-US" sz="1300" b="0">
              <a:latin typeface="Marlett" charset="0"/>
              <a:cs typeface="Arial" charset="0"/>
            </a:endParaRPr>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47920444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349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F0EAEA11-E6CD-CB48-8D14-7D74BC09E045}" type="slidenum">
              <a:rPr lang="ar-SA" sz="1300" b="0">
                <a:latin typeface="Marlett" charset="0"/>
                <a:cs typeface="Arial" charset="0"/>
              </a:rPr>
              <a:pPr/>
              <a:t>92</a:t>
            </a:fld>
            <a:endParaRPr lang="en-US" sz="1300" b="0">
              <a:latin typeface="Marlett" charset="0"/>
              <a:cs typeface="Arial" charset="0"/>
            </a:endParaRPr>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solidFill>
                  <a:schemeClr val="accent2"/>
                </a:solidFill>
                <a:latin typeface="Arial" charset="0"/>
              </a:rPr>
              <a:t>Say that the issue that writes </a:t>
            </a:r>
            <a:r>
              <a:rPr lang="ja-JP" altLang="en-US">
                <a:solidFill>
                  <a:schemeClr val="tx2"/>
                </a:solidFill>
                <a:latin typeface="Arial" charset="0"/>
              </a:rPr>
              <a:t>“</a:t>
            </a:r>
            <a:r>
              <a:rPr lang="en-US" altLang="ja-JP">
                <a:solidFill>
                  <a:schemeClr val="tx2"/>
                </a:solidFill>
                <a:latin typeface="Arial" charset="0"/>
              </a:rPr>
              <a:t>cover</a:t>
            </a:r>
            <a:r>
              <a:rPr lang="ja-JP" altLang="en-US">
                <a:solidFill>
                  <a:schemeClr val="tx2"/>
                </a:solidFill>
                <a:latin typeface="Arial" charset="0"/>
              </a:rPr>
              <a:t>”</a:t>
            </a:r>
            <a:r>
              <a:rPr lang="en-US" altLang="ja-JP">
                <a:solidFill>
                  <a:schemeClr val="accent2"/>
                </a:solidFill>
                <a:latin typeface="Arial" charset="0"/>
              </a:rPr>
              <a:t> older writes is a fundamental problem with RW-registers that shows up everywhere…</a:t>
            </a:r>
            <a:endParaRPr lang="en-US">
              <a:solidFill>
                <a:schemeClr val="accent2"/>
              </a:solidFill>
              <a:latin typeface="Arial" charset="0"/>
            </a:endParaRPr>
          </a:p>
        </p:txBody>
      </p:sp>
    </p:spTree>
    <p:extLst>
      <p:ext uri="{BB962C8B-B14F-4D97-AF65-F5344CB8AC3E}">
        <p14:creationId xmlns:p14="http://schemas.microsoft.com/office/powerpoint/2010/main" val="329356681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300" b="0">
                <a:latin typeface="Marlett" charset="0"/>
              </a:rPr>
              <a:t>© 2003 Herlihy and Shavit</a:t>
            </a:r>
          </a:p>
        </p:txBody>
      </p:sp>
      <p:sp>
        <p:nvSpPr>
          <p:cNvPr id="351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b="1">
                <a:solidFill>
                  <a:srgbClr val="0000FF"/>
                </a:solidFill>
                <a:latin typeface="Comic Sans MS" charset="0"/>
                <a:ea typeface="ＭＳ Ｐゴシック" charset="0"/>
                <a:cs typeface="ＭＳ Ｐゴシック" charset="0"/>
              </a:defRPr>
            </a:lvl1pPr>
            <a:lvl2pPr marL="742950" indent="-285750" defTabSz="990600" eaLnBrk="0" hangingPunct="0">
              <a:defRPr sz="4400" b="1">
                <a:solidFill>
                  <a:srgbClr val="0000FF"/>
                </a:solidFill>
                <a:latin typeface="Comic Sans MS" charset="0"/>
                <a:ea typeface="ＭＳ Ｐゴシック" charset="0"/>
              </a:defRPr>
            </a:lvl2pPr>
            <a:lvl3pPr marL="1143000" indent="-228600" defTabSz="990600" eaLnBrk="0" hangingPunct="0">
              <a:defRPr sz="4400" b="1">
                <a:solidFill>
                  <a:srgbClr val="0000FF"/>
                </a:solidFill>
                <a:latin typeface="Comic Sans MS" charset="0"/>
                <a:ea typeface="ＭＳ Ｐゴシック" charset="0"/>
              </a:defRPr>
            </a:lvl3pPr>
            <a:lvl4pPr marL="1600200" indent="-228600" defTabSz="990600" eaLnBrk="0" hangingPunct="0">
              <a:defRPr sz="4400" b="1">
                <a:solidFill>
                  <a:srgbClr val="0000FF"/>
                </a:solidFill>
                <a:latin typeface="Comic Sans MS" charset="0"/>
                <a:ea typeface="ＭＳ Ｐゴシック" charset="0"/>
              </a:defRPr>
            </a:lvl4pPr>
            <a:lvl5pPr marL="2057400" indent="-228600" defTabSz="990600" eaLnBrk="0" hangingPunct="0">
              <a:defRPr sz="4400" b="1">
                <a:solidFill>
                  <a:srgbClr val="0000FF"/>
                </a:solidFill>
                <a:latin typeface="Comic Sans MS" charset="0"/>
                <a:ea typeface="ＭＳ Ｐゴシック" charset="0"/>
              </a:defRPr>
            </a:lvl5pPr>
            <a:lvl6pPr marL="2514600" indent="-228600" defTabSz="990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defTabSz="990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defTabSz="990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defTabSz="990600" eaLnBrk="0" fontAlgn="base" hangingPunct="0">
              <a:spcBef>
                <a:spcPct val="0"/>
              </a:spcBef>
              <a:spcAft>
                <a:spcPct val="0"/>
              </a:spcAft>
              <a:defRPr sz="4400" b="1">
                <a:solidFill>
                  <a:srgbClr val="0000FF"/>
                </a:solidFill>
                <a:latin typeface="Comic Sans MS" charset="0"/>
                <a:ea typeface="ＭＳ Ｐゴシック" charset="0"/>
              </a:defRPr>
            </a:lvl9pPr>
          </a:lstStyle>
          <a:p>
            <a:fld id="{0DD5E7C8-41FB-6945-B302-34F4181E6BC7}" type="slidenum">
              <a:rPr lang="ar-SA" sz="1300" b="0">
                <a:latin typeface="Marlett" charset="0"/>
                <a:cs typeface="Arial" charset="0"/>
              </a:rPr>
              <a:pPr/>
              <a:t>93</a:t>
            </a:fld>
            <a:endParaRPr lang="en-US" sz="1300" b="0">
              <a:latin typeface="Marlett" charset="0"/>
              <a:cs typeface="Arial" charset="0"/>
            </a:endParaRPr>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extLst>
      <p:ext uri="{BB962C8B-B14F-4D97-AF65-F5344CB8AC3E}">
        <p14:creationId xmlns:p14="http://schemas.microsoft.com/office/powerpoint/2010/main" val="3805609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pitchFamily="34" charset="0"/>
                <a:cs typeface="Arial"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Arial" pitchFamily="34" charset="0"/>
                <a:cs typeface="Arial"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EC87F3FC-1272-B24B-8DB2-7E49C6044234}" type="slidenum">
              <a:rPr lang="ar-SA"/>
              <a:pPr>
                <a:defRPr/>
              </a:pPr>
              <a:t>‹#›</a:t>
            </a:fld>
            <a:endParaRPr lang="en-US"/>
          </a:p>
        </p:txBody>
      </p:sp>
    </p:spTree>
    <p:extLst>
      <p:ext uri="{BB962C8B-B14F-4D97-AF65-F5344CB8AC3E}">
        <p14:creationId xmlns:p14="http://schemas.microsoft.com/office/powerpoint/2010/main" val="35872398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p:txBody>
          <a:bodyPr/>
          <a:lstStyle>
            <a:lvl1pPr>
              <a:defRPr>
                <a:latin typeface="Arial" pitchFamily="34" charset="0"/>
                <a:cs typeface="Arial" pitchFamily="34" charset="0"/>
              </a:defRPr>
            </a:lvl1pPr>
          </a:lstStyle>
          <a:p>
            <a:pPr>
              <a:defRPr/>
            </a:pPr>
            <a:r>
              <a:rPr lang="en-US"/>
              <a:t>Art of Multiprocessor Programming</a:t>
            </a:r>
          </a:p>
        </p:txBody>
      </p:sp>
      <p:sp>
        <p:nvSpPr>
          <p:cNvPr id="5" name="Rectangle 6"/>
          <p:cNvSpPr>
            <a:spLocks noGrp="1" noChangeArrowheads="1"/>
          </p:cNvSpPr>
          <p:nvPr>
            <p:ph type="sldNum" sz="quarter" idx="11"/>
          </p:nvPr>
        </p:nvSpPr>
        <p:spPr/>
        <p:txBody>
          <a:bodyPr/>
          <a:lstStyle>
            <a:lvl1pPr>
              <a:defRPr/>
            </a:lvl1pPr>
          </a:lstStyle>
          <a:p>
            <a:pPr>
              <a:defRPr/>
            </a:pPr>
            <a:fld id="{6E8E1C63-4222-DB4B-8B47-CCAE4208DF5D}" type="slidenum">
              <a:rPr lang="ar-SA"/>
              <a:pPr>
                <a:defRPr/>
              </a:pPr>
              <a:t>‹#›</a:t>
            </a:fld>
            <a:endParaRPr lang="en-US"/>
          </a:p>
        </p:txBody>
      </p:sp>
    </p:spTree>
    <p:extLst>
      <p:ext uri="{BB962C8B-B14F-4D97-AF65-F5344CB8AC3E}">
        <p14:creationId xmlns:p14="http://schemas.microsoft.com/office/powerpoint/2010/main" val="1317639921"/>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5"/>
          <p:cNvSpPr>
            <a:spLocks noGrp="1" noChangeArrowheads="1"/>
          </p:cNvSpPr>
          <p:nvPr>
            <p:ph type="ftr" sz="quarter" idx="10"/>
          </p:nvPr>
        </p:nvSpPr>
        <p:spPr/>
        <p:txBody>
          <a:bodyPr/>
          <a:lstStyle>
            <a:lvl1pPr>
              <a:defRPr baseline="0">
                <a:latin typeface="Arial" pitchFamily="34" charset="0"/>
                <a:cs typeface="Arial" pitchFamily="34" charset="0"/>
              </a:defRPr>
            </a:lvl1pPr>
          </a:lstStyle>
          <a:p>
            <a:pPr>
              <a:defRPr/>
            </a:pPr>
            <a:r>
              <a:rPr lang="en-US"/>
              <a:t>Art of Multiprocessor Programming</a:t>
            </a:r>
          </a:p>
        </p:txBody>
      </p:sp>
      <p:sp>
        <p:nvSpPr>
          <p:cNvPr id="5" name="Rectangle 6"/>
          <p:cNvSpPr>
            <a:spLocks noGrp="1" noChangeArrowheads="1"/>
          </p:cNvSpPr>
          <p:nvPr>
            <p:ph type="sldNum" sz="quarter" idx="11"/>
          </p:nvPr>
        </p:nvSpPr>
        <p:spPr/>
        <p:txBody>
          <a:bodyPr/>
          <a:lstStyle>
            <a:lvl1pPr>
              <a:defRPr/>
            </a:lvl1pPr>
          </a:lstStyle>
          <a:p>
            <a:pPr>
              <a:defRPr/>
            </a:pPr>
            <a:fld id="{E7E4B94B-E801-7141-B60B-F49478BAD443}" type="slidenum">
              <a:rPr lang="ar-SA"/>
              <a:pPr>
                <a:defRPr/>
              </a:pPr>
              <a:t>‹#›</a:t>
            </a:fld>
            <a:endParaRPr lang="en-US"/>
          </a:p>
        </p:txBody>
      </p:sp>
    </p:spTree>
    <p:extLst>
      <p:ext uri="{BB962C8B-B14F-4D97-AF65-F5344CB8AC3E}">
        <p14:creationId xmlns:p14="http://schemas.microsoft.com/office/powerpoint/2010/main" val="3128776454"/>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87D7E257-1E12-BD41-9F52-9523FE2C2A98}" type="slidenum">
              <a:rPr lang="ar-SA"/>
              <a:pPr>
                <a:defRPr/>
              </a:pPr>
              <a:t>‹#›</a:t>
            </a:fld>
            <a:endParaRPr lang="en-US"/>
          </a:p>
        </p:txBody>
      </p:sp>
    </p:spTree>
    <p:extLst>
      <p:ext uri="{BB962C8B-B14F-4D97-AF65-F5344CB8AC3E}">
        <p14:creationId xmlns:p14="http://schemas.microsoft.com/office/powerpoint/2010/main" val="2866009675"/>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p:txBody>
          <a:bodyPr/>
          <a:lstStyle>
            <a:lvl1pPr>
              <a:defRPr>
                <a:latin typeface="Arial" pitchFamily="34" charset="0"/>
                <a:cs typeface="Arial" pitchFamily="34" charset="0"/>
              </a:defRPr>
            </a:lvl1pPr>
          </a:lstStyle>
          <a:p>
            <a:pPr>
              <a:defRPr/>
            </a:pPr>
            <a:r>
              <a:rPr lang="en-US"/>
              <a:t>Art of Multiprocessor Programming</a:t>
            </a:r>
          </a:p>
        </p:txBody>
      </p:sp>
      <p:sp>
        <p:nvSpPr>
          <p:cNvPr id="8" name="Rectangle 6"/>
          <p:cNvSpPr>
            <a:spLocks noGrp="1" noChangeArrowheads="1"/>
          </p:cNvSpPr>
          <p:nvPr>
            <p:ph type="sldNum" sz="quarter" idx="11"/>
          </p:nvPr>
        </p:nvSpPr>
        <p:spPr/>
        <p:txBody>
          <a:bodyPr/>
          <a:lstStyle>
            <a:lvl1pPr>
              <a:defRPr/>
            </a:lvl1pPr>
          </a:lstStyle>
          <a:p>
            <a:pPr>
              <a:defRPr/>
            </a:pPr>
            <a:fld id="{6D75100F-E733-034F-9B6B-67FCAE88FF77}" type="slidenum">
              <a:rPr lang="ar-SA"/>
              <a:pPr>
                <a:defRPr/>
              </a:pPr>
              <a:t>‹#›</a:t>
            </a:fld>
            <a:endParaRPr lang="en-US"/>
          </a:p>
        </p:txBody>
      </p:sp>
    </p:spTree>
    <p:extLst>
      <p:ext uri="{BB962C8B-B14F-4D97-AF65-F5344CB8AC3E}">
        <p14:creationId xmlns:p14="http://schemas.microsoft.com/office/powerpoint/2010/main" val="1185491824"/>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a:t>Click to edit Master title style</a:t>
            </a:r>
          </a:p>
        </p:txBody>
      </p:sp>
      <p:sp>
        <p:nvSpPr>
          <p:cNvPr id="3" name="Rectangle 5"/>
          <p:cNvSpPr>
            <a:spLocks noGrp="1" noChangeArrowheads="1"/>
          </p:cNvSpPr>
          <p:nvPr>
            <p:ph type="ftr" sz="quarter" idx="10"/>
          </p:nvPr>
        </p:nvSpPr>
        <p:spPr/>
        <p:txBody>
          <a:bodyPr/>
          <a:lstStyle>
            <a:lvl1pPr>
              <a:defRPr>
                <a:solidFill>
                  <a:srgbClr val="FFFF00"/>
                </a:solidFill>
                <a:latin typeface="Arial" pitchFamily="34" charset="0"/>
                <a:cs typeface="Arial" pitchFamily="34" charset="0"/>
              </a:defRPr>
            </a:lvl1pPr>
          </a:lstStyle>
          <a:p>
            <a:pPr>
              <a:defRPr/>
            </a:pPr>
            <a:r>
              <a:rPr lang="en-US"/>
              <a:t>Art of Multiprocessor Programming</a:t>
            </a:r>
          </a:p>
        </p:txBody>
      </p:sp>
      <p:sp>
        <p:nvSpPr>
          <p:cNvPr id="4" name="Rectangle 6"/>
          <p:cNvSpPr>
            <a:spLocks noGrp="1" noChangeArrowheads="1"/>
          </p:cNvSpPr>
          <p:nvPr>
            <p:ph type="sldNum" sz="quarter" idx="11"/>
          </p:nvPr>
        </p:nvSpPr>
        <p:spPr/>
        <p:txBody>
          <a:bodyPr/>
          <a:lstStyle>
            <a:lvl1pPr>
              <a:defRPr>
                <a:solidFill>
                  <a:srgbClr val="FFFF00"/>
                </a:solidFill>
              </a:defRPr>
            </a:lvl1pPr>
          </a:lstStyle>
          <a:p>
            <a:pPr>
              <a:defRPr/>
            </a:pPr>
            <a:fld id="{CFD9E499-ADD1-834B-8DD6-E96C8A61FFA5}" type="slidenum">
              <a:rPr lang="ar-SA" smtClean="0"/>
              <a:pPr>
                <a:defRPr/>
              </a:pPr>
              <a:t>‹#›</a:t>
            </a:fld>
            <a:endParaRPr lang="en-US"/>
          </a:p>
        </p:txBody>
      </p:sp>
    </p:spTree>
    <p:extLst>
      <p:ext uri="{BB962C8B-B14F-4D97-AF65-F5344CB8AC3E}">
        <p14:creationId xmlns:p14="http://schemas.microsoft.com/office/powerpoint/2010/main" val="3840064233"/>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p:txBody>
          <a:bodyPr/>
          <a:lstStyle>
            <a:lvl1pPr>
              <a:defRPr>
                <a:latin typeface="Arial" pitchFamily="34" charset="0"/>
                <a:cs typeface="Arial" pitchFamily="34" charset="0"/>
              </a:defRPr>
            </a:lvl1pPr>
          </a:lstStyle>
          <a:p>
            <a:pPr>
              <a:defRPr/>
            </a:pPr>
            <a:r>
              <a:rPr lang="en-US"/>
              <a:t>Art of Multiprocessor Programming</a:t>
            </a:r>
          </a:p>
        </p:txBody>
      </p:sp>
      <p:sp>
        <p:nvSpPr>
          <p:cNvPr id="3" name="Rectangle 6"/>
          <p:cNvSpPr>
            <a:spLocks noGrp="1" noChangeArrowheads="1"/>
          </p:cNvSpPr>
          <p:nvPr>
            <p:ph type="sldNum" sz="quarter" idx="11"/>
          </p:nvPr>
        </p:nvSpPr>
        <p:spPr/>
        <p:txBody>
          <a:bodyPr/>
          <a:lstStyle>
            <a:lvl1pPr>
              <a:defRPr/>
            </a:lvl1pPr>
          </a:lstStyle>
          <a:p>
            <a:pPr>
              <a:defRPr/>
            </a:pPr>
            <a:fld id="{839151C7-5A62-024E-87C8-DA0153F59CB8}" type="slidenum">
              <a:rPr lang="ar-SA"/>
              <a:pPr>
                <a:defRPr/>
              </a:pPr>
              <a:t>‹#›</a:t>
            </a:fld>
            <a:endParaRPr lang="en-US"/>
          </a:p>
        </p:txBody>
      </p:sp>
    </p:spTree>
    <p:extLst>
      <p:ext uri="{BB962C8B-B14F-4D97-AF65-F5344CB8AC3E}">
        <p14:creationId xmlns:p14="http://schemas.microsoft.com/office/powerpoint/2010/main" val="1836986143"/>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7393CFF1-AEF9-1A4A-833E-9A1A3CA158C7}" type="slidenum">
              <a:rPr lang="ar-SA"/>
              <a:pPr>
                <a:defRPr/>
              </a:pPr>
              <a:t>‹#›</a:t>
            </a:fld>
            <a:endParaRPr lang="en-US"/>
          </a:p>
        </p:txBody>
      </p:sp>
    </p:spTree>
    <p:extLst>
      <p:ext uri="{BB962C8B-B14F-4D97-AF65-F5344CB8AC3E}">
        <p14:creationId xmlns:p14="http://schemas.microsoft.com/office/powerpoint/2010/main" val="3918281211"/>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AD01D05F-0663-B14E-BDA1-30BDDED36A61}" type="slidenum">
              <a:rPr lang="ar-SA"/>
              <a:pPr>
                <a:defRPr/>
              </a:pPr>
              <a:t>‹#›</a:t>
            </a:fld>
            <a:endParaRPr lang="en-US"/>
          </a:p>
        </p:txBody>
      </p:sp>
    </p:spTree>
    <p:extLst>
      <p:ext uri="{BB962C8B-B14F-4D97-AF65-F5344CB8AC3E}">
        <p14:creationId xmlns:p14="http://schemas.microsoft.com/office/powerpoint/2010/main" val="3245889648"/>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2DF2378D-77FA-0A4E-8959-325DE6D9FE24}" type="slidenum">
              <a:rPr lang="ar-SA"/>
              <a:pPr>
                <a:defRPr/>
              </a:pPr>
              <a:t>‹#›</a:t>
            </a:fld>
            <a:endParaRPr lang="en-US"/>
          </a:p>
        </p:txBody>
      </p:sp>
    </p:spTree>
    <p:extLst>
      <p:ext uri="{BB962C8B-B14F-4D97-AF65-F5344CB8AC3E}">
        <p14:creationId xmlns:p14="http://schemas.microsoft.com/office/powerpoint/2010/main" val="1809795984"/>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tx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400CEF90-0012-0B4C-8B67-3821D9E96BF7}" type="slidenum">
              <a:rPr lang="ar-SA"/>
              <a:pPr>
                <a:defRPr/>
              </a:pPr>
              <a:t>‹#›</a:t>
            </a:fld>
            <a:endParaRPr lang="en-US"/>
          </a:p>
        </p:txBody>
      </p:sp>
    </p:spTree>
    <p:extLst>
      <p:ext uri="{BB962C8B-B14F-4D97-AF65-F5344CB8AC3E}">
        <p14:creationId xmlns:p14="http://schemas.microsoft.com/office/powerpoint/2010/main" val="2403109095"/>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chemeClr val="tx1"/>
                </a:solidFill>
                <a:latin typeface="Arial" pitchFamily="34" charset="0"/>
                <a:ea typeface="+mn-ea"/>
                <a:cs typeface="+mn-cs"/>
              </a:defRPr>
            </a:lvl1pPr>
          </a:lstStyle>
          <a:p>
            <a:pPr>
              <a:defRPr/>
            </a:pPr>
            <a:r>
              <a:rPr lang="en-US"/>
              <a:t>Art of Multiprocessor Programming</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chemeClr val="tx1"/>
                </a:solidFill>
                <a:latin typeface="Arial" charset="0"/>
                <a:cs typeface="Arial" charset="0"/>
              </a:defRPr>
            </a:lvl1pPr>
          </a:lstStyle>
          <a:p>
            <a:pPr>
              <a:defRPr/>
            </a:pPr>
            <a:fld id="{60E99943-E64F-0A49-977D-EF330955667D}" type="slidenum">
              <a:rPr lang="ar-SA"/>
              <a:pPr>
                <a:defRPr/>
              </a:pPr>
              <a:t>‹#›</a:t>
            </a:fld>
            <a:endParaRPr lang="en-US"/>
          </a:p>
        </p:txBody>
      </p:sp>
      <p:pic>
        <p:nvPicPr>
          <p:cNvPr id="2" name="Picture 6"/>
          <p:cNvPicPr>
            <a:picLocks noChangeAspect="1" noChangeArrowheads="1"/>
          </p:cNvPicPr>
          <p:nvPr userDrawn="1"/>
        </p:nvPicPr>
        <p:blipFill>
          <a:blip r:embed="rId13" cstate="email">
            <a:extLst>
              <a:ext uri="{28A0092B-C50C-407E-A947-70E740481C1C}">
                <a14:useLocalDpi xmlns:a14="http://schemas.microsoft.com/office/drawing/2010/main" val="0"/>
              </a:ext>
            </a:extLst>
          </a:blip>
          <a:srcRect/>
          <a:stretch>
            <a:fillRect/>
          </a:stretch>
        </p:blipFill>
        <p:spPr bwMode="auto">
          <a:xfrm>
            <a:off x="655638" y="6157913"/>
            <a:ext cx="587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1" r:id="rId1"/>
    <p:sldLayoutId id="2147483707" r:id="rId2"/>
    <p:sldLayoutId id="2147483708" r:id="rId3"/>
    <p:sldLayoutId id="2147483702" r:id="rId4"/>
    <p:sldLayoutId id="2147483709" r:id="rId5"/>
    <p:sldLayoutId id="2147483710" r:id="rId6"/>
    <p:sldLayoutId id="2147483711" r:id="rId7"/>
    <p:sldLayoutId id="2147483703" r:id="rId8"/>
    <p:sldLayoutId id="2147483704" r:id="rId9"/>
    <p:sldLayoutId id="2147483705" r:id="rId10"/>
    <p:sldLayoutId id="2147483706" r:id="rId11"/>
  </p:sldLayoutIdLst>
  <p:transition spd="slow"/>
  <p:hf hdr="0" dt="0"/>
  <p:txStyles>
    <p:titleStyle>
      <a:lvl1pPr algn="ctr" rtl="0" eaLnBrk="0" fontAlgn="base" hangingPunct="0">
        <a:spcBef>
          <a:spcPct val="0"/>
        </a:spcBef>
        <a:spcAft>
          <a:spcPct val="0"/>
        </a:spcAft>
        <a:defRPr sz="4400">
          <a:solidFill>
            <a:schemeClr val="tx2"/>
          </a:solidFill>
          <a:latin typeface="Arial" pitchFamily="34" charset="0"/>
          <a:ea typeface="ＭＳ Ｐゴシック" charset="0"/>
          <a:cs typeface="Arial" pitchFamily="34"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0000FF"/>
          </a:solidFill>
          <a:latin typeface="Arial" pitchFamily="34" charset="0"/>
          <a:ea typeface="ＭＳ Ｐゴシック" charset="0"/>
          <a:cs typeface="Arial" pitchFamily="34" charset="0"/>
        </a:defRPr>
      </a:lvl1pPr>
      <a:lvl2pPr marL="742950" indent="-285750" algn="l" rtl="0" eaLnBrk="0" fontAlgn="base" hangingPunct="0">
        <a:spcBef>
          <a:spcPct val="20000"/>
        </a:spcBef>
        <a:spcAft>
          <a:spcPct val="0"/>
        </a:spcAft>
        <a:buChar char="–"/>
        <a:defRPr sz="2800">
          <a:solidFill>
            <a:srgbClr val="0000FF"/>
          </a:solidFill>
          <a:latin typeface="Arial" pitchFamily="34" charset="0"/>
          <a:ea typeface="Arial" charset="0"/>
          <a:cs typeface="Arial" pitchFamily="34" charset="0"/>
        </a:defRPr>
      </a:lvl2pPr>
      <a:lvl3pPr marL="1143000" indent="-228600" algn="l" rtl="0" eaLnBrk="0" fontAlgn="base" hangingPunct="0">
        <a:spcBef>
          <a:spcPct val="20000"/>
        </a:spcBef>
        <a:spcAft>
          <a:spcPct val="0"/>
        </a:spcAft>
        <a:buChar char="•"/>
        <a:defRPr sz="2400">
          <a:solidFill>
            <a:srgbClr val="0000FF"/>
          </a:solidFill>
          <a:latin typeface="Arial" pitchFamily="34" charset="0"/>
          <a:ea typeface="Arial" charset="0"/>
          <a:cs typeface="Arial" pitchFamily="34" charset="0"/>
        </a:defRPr>
      </a:lvl3pPr>
      <a:lvl4pPr marL="1600200" indent="-228600" algn="l" rtl="0" eaLnBrk="0" fontAlgn="base" hangingPunct="0">
        <a:spcBef>
          <a:spcPct val="20000"/>
        </a:spcBef>
        <a:spcAft>
          <a:spcPct val="0"/>
        </a:spcAft>
        <a:buChar char="–"/>
        <a:defRPr sz="2000">
          <a:solidFill>
            <a:srgbClr val="0000FF"/>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Char char="»"/>
        <a:defRPr sz="2000">
          <a:solidFill>
            <a:srgbClr val="0000FF"/>
          </a:solidFill>
          <a:latin typeface="Arial" pitchFamily="34" charset="0"/>
          <a:ea typeface="Arial"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3F9CE8C6-D1B8-A86F-CC00-19B706356852}"/>
              </a:ext>
            </a:extLst>
          </p:cNvPr>
          <p:cNvPicPr>
            <a:picLocks noChangeAspect="1" noChangeArrowheads="1"/>
          </p:cNvPicPr>
          <p:nvPr/>
        </p:nvPicPr>
        <p:blipFill>
          <a:blip r:embed="rId2" cstate="print"/>
          <a:srcRect/>
          <a:stretch>
            <a:fillRect/>
          </a:stretch>
        </p:blipFill>
        <p:spPr bwMode="auto">
          <a:xfrm>
            <a:off x="1" y="0"/>
            <a:ext cx="9144000" cy="6858000"/>
          </a:xfrm>
          <a:prstGeom prst="rect">
            <a:avLst/>
          </a:prstGeom>
          <a:noFill/>
          <a:ln w="38100" algn="ctr">
            <a:noFill/>
            <a:miter lim="800000"/>
            <a:headEnd/>
            <a:tailEnd/>
          </a:ln>
        </p:spPr>
      </p:pic>
      <p:grpSp>
        <p:nvGrpSpPr>
          <p:cNvPr id="3" name="Group 2">
            <a:extLst>
              <a:ext uri="{FF2B5EF4-FFF2-40B4-BE49-F238E27FC236}">
                <a16:creationId xmlns:a16="http://schemas.microsoft.com/office/drawing/2014/main" id="{12EDE9C6-9BCD-8600-3C8F-8DF306420466}"/>
              </a:ext>
            </a:extLst>
          </p:cNvPr>
          <p:cNvGrpSpPr/>
          <p:nvPr/>
        </p:nvGrpSpPr>
        <p:grpSpPr>
          <a:xfrm>
            <a:off x="2364824" y="776089"/>
            <a:ext cx="4414352" cy="4978816"/>
            <a:chOff x="3507823" y="776089"/>
            <a:chExt cx="4414352" cy="4978816"/>
          </a:xfrm>
        </p:grpSpPr>
        <p:sp>
          <p:nvSpPr>
            <p:cNvPr id="5" name="TextBox 4"/>
            <p:cNvSpPr txBox="1"/>
            <p:nvPr/>
          </p:nvSpPr>
          <p:spPr bwMode="auto">
            <a:xfrm>
              <a:off x="4144702" y="2548546"/>
              <a:ext cx="314060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dirty="0">
                  <a:solidFill>
                    <a:srgbClr val="FFFF00"/>
                  </a:solidFill>
                  <a:latin typeface="Arial" panose="020B0604020202020204" pitchFamily="34" charset="0"/>
                </a:rPr>
                <a:t>Mutual Exclusion</a:t>
              </a:r>
              <a:endParaRPr lang="en-US" sz="2800" b="1" dirty="0">
                <a:solidFill>
                  <a:srgbClr val="FFFF00"/>
                </a:solidFill>
                <a:latin typeface="Arial" panose="020B0604020202020204" pitchFamily="34" charset="0"/>
              </a:endParaRPr>
            </a:p>
          </p:txBody>
        </p:sp>
        <p:sp>
          <p:nvSpPr>
            <p:cNvPr id="8" name="TextBox 7"/>
            <p:cNvSpPr txBox="1"/>
            <p:nvPr/>
          </p:nvSpPr>
          <p:spPr bwMode="auto">
            <a:xfrm>
              <a:off x="4144698"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a:t>
              </a:r>
              <a:r>
                <a:rPr lang="en-US" sz="2800" b="1" dirty="0" err="1">
                  <a:solidFill>
                    <a:srgbClr val="FFFF00"/>
                  </a:solidFill>
                  <a:latin typeface="Arial" panose="020B0604020202020204" pitchFamily="34" charset="0"/>
                </a:rPr>
                <a:t>Herlihy</a:t>
              </a:r>
              <a:endParaRPr lang="en-US" sz="2800" b="1" dirty="0">
                <a:solidFill>
                  <a:srgbClr val="FFFF00"/>
                </a:solidFill>
                <a:latin typeface="Arial" panose="020B0604020202020204" pitchFamily="34" charset="0"/>
              </a:endParaRPr>
            </a:p>
            <a:p>
              <a:pPr algn="ctr"/>
              <a:r>
                <a:rPr lang="en-US" sz="2800" b="1" dirty="0">
                  <a:solidFill>
                    <a:srgbClr val="FFFF00"/>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243281" y="3459228"/>
              <a:ext cx="2943434" cy="954107"/>
            </a:xfrm>
            <a:prstGeom prst="rect">
              <a:avLst/>
            </a:prstGeom>
            <a:solidFill>
              <a:schemeClr val="tx1"/>
            </a:solidFill>
            <a:ln w="76200">
              <a:solidFill>
                <a:schemeClr val="bg1">
                  <a:lumMod val="95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Lecture 2</a:t>
              </a:r>
            </a:p>
            <a:p>
              <a:pPr algn="ctr"/>
              <a:r>
                <a:rPr lang="en-US" sz="2800" b="1" dirty="0">
                  <a:solidFill>
                    <a:srgbClr val="FFFF00"/>
                  </a:solidFill>
                  <a:latin typeface="Arial" panose="020B0604020202020204" pitchFamily="34" charset="0"/>
                </a:rPr>
                <a:t>September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507823"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a:solidFill>
                    <a:srgbClr val="FFFF00"/>
                  </a:solidFill>
                  <a:latin typeface="Arial" panose="020B0604020202020204" pitchFamily="34" charset="0"/>
                </a:rPr>
                <a:t>CSCI 1760</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57816226"/>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843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chemeClr val="tx1"/>
                </a:solidFill>
                <a:latin typeface="Arial" charset="0"/>
                <a:cs typeface="Arial" charset="0"/>
              </a:rPr>
              <a:t>Art of Multiprocessor Programming</a:t>
            </a:r>
          </a:p>
        </p:txBody>
      </p:sp>
      <p:sp>
        <p:nvSpPr>
          <p:cNvPr id="1843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64B2D163-FA85-A64D-8E3C-9C2890AA7625}" type="slidenum">
              <a:rPr lang="ar-SA" sz="1400" b="0">
                <a:solidFill>
                  <a:schemeClr val="tx1"/>
                </a:solidFill>
                <a:latin typeface="Arial" charset="0"/>
                <a:cs typeface="Arial" charset="0"/>
              </a:rPr>
              <a:pPr/>
              <a:t>2</a:t>
            </a:fld>
            <a:endParaRPr lang="en-US" sz="1400" b="0">
              <a:solidFill>
                <a:schemeClr val="tx1"/>
              </a:solidFill>
              <a:latin typeface="Arial" charset="0"/>
              <a:cs typeface="Arial" charset="0"/>
            </a:endParaRPr>
          </a:p>
        </p:txBody>
      </p:sp>
      <p:sp>
        <p:nvSpPr>
          <p:cNvPr id="18436" name="Rectangle 3"/>
          <p:cNvSpPr>
            <a:spLocks noGrp="1" noChangeArrowheads="1"/>
          </p:cNvSpPr>
          <p:nvPr>
            <p:ph type="title"/>
          </p:nvPr>
        </p:nvSpPr>
        <p:spPr/>
        <p:txBody>
          <a:bodyPr/>
          <a:lstStyle/>
          <a:p>
            <a:r>
              <a:rPr lang="en-US">
                <a:latin typeface="Arial" charset="0"/>
              </a:rPr>
              <a:t>Mutual Exclusion</a:t>
            </a:r>
          </a:p>
        </p:txBody>
      </p:sp>
      <p:grpSp>
        <p:nvGrpSpPr>
          <p:cNvPr id="18438" name="Group 5"/>
          <p:cNvGrpSpPr>
            <a:grpSpLocks/>
          </p:cNvGrpSpPr>
          <p:nvPr/>
        </p:nvGrpSpPr>
        <p:grpSpPr bwMode="auto">
          <a:xfrm>
            <a:off x="7323138" y="1006475"/>
            <a:ext cx="1327150" cy="1374775"/>
            <a:chOff x="764" y="2340"/>
            <a:chExt cx="596" cy="610"/>
          </a:xfrm>
        </p:grpSpPr>
        <p:sp>
          <p:nvSpPr>
            <p:cNvPr id="18439" name="Oval 6"/>
            <p:cNvSpPr>
              <a:spLocks noChangeArrowheads="1"/>
            </p:cNvSpPr>
            <p:nvPr/>
          </p:nvSpPr>
          <p:spPr bwMode="auto">
            <a:xfrm>
              <a:off x="764" y="2340"/>
              <a:ext cx="596" cy="610"/>
            </a:xfrm>
            <a:prstGeom prst="ellipse">
              <a:avLst/>
            </a:prstGeom>
            <a:solidFill>
              <a:srgbClr val="CF0E30"/>
            </a:solidFill>
            <a:ln w="12700">
              <a:solidFill>
                <a:srgbClr val="CF0E30"/>
              </a:solidFill>
              <a:round/>
              <a:headEnd/>
              <a:tailEnd/>
            </a:ln>
          </p:spPr>
          <p:txBody>
            <a:bodyPr wrap="none" anchor="ctr"/>
            <a:lstStyle/>
            <a:p>
              <a:pPr eaLnBrk="0" hangingPunct="0"/>
              <a:endParaRPr lang="en-US">
                <a:latin typeface="Arial" charset="0"/>
              </a:endParaRPr>
            </a:p>
          </p:txBody>
        </p:sp>
        <p:sp>
          <p:nvSpPr>
            <p:cNvPr id="18440" name="Oval 7"/>
            <p:cNvSpPr>
              <a:spLocks noChangeArrowheads="1"/>
            </p:cNvSpPr>
            <p:nvPr/>
          </p:nvSpPr>
          <p:spPr bwMode="auto">
            <a:xfrm>
              <a:off x="838" y="2408"/>
              <a:ext cx="449" cy="474"/>
            </a:xfrm>
            <a:prstGeom prst="ellipse">
              <a:avLst/>
            </a:prstGeom>
            <a:solidFill>
              <a:schemeClr val="bg1"/>
            </a:solidFill>
            <a:ln w="12700">
              <a:solidFill>
                <a:schemeClr val="bg1"/>
              </a:solidFill>
              <a:round/>
              <a:headEnd/>
              <a:tailEnd/>
            </a:ln>
          </p:spPr>
          <p:txBody>
            <a:bodyPr wrap="none" anchor="ctr"/>
            <a:lstStyle/>
            <a:p>
              <a:pPr eaLnBrk="0" hangingPunct="0"/>
              <a:endParaRPr lang="en-US">
                <a:latin typeface="Arial" charset="0"/>
              </a:endParaRPr>
            </a:p>
          </p:txBody>
        </p:sp>
        <p:sp>
          <p:nvSpPr>
            <p:cNvPr id="18441" name="Oval 8"/>
            <p:cNvSpPr>
              <a:spLocks noChangeArrowheads="1"/>
            </p:cNvSpPr>
            <p:nvPr/>
          </p:nvSpPr>
          <p:spPr bwMode="auto">
            <a:xfrm>
              <a:off x="921" y="2446"/>
              <a:ext cx="285" cy="291"/>
            </a:xfrm>
            <a:prstGeom prst="ellipse">
              <a:avLst/>
            </a:prstGeom>
            <a:solidFill>
              <a:schemeClr val="tx2"/>
            </a:solidFill>
            <a:ln w="12700">
              <a:solidFill>
                <a:schemeClr val="tx2"/>
              </a:solidFill>
              <a:round/>
              <a:headEnd/>
              <a:tailEnd/>
            </a:ln>
          </p:spPr>
          <p:txBody>
            <a:bodyPr wrap="none" anchor="ctr"/>
            <a:lstStyle/>
            <a:p>
              <a:pPr eaLnBrk="0" hangingPunct="0"/>
              <a:endParaRPr lang="en-US">
                <a:latin typeface="Arial" charset="0"/>
              </a:endParaRPr>
            </a:p>
          </p:txBody>
        </p:sp>
        <p:sp>
          <p:nvSpPr>
            <p:cNvPr id="18442" name="Oval 9"/>
            <p:cNvSpPr>
              <a:spLocks noChangeArrowheads="1"/>
            </p:cNvSpPr>
            <p:nvPr/>
          </p:nvSpPr>
          <p:spPr bwMode="auto">
            <a:xfrm>
              <a:off x="962" y="2485"/>
              <a:ext cx="200" cy="229"/>
            </a:xfrm>
            <a:prstGeom prst="ellipse">
              <a:avLst/>
            </a:prstGeom>
            <a:solidFill>
              <a:schemeClr val="bg1"/>
            </a:solidFill>
            <a:ln w="12700">
              <a:solidFill>
                <a:schemeClr val="tx2"/>
              </a:solidFill>
              <a:round/>
              <a:headEnd/>
              <a:tailEnd/>
            </a:ln>
          </p:spPr>
          <p:txBody>
            <a:bodyPr wrap="none" anchor="ctr"/>
            <a:lstStyle/>
            <a:p>
              <a:pPr eaLnBrk="0" hangingPunct="0"/>
              <a:endParaRPr lang="en-US">
                <a:latin typeface="Arial" charset="0"/>
              </a:endParaRPr>
            </a:p>
          </p:txBody>
        </p:sp>
        <p:sp>
          <p:nvSpPr>
            <p:cNvPr id="18443" name="Oval 10"/>
            <p:cNvSpPr>
              <a:spLocks noChangeArrowheads="1"/>
            </p:cNvSpPr>
            <p:nvPr/>
          </p:nvSpPr>
          <p:spPr bwMode="auto">
            <a:xfrm>
              <a:off x="923" y="2563"/>
              <a:ext cx="283" cy="285"/>
            </a:xfrm>
            <a:prstGeom prst="ellipse">
              <a:avLst/>
            </a:prstGeom>
            <a:solidFill>
              <a:schemeClr val="tx2"/>
            </a:solidFill>
            <a:ln w="12700">
              <a:solidFill>
                <a:schemeClr val="tx2"/>
              </a:solidFill>
              <a:round/>
              <a:headEnd/>
              <a:tailEnd/>
            </a:ln>
          </p:spPr>
          <p:txBody>
            <a:bodyPr wrap="none" anchor="ctr"/>
            <a:lstStyle/>
            <a:p>
              <a:pPr eaLnBrk="0" hangingPunct="0"/>
              <a:endParaRPr lang="en-US">
                <a:latin typeface="Arial" charset="0"/>
              </a:endParaRPr>
            </a:p>
          </p:txBody>
        </p:sp>
        <p:sp>
          <p:nvSpPr>
            <p:cNvPr id="18444" name="Oval 11"/>
            <p:cNvSpPr>
              <a:spLocks noChangeArrowheads="1"/>
            </p:cNvSpPr>
            <p:nvPr/>
          </p:nvSpPr>
          <p:spPr bwMode="auto">
            <a:xfrm>
              <a:off x="1012" y="2622"/>
              <a:ext cx="102" cy="98"/>
            </a:xfrm>
            <a:prstGeom prst="ellipse">
              <a:avLst/>
            </a:prstGeom>
            <a:solidFill>
              <a:schemeClr val="bg1"/>
            </a:solidFill>
            <a:ln w="12700">
              <a:solidFill>
                <a:schemeClr val="tx2"/>
              </a:solidFill>
              <a:round/>
              <a:headEnd/>
              <a:tailEnd/>
            </a:ln>
          </p:spPr>
          <p:txBody>
            <a:bodyPr wrap="none" anchor="ctr"/>
            <a:lstStyle/>
            <a:p>
              <a:pPr eaLnBrk="0" hangingPunct="0"/>
              <a:endParaRPr lang="en-US">
                <a:latin typeface="Arial" charset="0"/>
              </a:endParaRPr>
            </a:p>
          </p:txBody>
        </p:sp>
        <p:sp>
          <p:nvSpPr>
            <p:cNvPr id="18445" name="AutoShape 12"/>
            <p:cNvSpPr>
              <a:spLocks noChangeArrowheads="1"/>
            </p:cNvSpPr>
            <p:nvPr/>
          </p:nvSpPr>
          <p:spPr bwMode="auto">
            <a:xfrm flipV="1">
              <a:off x="1033" y="2703"/>
              <a:ext cx="68" cy="8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chemeClr val="bg1"/>
            </a:solidFill>
            <a:ln w="12700">
              <a:solidFill>
                <a:schemeClr val="bg1"/>
              </a:solidFill>
              <a:miter lim="800000"/>
              <a:headEnd/>
              <a:tailEnd/>
            </a:ln>
          </p:spPr>
          <p:txBody>
            <a:bodyPr wrap="none" anchor="ctr"/>
            <a:lstStyle/>
            <a:p>
              <a:endParaRPr lang="en-US" dirty="0">
                <a:latin typeface="Arial" pitchFamily="34" charset="0"/>
              </a:endParaRPr>
            </a:p>
          </p:txBody>
        </p:sp>
      </p:grpSp>
      <p:sp>
        <p:nvSpPr>
          <p:cNvPr id="2" name="TextBox 1">
            <a:extLst>
              <a:ext uri="{FF2B5EF4-FFF2-40B4-BE49-F238E27FC236}">
                <a16:creationId xmlns:a16="http://schemas.microsoft.com/office/drawing/2014/main" id="{2CD1A08F-1E24-65BA-C54F-F72248D22B9A}"/>
              </a:ext>
            </a:extLst>
          </p:cNvPr>
          <p:cNvSpPr txBox="1"/>
          <p:nvPr/>
        </p:nvSpPr>
        <p:spPr bwMode="auto">
          <a:xfrm>
            <a:off x="1048389" y="2016146"/>
            <a:ext cx="5947634" cy="954107"/>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charset="0"/>
              </a:rPr>
              <a:t>We will clarify our understanding of mutual exclusion</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3">
            <a:extLst>
              <a:ext uri="{FF2B5EF4-FFF2-40B4-BE49-F238E27FC236}">
                <a16:creationId xmlns:a16="http://schemas.microsoft.com/office/drawing/2014/main" id="{0D8738D9-A24A-1930-5625-5A865522049D}"/>
              </a:ext>
            </a:extLst>
          </p:cNvPr>
          <p:cNvSpPr txBox="1"/>
          <p:nvPr/>
        </p:nvSpPr>
        <p:spPr bwMode="auto">
          <a:xfrm>
            <a:off x="1048390" y="4139739"/>
            <a:ext cx="5947634" cy="1384995"/>
          </a:xfrm>
          <a:prstGeom prst="rect">
            <a:avLst/>
          </a:prstGeom>
          <a:solidFill>
            <a:schemeClr val="tx1"/>
          </a:solidFill>
          <a:ln w="76200">
            <a:solidFill>
              <a:srgbClr val="00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rPr>
              <a:t>We will also show you how to reason about properties in an asynchronous concurrent setting</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a:latin typeface="Arial" charset="0"/>
              </a:rPr>
              <a:t>Mutual Exclusion</a:t>
            </a:r>
          </a:p>
        </p:txBody>
      </p:sp>
      <p:sp>
        <p:nvSpPr>
          <p:cNvPr id="2048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chemeClr val="tx1"/>
                </a:solidFill>
                <a:latin typeface="Arial" charset="0"/>
                <a:cs typeface="Arial" charset="0"/>
              </a:rPr>
              <a:t>Art of Multiprocessor Programming</a:t>
            </a:r>
          </a:p>
        </p:txBody>
      </p:sp>
      <p:sp>
        <p:nvSpPr>
          <p:cNvPr id="2048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A2209EFF-4FE9-CB45-92EC-1B5247BC13C3}" type="slidenum">
              <a:rPr lang="ar-SA" sz="1400" b="0">
                <a:solidFill>
                  <a:schemeClr val="tx1"/>
                </a:solidFill>
                <a:latin typeface="Arial" charset="0"/>
                <a:cs typeface="Arial" charset="0"/>
              </a:rPr>
              <a:pPr/>
              <a:t>3</a:t>
            </a:fld>
            <a:endParaRPr lang="en-US" sz="1400" b="0">
              <a:solidFill>
                <a:schemeClr val="tx1"/>
              </a:solidFill>
              <a:latin typeface="Arial" charset="0"/>
              <a:cs typeface="Arial" charset="0"/>
            </a:endParaRPr>
          </a:p>
        </p:txBody>
      </p:sp>
      <p:grpSp>
        <p:nvGrpSpPr>
          <p:cNvPr id="20485" name="Group 17"/>
          <p:cNvGrpSpPr>
            <a:grpSpLocks/>
          </p:cNvGrpSpPr>
          <p:nvPr/>
        </p:nvGrpSpPr>
        <p:grpSpPr bwMode="auto">
          <a:xfrm>
            <a:off x="7267575" y="361950"/>
            <a:ext cx="1327150" cy="1374775"/>
            <a:chOff x="764" y="2340"/>
            <a:chExt cx="596" cy="610"/>
          </a:xfrm>
        </p:grpSpPr>
        <p:sp>
          <p:nvSpPr>
            <p:cNvPr id="20486" name="Oval 18"/>
            <p:cNvSpPr>
              <a:spLocks noChangeArrowheads="1"/>
            </p:cNvSpPr>
            <p:nvPr/>
          </p:nvSpPr>
          <p:spPr bwMode="auto">
            <a:xfrm>
              <a:off x="764" y="2340"/>
              <a:ext cx="596" cy="610"/>
            </a:xfrm>
            <a:prstGeom prst="ellipse">
              <a:avLst/>
            </a:prstGeom>
            <a:solidFill>
              <a:srgbClr val="CF0E30"/>
            </a:solidFill>
            <a:ln w="12700">
              <a:solidFill>
                <a:srgbClr val="CF0E30"/>
              </a:solidFill>
              <a:round/>
              <a:headEnd/>
              <a:tailEnd/>
            </a:ln>
          </p:spPr>
          <p:txBody>
            <a:bodyPr wrap="none" anchor="ctr"/>
            <a:lstStyle/>
            <a:p>
              <a:pPr eaLnBrk="0" hangingPunct="0"/>
              <a:endParaRPr lang="en-US">
                <a:latin typeface="Arial" charset="0"/>
              </a:endParaRPr>
            </a:p>
          </p:txBody>
        </p:sp>
        <p:sp>
          <p:nvSpPr>
            <p:cNvPr id="20487" name="Oval 19"/>
            <p:cNvSpPr>
              <a:spLocks noChangeArrowheads="1"/>
            </p:cNvSpPr>
            <p:nvPr/>
          </p:nvSpPr>
          <p:spPr bwMode="auto">
            <a:xfrm>
              <a:off x="838" y="2408"/>
              <a:ext cx="449" cy="474"/>
            </a:xfrm>
            <a:prstGeom prst="ellipse">
              <a:avLst/>
            </a:prstGeom>
            <a:solidFill>
              <a:schemeClr val="bg1"/>
            </a:solidFill>
            <a:ln w="12700">
              <a:solidFill>
                <a:schemeClr val="bg1"/>
              </a:solidFill>
              <a:round/>
              <a:headEnd/>
              <a:tailEnd/>
            </a:ln>
          </p:spPr>
          <p:txBody>
            <a:bodyPr wrap="none" anchor="ctr"/>
            <a:lstStyle/>
            <a:p>
              <a:pPr eaLnBrk="0" hangingPunct="0"/>
              <a:endParaRPr lang="en-US">
                <a:latin typeface="Arial" charset="0"/>
              </a:endParaRPr>
            </a:p>
          </p:txBody>
        </p:sp>
        <p:sp>
          <p:nvSpPr>
            <p:cNvPr id="20488" name="Oval 20"/>
            <p:cNvSpPr>
              <a:spLocks noChangeArrowheads="1"/>
            </p:cNvSpPr>
            <p:nvPr/>
          </p:nvSpPr>
          <p:spPr bwMode="auto">
            <a:xfrm>
              <a:off x="921" y="2446"/>
              <a:ext cx="285" cy="291"/>
            </a:xfrm>
            <a:prstGeom prst="ellipse">
              <a:avLst/>
            </a:prstGeom>
            <a:solidFill>
              <a:schemeClr val="tx2"/>
            </a:solidFill>
            <a:ln w="12700">
              <a:solidFill>
                <a:schemeClr val="tx2"/>
              </a:solidFill>
              <a:round/>
              <a:headEnd/>
              <a:tailEnd/>
            </a:ln>
          </p:spPr>
          <p:txBody>
            <a:bodyPr wrap="none" anchor="ctr"/>
            <a:lstStyle/>
            <a:p>
              <a:pPr eaLnBrk="0" hangingPunct="0"/>
              <a:endParaRPr lang="en-US">
                <a:latin typeface="Arial" charset="0"/>
              </a:endParaRPr>
            </a:p>
          </p:txBody>
        </p:sp>
        <p:sp>
          <p:nvSpPr>
            <p:cNvPr id="20489" name="Oval 21"/>
            <p:cNvSpPr>
              <a:spLocks noChangeArrowheads="1"/>
            </p:cNvSpPr>
            <p:nvPr/>
          </p:nvSpPr>
          <p:spPr bwMode="auto">
            <a:xfrm>
              <a:off x="962" y="2485"/>
              <a:ext cx="200" cy="229"/>
            </a:xfrm>
            <a:prstGeom prst="ellipse">
              <a:avLst/>
            </a:prstGeom>
            <a:solidFill>
              <a:schemeClr val="bg1"/>
            </a:solidFill>
            <a:ln w="12700">
              <a:solidFill>
                <a:schemeClr val="tx2"/>
              </a:solidFill>
              <a:round/>
              <a:headEnd/>
              <a:tailEnd/>
            </a:ln>
          </p:spPr>
          <p:txBody>
            <a:bodyPr wrap="none" anchor="ctr"/>
            <a:lstStyle/>
            <a:p>
              <a:pPr eaLnBrk="0" hangingPunct="0"/>
              <a:endParaRPr lang="en-US">
                <a:latin typeface="Arial" charset="0"/>
              </a:endParaRPr>
            </a:p>
          </p:txBody>
        </p:sp>
        <p:sp>
          <p:nvSpPr>
            <p:cNvPr id="20490" name="Oval 22"/>
            <p:cNvSpPr>
              <a:spLocks noChangeArrowheads="1"/>
            </p:cNvSpPr>
            <p:nvPr/>
          </p:nvSpPr>
          <p:spPr bwMode="auto">
            <a:xfrm>
              <a:off x="923" y="2563"/>
              <a:ext cx="283" cy="285"/>
            </a:xfrm>
            <a:prstGeom prst="ellipse">
              <a:avLst/>
            </a:prstGeom>
            <a:solidFill>
              <a:schemeClr val="tx2"/>
            </a:solidFill>
            <a:ln w="12700">
              <a:solidFill>
                <a:schemeClr val="tx2"/>
              </a:solidFill>
              <a:round/>
              <a:headEnd/>
              <a:tailEnd/>
            </a:ln>
          </p:spPr>
          <p:txBody>
            <a:bodyPr wrap="none" anchor="ctr"/>
            <a:lstStyle/>
            <a:p>
              <a:pPr eaLnBrk="0" hangingPunct="0"/>
              <a:endParaRPr lang="en-US">
                <a:latin typeface="Arial" charset="0"/>
              </a:endParaRPr>
            </a:p>
          </p:txBody>
        </p:sp>
        <p:sp>
          <p:nvSpPr>
            <p:cNvPr id="20491" name="Oval 23"/>
            <p:cNvSpPr>
              <a:spLocks noChangeArrowheads="1"/>
            </p:cNvSpPr>
            <p:nvPr/>
          </p:nvSpPr>
          <p:spPr bwMode="auto">
            <a:xfrm>
              <a:off x="1012" y="2622"/>
              <a:ext cx="102" cy="98"/>
            </a:xfrm>
            <a:prstGeom prst="ellipse">
              <a:avLst/>
            </a:prstGeom>
            <a:solidFill>
              <a:schemeClr val="bg1"/>
            </a:solidFill>
            <a:ln w="12700">
              <a:solidFill>
                <a:schemeClr val="tx2"/>
              </a:solidFill>
              <a:round/>
              <a:headEnd/>
              <a:tailEnd/>
            </a:ln>
          </p:spPr>
          <p:txBody>
            <a:bodyPr wrap="none" anchor="ctr"/>
            <a:lstStyle/>
            <a:p>
              <a:pPr eaLnBrk="0" hangingPunct="0"/>
              <a:endParaRPr lang="en-US">
                <a:latin typeface="Arial" charset="0"/>
              </a:endParaRPr>
            </a:p>
          </p:txBody>
        </p:sp>
        <p:sp>
          <p:nvSpPr>
            <p:cNvPr id="20492" name="AutoShape 24"/>
            <p:cNvSpPr>
              <a:spLocks noChangeArrowheads="1"/>
            </p:cNvSpPr>
            <p:nvPr/>
          </p:nvSpPr>
          <p:spPr bwMode="auto">
            <a:xfrm flipV="1">
              <a:off x="1033" y="2703"/>
              <a:ext cx="68" cy="8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chemeClr val="bg1"/>
            </a:solidFill>
            <a:ln w="12700">
              <a:solidFill>
                <a:schemeClr val="bg1"/>
              </a:solidFill>
              <a:miter lim="800000"/>
              <a:headEnd/>
              <a:tailEnd/>
            </a:ln>
          </p:spPr>
          <p:txBody>
            <a:bodyPr wrap="none" anchor="ctr"/>
            <a:lstStyle/>
            <a:p>
              <a:endParaRPr lang="en-US" dirty="0">
                <a:latin typeface="Arial" pitchFamily="34" charset="0"/>
              </a:endParaRPr>
            </a:p>
          </p:txBody>
        </p:sp>
      </p:grpSp>
      <p:sp>
        <p:nvSpPr>
          <p:cNvPr id="2" name="TextBox 1">
            <a:extLst>
              <a:ext uri="{FF2B5EF4-FFF2-40B4-BE49-F238E27FC236}">
                <a16:creationId xmlns:a16="http://schemas.microsoft.com/office/drawing/2014/main" id="{F52A7FDC-B93A-EC36-84CD-03CA4D66D926}"/>
              </a:ext>
            </a:extLst>
          </p:cNvPr>
          <p:cNvSpPr txBox="1"/>
          <p:nvPr/>
        </p:nvSpPr>
        <p:spPr bwMode="auto">
          <a:xfrm>
            <a:off x="438335" y="1846996"/>
            <a:ext cx="541223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800" dirty="0">
                <a:solidFill>
                  <a:srgbClr val="FFFF00"/>
                </a:solidFill>
                <a:latin typeface="Arial" charset="0"/>
              </a:rPr>
              <a:t>In 1965, E. W. Dijkstra wrote:</a:t>
            </a:r>
          </a:p>
        </p:txBody>
      </p:sp>
      <p:sp>
        <p:nvSpPr>
          <p:cNvPr id="3" name="TextBox 3">
            <a:extLst>
              <a:ext uri="{FF2B5EF4-FFF2-40B4-BE49-F238E27FC236}">
                <a16:creationId xmlns:a16="http://schemas.microsoft.com/office/drawing/2014/main" id="{5C01B008-D7A1-2D3D-D38E-38392CF5C819}"/>
              </a:ext>
            </a:extLst>
          </p:cNvPr>
          <p:cNvSpPr txBox="1"/>
          <p:nvPr/>
        </p:nvSpPr>
        <p:spPr bwMode="auto">
          <a:xfrm>
            <a:off x="438335" y="2792628"/>
            <a:ext cx="7993836" cy="3046988"/>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b="0" dirty="0">
                <a:solidFill>
                  <a:srgbClr val="FFFF00"/>
                </a:solidFill>
                <a:latin typeface="Arial" charset="0"/>
              </a:rPr>
              <a:t>Given in this paper is a solution to a problem which, to the knowledge of the author, has been an open question since at least 1962, irrespective of the solvability. [...]  Although the setting of the problem might seem somewhat academic at first, the author trusts that anyone familiar with the logical problems that arise in computer coupling will appreciate the significance of the fact that this problem indeed can be solved."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252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chemeClr val="tx1"/>
                </a:solidFill>
                <a:latin typeface="Arial" charset="0"/>
                <a:cs typeface="Arial" charset="0"/>
              </a:rPr>
              <a:t>Art of Multiprocessor Programming</a:t>
            </a:r>
          </a:p>
        </p:txBody>
      </p:sp>
      <p:sp>
        <p:nvSpPr>
          <p:cNvPr id="2253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A16EB1E6-9168-8E41-B711-9AEB439F2F7B}" type="slidenum">
              <a:rPr lang="ar-SA" sz="1400" b="0">
                <a:solidFill>
                  <a:schemeClr val="tx1"/>
                </a:solidFill>
                <a:latin typeface="Arial" charset="0"/>
                <a:cs typeface="Arial" charset="0"/>
              </a:rPr>
              <a:pPr/>
              <a:t>4</a:t>
            </a:fld>
            <a:endParaRPr lang="en-US" sz="1400" b="0">
              <a:solidFill>
                <a:schemeClr val="tx1"/>
              </a:solidFill>
              <a:latin typeface="Arial" charset="0"/>
              <a:cs typeface="Arial" charset="0"/>
            </a:endParaRPr>
          </a:p>
        </p:txBody>
      </p:sp>
      <p:sp>
        <p:nvSpPr>
          <p:cNvPr id="22532" name="Rectangle 4"/>
          <p:cNvSpPr>
            <a:spLocks noGrp="1" noChangeArrowheads="1"/>
          </p:cNvSpPr>
          <p:nvPr>
            <p:ph type="title"/>
          </p:nvPr>
        </p:nvSpPr>
        <p:spPr/>
        <p:txBody>
          <a:bodyPr/>
          <a:lstStyle/>
          <a:p>
            <a:r>
              <a:rPr lang="en-US" dirty="0">
                <a:latin typeface="Arial" charset="0"/>
              </a:rPr>
              <a:t>Mutual Exclusion</a:t>
            </a:r>
          </a:p>
        </p:txBody>
      </p:sp>
      <p:grpSp>
        <p:nvGrpSpPr>
          <p:cNvPr id="22534" name="Group 17"/>
          <p:cNvGrpSpPr>
            <a:grpSpLocks/>
          </p:cNvGrpSpPr>
          <p:nvPr/>
        </p:nvGrpSpPr>
        <p:grpSpPr bwMode="auto">
          <a:xfrm>
            <a:off x="7267575" y="1116013"/>
            <a:ext cx="1327150" cy="1374775"/>
            <a:chOff x="764" y="2340"/>
            <a:chExt cx="596" cy="610"/>
          </a:xfrm>
        </p:grpSpPr>
        <p:sp>
          <p:nvSpPr>
            <p:cNvPr id="22535" name="Oval 18"/>
            <p:cNvSpPr>
              <a:spLocks noChangeArrowheads="1"/>
            </p:cNvSpPr>
            <p:nvPr/>
          </p:nvSpPr>
          <p:spPr bwMode="auto">
            <a:xfrm>
              <a:off x="764" y="2340"/>
              <a:ext cx="596" cy="610"/>
            </a:xfrm>
            <a:prstGeom prst="ellipse">
              <a:avLst/>
            </a:prstGeom>
            <a:solidFill>
              <a:srgbClr val="CF0E30"/>
            </a:solidFill>
            <a:ln w="12700">
              <a:solidFill>
                <a:srgbClr val="CF0E30"/>
              </a:solidFill>
              <a:round/>
              <a:headEnd/>
              <a:tailEnd/>
            </a:ln>
          </p:spPr>
          <p:txBody>
            <a:bodyPr wrap="none" anchor="ctr"/>
            <a:lstStyle/>
            <a:p>
              <a:pPr eaLnBrk="0" hangingPunct="0"/>
              <a:endParaRPr lang="en-US">
                <a:latin typeface="Arial" charset="0"/>
              </a:endParaRPr>
            </a:p>
          </p:txBody>
        </p:sp>
        <p:sp>
          <p:nvSpPr>
            <p:cNvPr id="22536" name="Oval 19"/>
            <p:cNvSpPr>
              <a:spLocks noChangeArrowheads="1"/>
            </p:cNvSpPr>
            <p:nvPr/>
          </p:nvSpPr>
          <p:spPr bwMode="auto">
            <a:xfrm>
              <a:off x="838" y="2408"/>
              <a:ext cx="449" cy="474"/>
            </a:xfrm>
            <a:prstGeom prst="ellipse">
              <a:avLst/>
            </a:prstGeom>
            <a:solidFill>
              <a:schemeClr val="bg1"/>
            </a:solidFill>
            <a:ln w="12700">
              <a:solidFill>
                <a:schemeClr val="bg1"/>
              </a:solidFill>
              <a:round/>
              <a:headEnd/>
              <a:tailEnd/>
            </a:ln>
          </p:spPr>
          <p:txBody>
            <a:bodyPr wrap="none" anchor="ctr"/>
            <a:lstStyle/>
            <a:p>
              <a:pPr eaLnBrk="0" hangingPunct="0"/>
              <a:endParaRPr lang="en-US">
                <a:latin typeface="Arial" charset="0"/>
              </a:endParaRPr>
            </a:p>
          </p:txBody>
        </p:sp>
        <p:sp>
          <p:nvSpPr>
            <p:cNvPr id="22537" name="Oval 20"/>
            <p:cNvSpPr>
              <a:spLocks noChangeArrowheads="1"/>
            </p:cNvSpPr>
            <p:nvPr/>
          </p:nvSpPr>
          <p:spPr bwMode="auto">
            <a:xfrm>
              <a:off x="921" y="2446"/>
              <a:ext cx="285" cy="291"/>
            </a:xfrm>
            <a:prstGeom prst="ellipse">
              <a:avLst/>
            </a:prstGeom>
            <a:solidFill>
              <a:schemeClr val="tx2"/>
            </a:solidFill>
            <a:ln w="12700">
              <a:solidFill>
                <a:schemeClr val="tx2"/>
              </a:solidFill>
              <a:round/>
              <a:headEnd/>
              <a:tailEnd/>
            </a:ln>
          </p:spPr>
          <p:txBody>
            <a:bodyPr wrap="none" anchor="ctr"/>
            <a:lstStyle/>
            <a:p>
              <a:pPr eaLnBrk="0" hangingPunct="0"/>
              <a:endParaRPr lang="en-US">
                <a:latin typeface="Arial" charset="0"/>
              </a:endParaRPr>
            </a:p>
          </p:txBody>
        </p:sp>
        <p:sp>
          <p:nvSpPr>
            <p:cNvPr id="22538" name="Oval 21"/>
            <p:cNvSpPr>
              <a:spLocks noChangeArrowheads="1"/>
            </p:cNvSpPr>
            <p:nvPr/>
          </p:nvSpPr>
          <p:spPr bwMode="auto">
            <a:xfrm>
              <a:off x="962" y="2485"/>
              <a:ext cx="200" cy="229"/>
            </a:xfrm>
            <a:prstGeom prst="ellipse">
              <a:avLst/>
            </a:prstGeom>
            <a:solidFill>
              <a:schemeClr val="bg1"/>
            </a:solidFill>
            <a:ln w="12700">
              <a:solidFill>
                <a:schemeClr val="tx2"/>
              </a:solidFill>
              <a:round/>
              <a:headEnd/>
              <a:tailEnd/>
            </a:ln>
          </p:spPr>
          <p:txBody>
            <a:bodyPr wrap="none" anchor="ctr"/>
            <a:lstStyle/>
            <a:p>
              <a:pPr eaLnBrk="0" hangingPunct="0"/>
              <a:endParaRPr lang="en-US">
                <a:latin typeface="Arial" charset="0"/>
              </a:endParaRPr>
            </a:p>
          </p:txBody>
        </p:sp>
        <p:sp>
          <p:nvSpPr>
            <p:cNvPr id="22539" name="Oval 22"/>
            <p:cNvSpPr>
              <a:spLocks noChangeArrowheads="1"/>
            </p:cNvSpPr>
            <p:nvPr/>
          </p:nvSpPr>
          <p:spPr bwMode="auto">
            <a:xfrm>
              <a:off x="923" y="2563"/>
              <a:ext cx="283" cy="285"/>
            </a:xfrm>
            <a:prstGeom prst="ellipse">
              <a:avLst/>
            </a:prstGeom>
            <a:solidFill>
              <a:schemeClr val="tx2"/>
            </a:solidFill>
            <a:ln w="12700">
              <a:solidFill>
                <a:schemeClr val="tx2"/>
              </a:solidFill>
              <a:round/>
              <a:headEnd/>
              <a:tailEnd/>
            </a:ln>
          </p:spPr>
          <p:txBody>
            <a:bodyPr wrap="none" anchor="ctr"/>
            <a:lstStyle/>
            <a:p>
              <a:pPr eaLnBrk="0" hangingPunct="0"/>
              <a:endParaRPr lang="en-US">
                <a:latin typeface="Arial" charset="0"/>
              </a:endParaRPr>
            </a:p>
          </p:txBody>
        </p:sp>
        <p:sp>
          <p:nvSpPr>
            <p:cNvPr id="22540" name="Oval 23"/>
            <p:cNvSpPr>
              <a:spLocks noChangeArrowheads="1"/>
            </p:cNvSpPr>
            <p:nvPr/>
          </p:nvSpPr>
          <p:spPr bwMode="auto">
            <a:xfrm>
              <a:off x="1012" y="2622"/>
              <a:ext cx="102" cy="98"/>
            </a:xfrm>
            <a:prstGeom prst="ellipse">
              <a:avLst/>
            </a:prstGeom>
            <a:solidFill>
              <a:schemeClr val="bg1"/>
            </a:solidFill>
            <a:ln w="12700">
              <a:solidFill>
                <a:schemeClr val="tx2"/>
              </a:solidFill>
              <a:round/>
              <a:headEnd/>
              <a:tailEnd/>
            </a:ln>
          </p:spPr>
          <p:txBody>
            <a:bodyPr wrap="none" anchor="ctr"/>
            <a:lstStyle/>
            <a:p>
              <a:pPr eaLnBrk="0" hangingPunct="0"/>
              <a:endParaRPr lang="en-US">
                <a:latin typeface="Arial" charset="0"/>
              </a:endParaRPr>
            </a:p>
          </p:txBody>
        </p:sp>
        <p:sp>
          <p:nvSpPr>
            <p:cNvPr id="22541" name="AutoShape 24"/>
            <p:cNvSpPr>
              <a:spLocks noChangeArrowheads="1"/>
            </p:cNvSpPr>
            <p:nvPr/>
          </p:nvSpPr>
          <p:spPr bwMode="auto">
            <a:xfrm flipV="1">
              <a:off x="1033" y="2703"/>
              <a:ext cx="68" cy="8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chemeClr val="bg1"/>
            </a:solidFill>
            <a:ln w="12700">
              <a:solidFill>
                <a:schemeClr val="bg1"/>
              </a:solidFill>
              <a:miter lim="800000"/>
              <a:headEnd/>
              <a:tailEnd/>
            </a:ln>
          </p:spPr>
          <p:txBody>
            <a:bodyPr wrap="none" anchor="ctr"/>
            <a:lstStyle/>
            <a:p>
              <a:endParaRPr lang="en-US" dirty="0">
                <a:latin typeface="Arial" pitchFamily="34" charset="0"/>
              </a:endParaRPr>
            </a:p>
          </p:txBody>
        </p:sp>
      </p:grpSp>
      <p:sp>
        <p:nvSpPr>
          <p:cNvPr id="2" name="TextBox 1">
            <a:extLst>
              <a:ext uri="{FF2B5EF4-FFF2-40B4-BE49-F238E27FC236}">
                <a16:creationId xmlns:a16="http://schemas.microsoft.com/office/drawing/2014/main" id="{01176EB9-FD48-661C-2FEB-6330AB8AEA5C}"/>
              </a:ext>
            </a:extLst>
          </p:cNvPr>
          <p:cNvSpPr txBox="1"/>
          <p:nvPr/>
        </p:nvSpPr>
        <p:spPr bwMode="auto">
          <a:xfrm>
            <a:off x="1692785" y="1958908"/>
            <a:ext cx="541223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800" dirty="0">
                <a:solidFill>
                  <a:srgbClr val="FFFF00"/>
                </a:solidFill>
                <a:latin typeface="Arial" charset="0"/>
              </a:rPr>
              <a:t>Formal problem definitions</a:t>
            </a:r>
          </a:p>
        </p:txBody>
      </p:sp>
      <p:sp>
        <p:nvSpPr>
          <p:cNvPr id="3" name="TextBox 2">
            <a:extLst>
              <a:ext uri="{FF2B5EF4-FFF2-40B4-BE49-F238E27FC236}">
                <a16:creationId xmlns:a16="http://schemas.microsoft.com/office/drawing/2014/main" id="{8400EDDE-57C7-3389-6444-5D25059CF1C0}"/>
              </a:ext>
            </a:extLst>
          </p:cNvPr>
          <p:cNvSpPr txBox="1"/>
          <p:nvPr/>
        </p:nvSpPr>
        <p:spPr bwMode="auto">
          <a:xfrm>
            <a:off x="1692785" y="3719867"/>
            <a:ext cx="411843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charset="0"/>
              </a:rPr>
              <a:t>Solutions for </a:t>
            </a:r>
            <a:r>
              <a:rPr lang="en-US" sz="2800" i="1" dirty="0">
                <a:solidFill>
                  <a:schemeClr val="bg1"/>
                </a:solidFill>
                <a:latin typeface="Arial" charset="0"/>
              </a:rPr>
              <a:t>n</a:t>
            </a:r>
            <a:r>
              <a:rPr lang="en-US" sz="2800" dirty="0">
                <a:solidFill>
                  <a:srgbClr val="FFFF00"/>
                </a:solidFill>
                <a:latin typeface="Arial" charset="0"/>
              </a:rPr>
              <a:t> threads</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BE45410-0494-8E68-236B-C7DB9F7A1CC3}"/>
              </a:ext>
            </a:extLst>
          </p:cNvPr>
          <p:cNvSpPr txBox="1"/>
          <p:nvPr/>
        </p:nvSpPr>
        <p:spPr bwMode="auto">
          <a:xfrm>
            <a:off x="1692785" y="2839388"/>
            <a:ext cx="4249143"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rPr>
              <a:t>Solutions for </a:t>
            </a:r>
            <a:r>
              <a:rPr lang="en-US" sz="2800" dirty="0">
                <a:solidFill>
                  <a:schemeClr val="bg1"/>
                </a:solidFill>
                <a:latin typeface="Arial" charset="0"/>
              </a:rPr>
              <a:t>2</a:t>
            </a:r>
            <a:r>
              <a:rPr lang="en-US" sz="2800" dirty="0">
                <a:solidFill>
                  <a:srgbClr val="FFFF00"/>
                </a:solidFill>
                <a:latin typeface="Arial" charset="0"/>
              </a:rPr>
              <a:t> threads</a:t>
            </a:r>
            <a:endParaRPr lang="en-US" sz="2800" b="0" dirty="0">
              <a:solidFill>
                <a:srgbClr val="FFFF00"/>
              </a:solidFill>
              <a:latin typeface="Arial" charset="0"/>
            </a:endParaRPr>
          </a:p>
        </p:txBody>
      </p:sp>
      <p:sp>
        <p:nvSpPr>
          <p:cNvPr id="5" name="TextBox 4">
            <a:extLst>
              <a:ext uri="{FF2B5EF4-FFF2-40B4-BE49-F238E27FC236}">
                <a16:creationId xmlns:a16="http://schemas.microsoft.com/office/drawing/2014/main" id="{EAC0C10B-9095-DAA6-2B60-35446280C1C8}"/>
              </a:ext>
            </a:extLst>
          </p:cNvPr>
          <p:cNvSpPr txBox="1"/>
          <p:nvPr/>
        </p:nvSpPr>
        <p:spPr bwMode="auto">
          <a:xfrm>
            <a:off x="1692785" y="4600346"/>
            <a:ext cx="254108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charset="0"/>
              </a:rPr>
              <a:t>Fair solutions</a:t>
            </a:r>
            <a:endParaRPr lang="en-US" sz="2800" dirty="0">
              <a:solidFill>
                <a:srgbClr val="FFFF0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0BF0DBC-AD35-49BB-5927-7563044F3E76}"/>
              </a:ext>
            </a:extLst>
          </p:cNvPr>
          <p:cNvSpPr txBox="1"/>
          <p:nvPr/>
        </p:nvSpPr>
        <p:spPr bwMode="auto">
          <a:xfrm>
            <a:off x="1692785" y="5480826"/>
            <a:ext cx="264367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charset="0"/>
              </a:rPr>
              <a:t>Inherent costs</a:t>
            </a:r>
            <a:endParaRPr lang="en-US" sz="2800" dirty="0">
              <a:solidFill>
                <a:srgbClr val="FFFF00"/>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457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chemeClr val="tx1"/>
                </a:solidFill>
                <a:latin typeface="Arial" charset="0"/>
                <a:cs typeface="Arial" charset="0"/>
              </a:rPr>
              <a:t>Art of Multiprocessor Programming</a:t>
            </a:r>
          </a:p>
        </p:txBody>
      </p:sp>
      <p:sp>
        <p:nvSpPr>
          <p:cNvPr id="2457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15ED17B1-995B-4449-992C-877672F8631A}" type="slidenum">
              <a:rPr lang="ar-SA" sz="1400" b="0">
                <a:solidFill>
                  <a:schemeClr val="tx1"/>
                </a:solidFill>
                <a:latin typeface="Arial" charset="0"/>
                <a:cs typeface="Arial" charset="0"/>
              </a:rPr>
              <a:pPr/>
              <a:t>5</a:t>
            </a:fld>
            <a:endParaRPr lang="en-US" sz="1400" b="0">
              <a:solidFill>
                <a:schemeClr val="tx1"/>
              </a:solidFill>
              <a:latin typeface="Arial" charset="0"/>
              <a:cs typeface="Arial" charset="0"/>
            </a:endParaRPr>
          </a:p>
        </p:txBody>
      </p:sp>
      <p:sp>
        <p:nvSpPr>
          <p:cNvPr id="24580" name="Rectangle 2"/>
          <p:cNvSpPr>
            <a:spLocks noGrp="1" noChangeArrowheads="1"/>
          </p:cNvSpPr>
          <p:nvPr>
            <p:ph type="title"/>
          </p:nvPr>
        </p:nvSpPr>
        <p:spPr/>
        <p:txBody>
          <a:bodyPr/>
          <a:lstStyle/>
          <a:p>
            <a:r>
              <a:rPr lang="en-US">
                <a:latin typeface="Arial" charset="0"/>
              </a:rPr>
              <a:t>Warning</a:t>
            </a:r>
          </a:p>
        </p:txBody>
      </p:sp>
      <p:sp>
        <p:nvSpPr>
          <p:cNvPr id="3" name="TextBox 2">
            <a:extLst>
              <a:ext uri="{FF2B5EF4-FFF2-40B4-BE49-F238E27FC236}">
                <a16:creationId xmlns:a16="http://schemas.microsoft.com/office/drawing/2014/main" id="{D750C526-24F5-FE10-51B0-2C0703E6083A}"/>
              </a:ext>
            </a:extLst>
          </p:cNvPr>
          <p:cNvSpPr txBox="1"/>
          <p:nvPr/>
        </p:nvSpPr>
        <p:spPr bwMode="auto">
          <a:xfrm>
            <a:off x="1410820" y="1752600"/>
            <a:ext cx="605330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800" dirty="0">
                <a:solidFill>
                  <a:srgbClr val="FFFF00"/>
                </a:solidFill>
                <a:latin typeface="Arial" charset="0"/>
              </a:rPr>
              <a:t>You will </a:t>
            </a:r>
            <a:r>
              <a:rPr lang="en-US" sz="2800" i="1" dirty="0">
                <a:solidFill>
                  <a:schemeClr val="bg1"/>
                </a:solidFill>
                <a:latin typeface="Arial" charset="0"/>
              </a:rPr>
              <a:t>never</a:t>
            </a:r>
            <a:r>
              <a:rPr lang="en-US" sz="2800" dirty="0">
                <a:solidFill>
                  <a:srgbClr val="FFFF00"/>
                </a:solidFill>
                <a:latin typeface="Arial" charset="0"/>
              </a:rPr>
              <a:t> use these protocols</a:t>
            </a:r>
          </a:p>
        </p:txBody>
      </p:sp>
      <p:sp>
        <p:nvSpPr>
          <p:cNvPr id="4" name="TextBox 3">
            <a:extLst>
              <a:ext uri="{FF2B5EF4-FFF2-40B4-BE49-F238E27FC236}">
                <a16:creationId xmlns:a16="http://schemas.microsoft.com/office/drawing/2014/main" id="{6832AB40-B270-DAF4-0F9A-3B4D519C587E}"/>
              </a:ext>
            </a:extLst>
          </p:cNvPr>
          <p:cNvSpPr txBox="1"/>
          <p:nvPr/>
        </p:nvSpPr>
        <p:spPr bwMode="auto">
          <a:xfrm>
            <a:off x="1410820" y="3786864"/>
            <a:ext cx="637123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charset="0"/>
              </a:rPr>
              <a:t>You are advised to understand them</a:t>
            </a:r>
            <a:endParaRPr lang="en-US" sz="2800" dirty="0">
              <a:solidFill>
                <a:srgbClr val="FFFF00"/>
              </a:solidFill>
              <a:latin typeface="Arial" panose="020B0604020202020204" pitchFamily="34" charset="0"/>
              <a:cs typeface="Arial" panose="020B0604020202020204" pitchFamily="34" charset="0"/>
            </a:endParaRPr>
          </a:p>
        </p:txBody>
      </p:sp>
      <p:sp>
        <p:nvSpPr>
          <p:cNvPr id="5" name="TextBox 3">
            <a:extLst>
              <a:ext uri="{FF2B5EF4-FFF2-40B4-BE49-F238E27FC236}">
                <a16:creationId xmlns:a16="http://schemas.microsoft.com/office/drawing/2014/main" id="{DB301910-139C-E88B-D984-C59C32E5911D}"/>
              </a:ext>
            </a:extLst>
          </p:cNvPr>
          <p:cNvSpPr txBox="1"/>
          <p:nvPr/>
        </p:nvSpPr>
        <p:spPr bwMode="auto">
          <a:xfrm>
            <a:off x="2121156" y="2769732"/>
            <a:ext cx="2006087"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cs typeface="Arial" charset="0"/>
              </a:rPr>
              <a:t>Get over it</a:t>
            </a:r>
            <a:endParaRPr lang="en-US" sz="2800" b="0" dirty="0">
              <a:solidFill>
                <a:srgbClr val="FFFF00"/>
              </a:solidFill>
              <a:latin typeface="Arial" charset="0"/>
            </a:endParaRPr>
          </a:p>
        </p:txBody>
      </p:sp>
      <p:sp>
        <p:nvSpPr>
          <p:cNvPr id="6" name="TextBox 5">
            <a:extLst>
              <a:ext uri="{FF2B5EF4-FFF2-40B4-BE49-F238E27FC236}">
                <a16:creationId xmlns:a16="http://schemas.microsoft.com/office/drawing/2014/main" id="{7A95E6D5-89D6-1C05-3FE9-79942DB8A40F}"/>
              </a:ext>
            </a:extLst>
          </p:cNvPr>
          <p:cNvSpPr txBox="1"/>
          <p:nvPr/>
        </p:nvSpPr>
        <p:spPr bwMode="auto">
          <a:xfrm>
            <a:off x="1410820" y="4803996"/>
            <a:ext cx="6699271"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charset="0"/>
                <a:cs typeface="Arial" charset="0"/>
              </a:rPr>
              <a:t>The same issues show up everywhere</a:t>
            </a:r>
            <a:endParaRPr lang="en-US" sz="280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89C5729-CA1B-8154-855B-BD0E8FD49E07}"/>
              </a:ext>
            </a:extLst>
          </p:cNvPr>
          <p:cNvSpPr txBox="1"/>
          <p:nvPr/>
        </p:nvSpPr>
        <p:spPr bwMode="auto">
          <a:xfrm>
            <a:off x="1410820" y="5821128"/>
            <a:ext cx="591700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charset="0"/>
                <a:cs typeface="Arial" charset="0"/>
              </a:rPr>
              <a:t>Except hidden and more complex</a:t>
            </a:r>
            <a:endParaRPr lang="en-US" sz="2800" dirty="0">
              <a:solidFill>
                <a:srgbClr val="FFFF00"/>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6625" name="Footer Placeholder 3"/>
          <p:cNvSpPr>
            <a:spLocks noGrp="1"/>
          </p:cNvSpPr>
          <p:nvPr>
            <p:ph type="ftr" sz="quarter" idx="10"/>
          </p:nvPr>
        </p:nvSpPr>
        <p:spPr>
          <a:xfrm>
            <a:off x="3537867" y="6308785"/>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chemeClr val="tx1"/>
                </a:solidFill>
                <a:latin typeface="Arial" charset="0"/>
                <a:cs typeface="Arial" charset="0"/>
              </a:rPr>
              <a:t>Art of Multiprocessor Programming</a:t>
            </a:r>
          </a:p>
        </p:txBody>
      </p:sp>
      <p:sp>
        <p:nvSpPr>
          <p:cNvPr id="2662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2405832A-1FD5-7142-ACE1-FCEE95284805}" type="slidenum">
              <a:rPr lang="ar-SA" sz="1400" b="0">
                <a:solidFill>
                  <a:schemeClr val="tx1"/>
                </a:solidFill>
                <a:latin typeface="Arial" charset="0"/>
                <a:cs typeface="Arial" charset="0"/>
              </a:rPr>
              <a:pPr/>
              <a:t>6</a:t>
            </a:fld>
            <a:endParaRPr lang="en-US" sz="1400" b="0">
              <a:solidFill>
                <a:schemeClr val="tx1"/>
              </a:solidFill>
              <a:latin typeface="Arial" charset="0"/>
              <a:cs typeface="Arial" charset="0"/>
            </a:endParaRPr>
          </a:p>
        </p:txBody>
      </p:sp>
      <p:sp>
        <p:nvSpPr>
          <p:cNvPr id="26628" name="Rectangle 2"/>
          <p:cNvSpPr>
            <a:spLocks noGrp="1" noChangeArrowheads="1"/>
          </p:cNvSpPr>
          <p:nvPr>
            <p:ph type="title"/>
          </p:nvPr>
        </p:nvSpPr>
        <p:spPr/>
        <p:txBody>
          <a:bodyPr/>
          <a:lstStyle/>
          <a:p>
            <a:r>
              <a:rPr lang="en-US" sz="4000">
                <a:latin typeface="Arial" charset="0"/>
              </a:rPr>
              <a:t>Why is Concurrent Programming so Hard?</a:t>
            </a:r>
          </a:p>
        </p:txBody>
      </p:sp>
      <p:sp>
        <p:nvSpPr>
          <p:cNvPr id="3" name="TextBox 2">
            <a:extLst>
              <a:ext uri="{FF2B5EF4-FFF2-40B4-BE49-F238E27FC236}">
                <a16:creationId xmlns:a16="http://schemas.microsoft.com/office/drawing/2014/main" id="{54EA3C7C-F551-E3A5-A622-5ADD4F3DE7B2}"/>
              </a:ext>
            </a:extLst>
          </p:cNvPr>
          <p:cNvSpPr txBox="1"/>
          <p:nvPr/>
        </p:nvSpPr>
        <p:spPr bwMode="auto">
          <a:xfrm>
            <a:off x="685800" y="1849118"/>
            <a:ext cx="669927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Try preparing a seven-course banquet</a:t>
            </a:r>
          </a:p>
        </p:txBody>
      </p:sp>
      <p:sp>
        <p:nvSpPr>
          <p:cNvPr id="4" name="TextBox 3">
            <a:extLst>
              <a:ext uri="{FF2B5EF4-FFF2-40B4-BE49-F238E27FC236}">
                <a16:creationId xmlns:a16="http://schemas.microsoft.com/office/drawing/2014/main" id="{FB41FB0F-E10B-16C0-AFB7-B8AB523AEB0C}"/>
              </a:ext>
            </a:extLst>
          </p:cNvPr>
          <p:cNvSpPr txBox="1"/>
          <p:nvPr/>
        </p:nvSpPr>
        <p:spPr bwMode="auto">
          <a:xfrm>
            <a:off x="1337806" y="3488408"/>
            <a:ext cx="260359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With one friend</a:t>
            </a:r>
          </a:p>
        </p:txBody>
      </p:sp>
      <p:sp>
        <p:nvSpPr>
          <p:cNvPr id="5" name="TextBox 3">
            <a:extLst>
              <a:ext uri="{FF2B5EF4-FFF2-40B4-BE49-F238E27FC236}">
                <a16:creationId xmlns:a16="http://schemas.microsoft.com/office/drawing/2014/main" id="{768A7423-4050-047C-581A-F0D467B3F0F0}"/>
              </a:ext>
            </a:extLst>
          </p:cNvPr>
          <p:cNvSpPr txBox="1"/>
          <p:nvPr/>
        </p:nvSpPr>
        <p:spPr bwMode="auto">
          <a:xfrm>
            <a:off x="1337806" y="2668763"/>
            <a:ext cx="2137112"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By yourself</a:t>
            </a:r>
            <a:endParaRPr lang="en-US" sz="2800" b="0" baseline="-25000" dirty="0">
              <a:solidFill>
                <a:srgbClr val="FFFF00"/>
              </a:solidFill>
              <a:latin typeface="Arial" charset="0"/>
            </a:endParaRPr>
          </a:p>
        </p:txBody>
      </p:sp>
      <p:sp>
        <p:nvSpPr>
          <p:cNvPr id="6" name="TextBox 5">
            <a:extLst>
              <a:ext uri="{FF2B5EF4-FFF2-40B4-BE49-F238E27FC236}">
                <a16:creationId xmlns:a16="http://schemas.microsoft.com/office/drawing/2014/main" id="{1DAFF56F-5004-1C88-9E3F-76DDF170FCFA}"/>
              </a:ext>
            </a:extLst>
          </p:cNvPr>
          <p:cNvSpPr txBox="1"/>
          <p:nvPr/>
        </p:nvSpPr>
        <p:spPr bwMode="auto">
          <a:xfrm>
            <a:off x="4345829" y="3061921"/>
            <a:ext cx="4301177"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charset="0"/>
                <a:cs typeface="Arial" charset="0"/>
              </a:rPr>
              <a:t>With twenty-seven friends</a:t>
            </a:r>
            <a:endParaRPr lang="en-US" sz="2800" b="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3E87528F-95FB-0ED8-9521-D34706595D8E}"/>
              </a:ext>
            </a:extLst>
          </p:cNvPr>
          <p:cNvSpPr txBox="1"/>
          <p:nvPr/>
        </p:nvSpPr>
        <p:spPr bwMode="auto">
          <a:xfrm>
            <a:off x="685800" y="4472091"/>
            <a:ext cx="576311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charset="0"/>
              </a:rPr>
              <a:t>Before we can talk about programs</a:t>
            </a:r>
            <a:endParaRPr lang="en-US" sz="2800" b="0" dirty="0">
              <a:solidFill>
                <a:srgbClr val="FFFF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EAB65BF-8EA4-FA4B-FDBE-CE3122AEC52B}"/>
              </a:ext>
            </a:extLst>
          </p:cNvPr>
          <p:cNvSpPr txBox="1"/>
          <p:nvPr/>
        </p:nvSpPr>
        <p:spPr bwMode="auto">
          <a:xfrm>
            <a:off x="1337806" y="5291736"/>
            <a:ext cx="418736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charset="0"/>
                <a:cs typeface="Arial" charset="0"/>
              </a:rPr>
              <a:t>Need a precise language</a:t>
            </a:r>
            <a:endParaRPr lang="en-US" sz="2800" b="0" dirty="0">
              <a:solidFill>
                <a:srgbClr val="FFFF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1EA0249-24EC-46CC-EDE2-0B945F8CAF82}"/>
              </a:ext>
            </a:extLst>
          </p:cNvPr>
          <p:cNvSpPr txBox="1"/>
          <p:nvPr/>
        </p:nvSpPr>
        <p:spPr bwMode="auto">
          <a:xfrm>
            <a:off x="1337806" y="6111379"/>
            <a:ext cx="5763373" cy="523220"/>
          </a:xfrm>
          <a:prstGeom prst="rect">
            <a:avLst/>
          </a:prstGeom>
          <a:solidFill>
            <a:schemeClr val="tx1"/>
          </a:solidFill>
          <a:ln w="76200">
            <a:solidFill>
              <a:srgbClr val="FF33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charset="0"/>
                <a:cs typeface="Arial" charset="0"/>
              </a:rPr>
              <a:t>To talk about time and concurrency</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867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2867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B1BE73AB-423B-D847-BFF8-1C8B932944F2}" type="slidenum">
              <a:rPr lang="ar-SA" sz="1400" b="0">
                <a:solidFill>
                  <a:schemeClr val="tx1"/>
                </a:solidFill>
                <a:latin typeface="Arial" charset="0"/>
                <a:cs typeface="Arial" charset="0"/>
              </a:rPr>
              <a:pPr/>
              <a:t>7</a:t>
            </a:fld>
            <a:endParaRPr lang="en-US" sz="1400" b="0">
              <a:solidFill>
                <a:schemeClr val="tx1"/>
              </a:solidFill>
              <a:latin typeface="Arial" charset="0"/>
              <a:cs typeface="Arial" charset="0"/>
            </a:endParaRPr>
          </a:p>
        </p:txBody>
      </p:sp>
      <p:sp>
        <p:nvSpPr>
          <p:cNvPr id="28676" name="Rectangle 2"/>
          <p:cNvSpPr>
            <a:spLocks noGrp="1" noChangeArrowheads="1"/>
          </p:cNvSpPr>
          <p:nvPr>
            <p:ph type="body" idx="1"/>
          </p:nvPr>
        </p:nvSpPr>
        <p:spPr>
          <a:xfrm>
            <a:off x="685800" y="1325562"/>
            <a:ext cx="7772400" cy="3738143"/>
          </a:xfrm>
          <a:ln w="76200">
            <a:solidFill>
              <a:srgbClr val="FF0000"/>
            </a:solidFill>
          </a:ln>
        </p:spPr>
        <p:txBody>
          <a:bodyPr/>
          <a:lstStyle/>
          <a:p>
            <a:pPr marL="0" indent="0">
              <a:lnSpc>
                <a:spcPct val="80000"/>
              </a:lnSpc>
              <a:buNone/>
            </a:pPr>
            <a:r>
              <a:rPr lang="ja-JP" altLang="en-US" dirty="0">
                <a:solidFill>
                  <a:srgbClr val="FFFF00"/>
                </a:solidFill>
                <a:latin typeface="Arial" charset="0"/>
              </a:rPr>
              <a:t>“</a:t>
            </a:r>
            <a:r>
              <a:rPr lang="en-US" altLang="ja-JP" i="1" dirty="0">
                <a:solidFill>
                  <a:srgbClr val="FFFF00"/>
                </a:solidFill>
                <a:latin typeface="Arial" charset="0"/>
              </a:rPr>
              <a:t>Absolute, true and mathematical time, of itself and from its own nature, flows equably without relation to anything external</a:t>
            </a:r>
            <a:r>
              <a:rPr lang="en-US" altLang="ja-JP" dirty="0">
                <a:solidFill>
                  <a:srgbClr val="FFFF00"/>
                </a:solidFill>
                <a:latin typeface="Arial" charset="0"/>
              </a:rPr>
              <a:t>.</a:t>
            </a:r>
            <a:r>
              <a:rPr lang="ja-JP" altLang="en-US" dirty="0">
                <a:solidFill>
                  <a:srgbClr val="FFFF00"/>
                </a:solidFill>
                <a:latin typeface="Arial" charset="0"/>
              </a:rPr>
              <a:t>”</a:t>
            </a:r>
            <a:r>
              <a:rPr lang="en-US" altLang="ja-JP" dirty="0">
                <a:solidFill>
                  <a:srgbClr val="FFFF00"/>
                </a:solidFill>
                <a:latin typeface="Arial" charset="0"/>
              </a:rPr>
              <a:t> (Isaac Newton, 1689)</a:t>
            </a:r>
          </a:p>
          <a:p>
            <a:pPr>
              <a:lnSpc>
                <a:spcPct val="80000"/>
              </a:lnSpc>
              <a:buFontTx/>
              <a:buNone/>
            </a:pPr>
            <a:endParaRPr lang="en-US" dirty="0">
              <a:solidFill>
                <a:srgbClr val="FFFF00"/>
              </a:solidFill>
              <a:latin typeface="Arial" charset="0"/>
            </a:endParaRPr>
          </a:p>
          <a:p>
            <a:pPr marL="0" indent="0">
              <a:lnSpc>
                <a:spcPct val="80000"/>
              </a:lnSpc>
              <a:buNone/>
            </a:pPr>
            <a:r>
              <a:rPr lang="ja-JP" altLang="en-US" dirty="0">
                <a:solidFill>
                  <a:srgbClr val="FFFF00"/>
                </a:solidFill>
                <a:latin typeface="Arial" charset="0"/>
              </a:rPr>
              <a:t>“</a:t>
            </a:r>
            <a:r>
              <a:rPr lang="en-US" i="1" dirty="0">
                <a:solidFill>
                  <a:srgbClr val="FFFF00"/>
                </a:solidFill>
              </a:rPr>
              <a:t>Time is what keeps everything from happening at once</a:t>
            </a:r>
            <a:r>
              <a:rPr lang="en-US" altLang="ja-JP" dirty="0">
                <a:solidFill>
                  <a:srgbClr val="FFFF00"/>
                </a:solidFill>
                <a:latin typeface="Arial" charset="0"/>
              </a:rPr>
              <a:t>.</a:t>
            </a:r>
            <a:r>
              <a:rPr lang="ja-JP" altLang="en-US" dirty="0">
                <a:solidFill>
                  <a:srgbClr val="FFFF00"/>
                </a:solidFill>
                <a:latin typeface="Arial" charset="0"/>
              </a:rPr>
              <a:t>”</a:t>
            </a:r>
            <a:endParaRPr lang="en-US" altLang="ja-JP" dirty="0">
              <a:solidFill>
                <a:srgbClr val="FFFF00"/>
              </a:solidFill>
              <a:latin typeface="Arial" charset="0"/>
            </a:endParaRPr>
          </a:p>
          <a:p>
            <a:pPr marL="0" indent="0">
              <a:lnSpc>
                <a:spcPct val="80000"/>
              </a:lnSpc>
              <a:buNone/>
            </a:pPr>
            <a:r>
              <a:rPr lang="en-US" altLang="ja-JP" dirty="0">
                <a:solidFill>
                  <a:srgbClr val="FFFF00"/>
                </a:solidFill>
                <a:latin typeface="Arial" charset="0"/>
              </a:rPr>
              <a:t>(Ray Cummings, 1922)</a:t>
            </a:r>
            <a:endParaRPr lang="en-US" dirty="0">
              <a:solidFill>
                <a:srgbClr val="FFFF00"/>
              </a:solidFill>
              <a:latin typeface="Arial" charset="0"/>
            </a:endParaRPr>
          </a:p>
        </p:txBody>
      </p:sp>
      <p:sp>
        <p:nvSpPr>
          <p:cNvPr id="28677" name="Rectangle 3"/>
          <p:cNvSpPr>
            <a:spLocks noGrp="1" noChangeArrowheads="1"/>
          </p:cNvSpPr>
          <p:nvPr>
            <p:ph type="title"/>
          </p:nvPr>
        </p:nvSpPr>
        <p:spPr>
          <a:xfrm>
            <a:off x="671513" y="0"/>
            <a:ext cx="7772400" cy="1143000"/>
          </a:xfrm>
        </p:spPr>
        <p:txBody>
          <a:bodyPr/>
          <a:lstStyle/>
          <a:p>
            <a:r>
              <a:rPr lang="en-US">
                <a:latin typeface="Arial" charset="0"/>
              </a:rPr>
              <a:t>Time</a:t>
            </a:r>
          </a:p>
        </p:txBody>
      </p:sp>
      <p:grpSp>
        <p:nvGrpSpPr>
          <p:cNvPr id="28678" name="Group 12"/>
          <p:cNvGrpSpPr>
            <a:grpSpLocks/>
          </p:cNvGrpSpPr>
          <p:nvPr/>
        </p:nvGrpSpPr>
        <p:grpSpPr bwMode="auto">
          <a:xfrm>
            <a:off x="911225" y="5313363"/>
            <a:ext cx="7391400" cy="762000"/>
            <a:chOff x="528" y="3192"/>
            <a:chExt cx="4656" cy="480"/>
          </a:xfrm>
        </p:grpSpPr>
        <p:sp>
          <p:nvSpPr>
            <p:cNvPr id="28679" name="AutoShape 6"/>
            <p:cNvSpPr>
              <a:spLocks noChangeArrowheads="1"/>
            </p:cNvSpPr>
            <p:nvPr/>
          </p:nvSpPr>
          <p:spPr bwMode="auto">
            <a:xfrm>
              <a:off x="528" y="319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endParaRPr lang="en-US">
                <a:latin typeface="Arial" charset="0"/>
              </a:endParaRPr>
            </a:p>
          </p:txBody>
        </p:sp>
        <p:sp>
          <p:nvSpPr>
            <p:cNvPr id="28680" name="Text Box 7"/>
            <p:cNvSpPr txBox="1">
              <a:spLocks noChangeArrowheads="1"/>
            </p:cNvSpPr>
            <p:nvPr/>
          </p:nvSpPr>
          <p:spPr bwMode="auto">
            <a:xfrm>
              <a:off x="689" y="3284"/>
              <a:ext cx="48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400" b="0">
                  <a:solidFill>
                    <a:schemeClr val="bg1"/>
                  </a:solidFill>
                  <a:latin typeface="Arial" charset="0"/>
                </a:rPr>
                <a:t>time</a:t>
              </a:r>
            </a:p>
          </p:txBody>
        </p:sp>
      </p:gr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072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3072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5F006615-01E7-034E-A99C-84C41ADDFE33}" type="slidenum">
              <a:rPr lang="ar-SA" sz="1400" b="0">
                <a:solidFill>
                  <a:schemeClr val="tx1"/>
                </a:solidFill>
                <a:latin typeface="Arial" charset="0"/>
                <a:cs typeface="Arial" charset="0"/>
              </a:rPr>
              <a:pPr/>
              <a:t>8</a:t>
            </a:fld>
            <a:endParaRPr lang="en-US" sz="1400" b="0">
              <a:solidFill>
                <a:schemeClr val="tx1"/>
              </a:solidFill>
              <a:latin typeface="Arial" charset="0"/>
              <a:cs typeface="Arial" charset="0"/>
            </a:endParaRPr>
          </a:p>
        </p:txBody>
      </p:sp>
      <p:grpSp>
        <p:nvGrpSpPr>
          <p:cNvPr id="30724" name="Group 8"/>
          <p:cNvGrpSpPr>
            <a:grpSpLocks/>
          </p:cNvGrpSpPr>
          <p:nvPr/>
        </p:nvGrpSpPr>
        <p:grpSpPr bwMode="auto">
          <a:xfrm>
            <a:off x="838200" y="5067300"/>
            <a:ext cx="7391400" cy="762000"/>
            <a:chOff x="528" y="3192"/>
            <a:chExt cx="4656" cy="480"/>
          </a:xfrm>
        </p:grpSpPr>
        <p:sp>
          <p:nvSpPr>
            <p:cNvPr id="30730" name="AutoShape 9"/>
            <p:cNvSpPr>
              <a:spLocks noChangeArrowheads="1"/>
            </p:cNvSpPr>
            <p:nvPr/>
          </p:nvSpPr>
          <p:spPr bwMode="auto">
            <a:xfrm>
              <a:off x="528" y="319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endParaRPr lang="en-US">
                <a:latin typeface="Arial" charset="0"/>
              </a:endParaRPr>
            </a:p>
          </p:txBody>
        </p:sp>
        <p:sp>
          <p:nvSpPr>
            <p:cNvPr id="30731" name="Text Box 10"/>
            <p:cNvSpPr txBox="1">
              <a:spLocks noChangeArrowheads="1"/>
            </p:cNvSpPr>
            <p:nvPr/>
          </p:nvSpPr>
          <p:spPr bwMode="auto">
            <a:xfrm>
              <a:off x="689" y="3284"/>
              <a:ext cx="48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400" b="0">
                  <a:solidFill>
                    <a:schemeClr val="bg1"/>
                  </a:solidFill>
                  <a:latin typeface="Arial" charset="0"/>
                </a:rPr>
                <a:t>time</a:t>
              </a:r>
            </a:p>
          </p:txBody>
        </p:sp>
      </p:grpSp>
      <p:sp>
        <p:nvSpPr>
          <p:cNvPr id="30726" name="Line 4"/>
          <p:cNvSpPr>
            <a:spLocks noChangeShapeType="1"/>
          </p:cNvSpPr>
          <p:nvPr/>
        </p:nvSpPr>
        <p:spPr bwMode="auto">
          <a:xfrm>
            <a:off x="2743200" y="4724400"/>
            <a:ext cx="0"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0727" name="Line 5"/>
          <p:cNvSpPr>
            <a:spLocks noChangeShapeType="1"/>
          </p:cNvSpPr>
          <p:nvPr/>
        </p:nvSpPr>
        <p:spPr bwMode="auto">
          <a:xfrm>
            <a:off x="2743200" y="51816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0728" name="Rectangle 6"/>
          <p:cNvSpPr>
            <a:spLocks noChangeArrowheads="1"/>
          </p:cNvSpPr>
          <p:nvPr/>
        </p:nvSpPr>
        <p:spPr bwMode="auto">
          <a:xfrm>
            <a:off x="2435225" y="4129088"/>
            <a:ext cx="53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0</a:t>
            </a:r>
          </a:p>
        </p:txBody>
      </p:sp>
      <p:sp>
        <p:nvSpPr>
          <p:cNvPr id="30729" name="Rectangle 7"/>
          <p:cNvSpPr>
            <a:spLocks noGrp="1" noChangeArrowheads="1"/>
          </p:cNvSpPr>
          <p:nvPr>
            <p:ph type="title"/>
          </p:nvPr>
        </p:nvSpPr>
        <p:spPr/>
        <p:txBody>
          <a:bodyPr/>
          <a:lstStyle/>
          <a:p>
            <a:r>
              <a:rPr lang="en-US">
                <a:latin typeface="Arial" charset="0"/>
              </a:rPr>
              <a:t>Events</a:t>
            </a:r>
          </a:p>
        </p:txBody>
      </p:sp>
      <p:sp>
        <p:nvSpPr>
          <p:cNvPr id="2" name="TextBox 1">
            <a:extLst>
              <a:ext uri="{FF2B5EF4-FFF2-40B4-BE49-F238E27FC236}">
                <a16:creationId xmlns:a16="http://schemas.microsoft.com/office/drawing/2014/main" id="{93F4FD90-CE30-11CE-0E81-343C20A17CA5}"/>
              </a:ext>
            </a:extLst>
          </p:cNvPr>
          <p:cNvSpPr txBox="1"/>
          <p:nvPr/>
        </p:nvSpPr>
        <p:spPr bwMode="auto">
          <a:xfrm>
            <a:off x="933441" y="2014829"/>
            <a:ext cx="467357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rPr>
              <a:t>An </a:t>
            </a:r>
            <a:r>
              <a:rPr lang="en-US" sz="2800" i="1" dirty="0">
                <a:solidFill>
                  <a:srgbClr val="FFFF00"/>
                </a:solidFill>
                <a:latin typeface="Arial" charset="0"/>
              </a:rPr>
              <a:t>event</a:t>
            </a:r>
            <a:r>
              <a:rPr lang="en-US" sz="2800" dirty="0">
                <a:solidFill>
                  <a:srgbClr val="FFFF00"/>
                </a:solidFill>
                <a:latin typeface="Arial" charset="0"/>
              </a:rPr>
              <a:t>  </a:t>
            </a:r>
            <a:r>
              <a:rPr lang="en-US" sz="2800" i="1" dirty="0">
                <a:solidFill>
                  <a:schemeClr val="bg1"/>
                </a:solidFill>
                <a:latin typeface="Arial" charset="0"/>
              </a:rPr>
              <a:t>a</a:t>
            </a:r>
            <a:r>
              <a:rPr lang="en-US" sz="2800" i="1" baseline="-25000" dirty="0">
                <a:solidFill>
                  <a:schemeClr val="bg1"/>
                </a:solidFill>
                <a:latin typeface="Arial" charset="0"/>
              </a:rPr>
              <a:t>0</a:t>
            </a:r>
            <a:r>
              <a:rPr lang="en-US" sz="2800" dirty="0">
                <a:solidFill>
                  <a:srgbClr val="FFFF00"/>
                </a:solidFill>
                <a:latin typeface="Arial" charset="0"/>
              </a:rPr>
              <a:t> of thread </a:t>
            </a:r>
            <a:r>
              <a:rPr lang="en-US" sz="2800" i="1" dirty="0">
                <a:solidFill>
                  <a:schemeClr val="bg1"/>
                </a:solidFill>
                <a:latin typeface="Arial" charset="0"/>
              </a:rPr>
              <a:t>A</a:t>
            </a:r>
            <a:r>
              <a:rPr lang="en-US" sz="2800" dirty="0">
                <a:solidFill>
                  <a:srgbClr val="FFFF00"/>
                </a:solidFill>
                <a:latin typeface="Arial" charset="0"/>
              </a:rPr>
              <a:t> is</a:t>
            </a:r>
            <a:endParaRPr lang="en-US" sz="2800" b="0" dirty="0">
              <a:solidFill>
                <a:srgbClr val="FFFF00"/>
              </a:solidFill>
              <a:latin typeface="Arial" charset="0"/>
            </a:endParaRPr>
          </a:p>
        </p:txBody>
      </p:sp>
      <p:sp>
        <p:nvSpPr>
          <p:cNvPr id="3" name="TextBox 2">
            <a:extLst>
              <a:ext uri="{FF2B5EF4-FFF2-40B4-BE49-F238E27FC236}">
                <a16:creationId xmlns:a16="http://schemas.microsoft.com/office/drawing/2014/main" id="{A9733CFF-A1EE-6879-358C-848AED6636BE}"/>
              </a:ext>
            </a:extLst>
          </p:cNvPr>
          <p:cNvSpPr txBox="1"/>
          <p:nvPr/>
        </p:nvSpPr>
        <p:spPr bwMode="auto">
          <a:xfrm>
            <a:off x="1585446" y="3654119"/>
            <a:ext cx="634180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cs typeface="Arial" charset="0"/>
              </a:rPr>
              <a:t>No simultaneous events (break ties)</a:t>
            </a:r>
          </a:p>
        </p:txBody>
      </p:sp>
      <p:sp>
        <p:nvSpPr>
          <p:cNvPr id="4" name="TextBox 3">
            <a:extLst>
              <a:ext uri="{FF2B5EF4-FFF2-40B4-BE49-F238E27FC236}">
                <a16:creationId xmlns:a16="http://schemas.microsoft.com/office/drawing/2014/main" id="{04EEBEB0-4F5E-031A-EAD2-7490E86BFD24}"/>
              </a:ext>
            </a:extLst>
          </p:cNvPr>
          <p:cNvSpPr txBox="1"/>
          <p:nvPr/>
        </p:nvSpPr>
        <p:spPr bwMode="auto">
          <a:xfrm>
            <a:off x="1585445" y="2834474"/>
            <a:ext cx="2661899"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cs typeface="Arial" charset="0"/>
              </a:rPr>
              <a:t>Instantaneous</a:t>
            </a:r>
            <a:endParaRPr lang="en-US" sz="2800" b="0" baseline="-25000" dirty="0">
              <a:solidFill>
                <a:srgbClr val="FFFF00"/>
              </a:solidFill>
              <a:latin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276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3277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1C3DDBC1-7B1B-334A-AC60-8275628411E8}" type="slidenum">
              <a:rPr lang="ar-SA" sz="1400" b="0">
                <a:solidFill>
                  <a:schemeClr val="tx1"/>
                </a:solidFill>
                <a:latin typeface="Arial" charset="0"/>
                <a:cs typeface="Arial" charset="0"/>
              </a:rPr>
              <a:pPr/>
              <a:t>9</a:t>
            </a:fld>
            <a:endParaRPr lang="en-US" sz="1400" b="0">
              <a:solidFill>
                <a:schemeClr val="tx1"/>
              </a:solidFill>
              <a:latin typeface="Arial" charset="0"/>
              <a:cs typeface="Arial" charset="0"/>
            </a:endParaRPr>
          </a:p>
        </p:txBody>
      </p:sp>
      <p:grpSp>
        <p:nvGrpSpPr>
          <p:cNvPr id="32772" name="Group 18"/>
          <p:cNvGrpSpPr>
            <a:grpSpLocks/>
          </p:cNvGrpSpPr>
          <p:nvPr/>
        </p:nvGrpSpPr>
        <p:grpSpPr bwMode="auto">
          <a:xfrm>
            <a:off x="838200" y="5024438"/>
            <a:ext cx="7391400" cy="762000"/>
            <a:chOff x="528" y="3192"/>
            <a:chExt cx="4656" cy="480"/>
          </a:xfrm>
        </p:grpSpPr>
        <p:sp>
          <p:nvSpPr>
            <p:cNvPr id="32788" name="AutoShape 19"/>
            <p:cNvSpPr>
              <a:spLocks noChangeArrowheads="1"/>
            </p:cNvSpPr>
            <p:nvPr/>
          </p:nvSpPr>
          <p:spPr bwMode="auto">
            <a:xfrm>
              <a:off x="528" y="319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endParaRPr lang="en-US">
                <a:latin typeface="Arial" charset="0"/>
              </a:endParaRPr>
            </a:p>
          </p:txBody>
        </p:sp>
        <p:sp>
          <p:nvSpPr>
            <p:cNvPr id="32789" name="Text Box 20"/>
            <p:cNvSpPr txBox="1">
              <a:spLocks noChangeArrowheads="1"/>
            </p:cNvSpPr>
            <p:nvPr/>
          </p:nvSpPr>
          <p:spPr bwMode="auto">
            <a:xfrm>
              <a:off x="689" y="3284"/>
              <a:ext cx="48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400" b="0">
                  <a:solidFill>
                    <a:schemeClr val="bg1"/>
                  </a:solidFill>
                  <a:latin typeface="Arial" charset="0"/>
                </a:rPr>
                <a:t>time</a:t>
              </a:r>
            </a:p>
          </p:txBody>
        </p:sp>
      </p:grpSp>
      <p:sp>
        <p:nvSpPr>
          <p:cNvPr id="32774" name="Line 4"/>
          <p:cNvSpPr>
            <a:spLocks noChangeShapeType="1"/>
          </p:cNvSpPr>
          <p:nvPr/>
        </p:nvSpPr>
        <p:spPr bwMode="auto">
          <a:xfrm>
            <a:off x="2743200" y="4724400"/>
            <a:ext cx="0"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2775" name="Line 5"/>
          <p:cNvSpPr>
            <a:spLocks noChangeShapeType="1"/>
          </p:cNvSpPr>
          <p:nvPr/>
        </p:nvSpPr>
        <p:spPr bwMode="auto">
          <a:xfrm>
            <a:off x="2743200" y="51816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2776" name="Rectangle 6"/>
          <p:cNvSpPr>
            <a:spLocks noChangeArrowheads="1"/>
          </p:cNvSpPr>
          <p:nvPr/>
        </p:nvSpPr>
        <p:spPr bwMode="auto">
          <a:xfrm>
            <a:off x="2435225" y="4129088"/>
            <a:ext cx="53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0</a:t>
            </a:r>
          </a:p>
        </p:txBody>
      </p:sp>
      <p:sp>
        <p:nvSpPr>
          <p:cNvPr id="32777" name="Rectangle 7"/>
          <p:cNvSpPr>
            <a:spLocks noGrp="1" noChangeArrowheads="1"/>
          </p:cNvSpPr>
          <p:nvPr>
            <p:ph type="title"/>
          </p:nvPr>
        </p:nvSpPr>
        <p:spPr/>
        <p:txBody>
          <a:bodyPr/>
          <a:lstStyle/>
          <a:p>
            <a:r>
              <a:rPr lang="en-US">
                <a:latin typeface="Arial" charset="0"/>
              </a:rPr>
              <a:t>Threads</a:t>
            </a:r>
          </a:p>
        </p:txBody>
      </p:sp>
      <p:sp>
        <p:nvSpPr>
          <p:cNvPr id="32778" name="Line 8"/>
          <p:cNvSpPr>
            <a:spLocks noChangeShapeType="1"/>
          </p:cNvSpPr>
          <p:nvPr/>
        </p:nvSpPr>
        <p:spPr bwMode="auto">
          <a:xfrm>
            <a:off x="3492500" y="4710113"/>
            <a:ext cx="0"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2779" name="Line 9"/>
          <p:cNvSpPr>
            <a:spLocks noChangeShapeType="1"/>
          </p:cNvSpPr>
          <p:nvPr/>
        </p:nvSpPr>
        <p:spPr bwMode="auto">
          <a:xfrm>
            <a:off x="3492500" y="5167313"/>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2780" name="Rectangle 10"/>
          <p:cNvSpPr>
            <a:spLocks noChangeArrowheads="1"/>
          </p:cNvSpPr>
          <p:nvPr/>
        </p:nvSpPr>
        <p:spPr bwMode="auto">
          <a:xfrm>
            <a:off x="3197225" y="4114800"/>
            <a:ext cx="517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1</a:t>
            </a:r>
          </a:p>
        </p:txBody>
      </p:sp>
      <p:sp>
        <p:nvSpPr>
          <p:cNvPr id="32781" name="Line 11"/>
          <p:cNvSpPr>
            <a:spLocks noChangeShapeType="1"/>
          </p:cNvSpPr>
          <p:nvPr/>
        </p:nvSpPr>
        <p:spPr bwMode="auto">
          <a:xfrm>
            <a:off x="4241800" y="4695825"/>
            <a:ext cx="0"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2782" name="Line 12"/>
          <p:cNvSpPr>
            <a:spLocks noChangeShapeType="1"/>
          </p:cNvSpPr>
          <p:nvPr/>
        </p:nvSpPr>
        <p:spPr bwMode="auto">
          <a:xfrm>
            <a:off x="4241800" y="5153025"/>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2783" name="Rectangle 13"/>
          <p:cNvSpPr>
            <a:spLocks noChangeArrowheads="1"/>
          </p:cNvSpPr>
          <p:nvPr/>
        </p:nvSpPr>
        <p:spPr bwMode="auto">
          <a:xfrm>
            <a:off x="3965575" y="4114800"/>
            <a:ext cx="53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2</a:t>
            </a:r>
          </a:p>
        </p:txBody>
      </p:sp>
      <p:sp>
        <p:nvSpPr>
          <p:cNvPr id="32784" name="Line 14"/>
          <p:cNvSpPr>
            <a:spLocks noChangeShapeType="1"/>
          </p:cNvSpPr>
          <p:nvPr/>
        </p:nvSpPr>
        <p:spPr bwMode="auto">
          <a:xfrm>
            <a:off x="4876800" y="51816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2785" name="Line 15"/>
          <p:cNvSpPr>
            <a:spLocks noChangeShapeType="1"/>
          </p:cNvSpPr>
          <p:nvPr/>
        </p:nvSpPr>
        <p:spPr bwMode="auto">
          <a:xfrm>
            <a:off x="5029200" y="51816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2786" name="Line 16"/>
          <p:cNvSpPr>
            <a:spLocks noChangeShapeType="1"/>
          </p:cNvSpPr>
          <p:nvPr/>
        </p:nvSpPr>
        <p:spPr bwMode="auto">
          <a:xfrm>
            <a:off x="5181600" y="51816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2787" name="Rectangle 17"/>
          <p:cNvSpPr>
            <a:spLocks noChangeArrowheads="1"/>
          </p:cNvSpPr>
          <p:nvPr/>
        </p:nvSpPr>
        <p:spPr bwMode="auto">
          <a:xfrm>
            <a:off x="4679950" y="4114800"/>
            <a:ext cx="5445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t>
            </a:r>
            <a:endParaRPr lang="en-US" sz="2800" b="0" baseline="-25000">
              <a:solidFill>
                <a:schemeClr val="tx1"/>
              </a:solidFill>
              <a:latin typeface="Arial" charset="0"/>
            </a:endParaRPr>
          </a:p>
        </p:txBody>
      </p:sp>
      <p:sp>
        <p:nvSpPr>
          <p:cNvPr id="2" name="TextBox 1">
            <a:extLst>
              <a:ext uri="{FF2B5EF4-FFF2-40B4-BE49-F238E27FC236}">
                <a16:creationId xmlns:a16="http://schemas.microsoft.com/office/drawing/2014/main" id="{02AB4F11-B051-E34B-D4BE-76A561678557}"/>
              </a:ext>
            </a:extLst>
          </p:cNvPr>
          <p:cNvSpPr txBox="1"/>
          <p:nvPr/>
        </p:nvSpPr>
        <p:spPr bwMode="auto">
          <a:xfrm>
            <a:off x="1347244" y="1858132"/>
            <a:ext cx="6407107" cy="954107"/>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A </a:t>
            </a:r>
            <a:r>
              <a:rPr lang="en-US" sz="2800" b="0" i="1" dirty="0">
                <a:solidFill>
                  <a:srgbClr val="FF0000"/>
                </a:solidFill>
                <a:latin typeface="Arial" charset="0"/>
              </a:rPr>
              <a:t>thread</a:t>
            </a:r>
            <a:r>
              <a:rPr lang="en-US" sz="2800" b="0" dirty="0">
                <a:solidFill>
                  <a:srgbClr val="FFFF00"/>
                </a:solidFill>
                <a:latin typeface="Arial" charset="0"/>
              </a:rPr>
              <a:t> </a:t>
            </a:r>
            <a:r>
              <a:rPr lang="en-US" sz="2800" b="0" i="1" dirty="0">
                <a:solidFill>
                  <a:schemeClr val="bg1"/>
                </a:solidFill>
                <a:latin typeface="Arial" charset="0"/>
              </a:rPr>
              <a:t>A</a:t>
            </a:r>
            <a:r>
              <a:rPr lang="en-US" sz="2800" b="0" dirty="0">
                <a:solidFill>
                  <a:srgbClr val="FFFF00"/>
                </a:solidFill>
                <a:latin typeface="Arial" charset="0"/>
              </a:rPr>
              <a:t> is (formally) a sequence</a:t>
            </a:r>
          </a:p>
          <a:p>
            <a:r>
              <a:rPr lang="en-US" sz="2800" b="0" dirty="0">
                <a:solidFill>
                  <a:srgbClr val="FFFF00"/>
                </a:solidFill>
                <a:latin typeface="Arial" charset="0"/>
              </a:rPr>
              <a:t> </a:t>
            </a:r>
            <a:r>
              <a:rPr lang="en-US" sz="2800" b="0" i="1" dirty="0">
                <a:solidFill>
                  <a:schemeClr val="bg1"/>
                </a:solidFill>
                <a:latin typeface="Arial" charset="0"/>
              </a:rPr>
              <a:t>a</a:t>
            </a:r>
            <a:r>
              <a:rPr lang="en-US" sz="2800" b="0" i="1" baseline="-25000" dirty="0">
                <a:solidFill>
                  <a:schemeClr val="bg1"/>
                </a:solidFill>
                <a:latin typeface="Arial" charset="0"/>
              </a:rPr>
              <a:t>0</a:t>
            </a:r>
            <a:r>
              <a:rPr lang="en-US" sz="2800" b="0" i="1" dirty="0">
                <a:solidFill>
                  <a:schemeClr val="bg1"/>
                </a:solidFill>
                <a:latin typeface="Arial" charset="0"/>
              </a:rPr>
              <a:t>, a</a:t>
            </a:r>
            <a:r>
              <a:rPr lang="en-US" sz="2800" b="0" i="1" baseline="-25000" dirty="0">
                <a:solidFill>
                  <a:schemeClr val="bg1"/>
                </a:solidFill>
                <a:latin typeface="Arial" charset="0"/>
              </a:rPr>
              <a:t>1</a:t>
            </a:r>
            <a:r>
              <a:rPr lang="en-US" sz="2800" b="0" i="1" dirty="0">
                <a:solidFill>
                  <a:schemeClr val="bg1"/>
                </a:solidFill>
                <a:latin typeface="Arial" charset="0"/>
              </a:rPr>
              <a:t>, ...</a:t>
            </a:r>
            <a:r>
              <a:rPr lang="en-US" sz="2800" b="0" baseline="-25000" dirty="0">
                <a:solidFill>
                  <a:schemeClr val="bg1"/>
                </a:solidFill>
                <a:latin typeface="Arial" charset="0"/>
              </a:rPr>
              <a:t> </a:t>
            </a:r>
            <a:r>
              <a:rPr lang="en-US" sz="2800" b="0" dirty="0">
                <a:solidFill>
                  <a:srgbClr val="FFFF00"/>
                </a:solidFill>
                <a:latin typeface="Arial" charset="0"/>
              </a:rPr>
              <a:t>of events</a:t>
            </a:r>
          </a:p>
        </p:txBody>
      </p:sp>
      <p:sp>
        <p:nvSpPr>
          <p:cNvPr id="3" name="TextBox 2">
            <a:extLst>
              <a:ext uri="{FF2B5EF4-FFF2-40B4-BE49-F238E27FC236}">
                <a16:creationId xmlns:a16="http://schemas.microsoft.com/office/drawing/2014/main" id="{47D7318E-6021-1592-EB86-D7C175BEC3DF}"/>
              </a:ext>
            </a:extLst>
          </p:cNvPr>
          <p:cNvSpPr txBox="1"/>
          <p:nvPr/>
        </p:nvSpPr>
        <p:spPr bwMode="auto">
          <a:xfrm>
            <a:off x="1999249" y="4042246"/>
            <a:ext cx="539923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Notation: </a:t>
            </a:r>
            <a:r>
              <a:rPr lang="en-US" sz="2800" b="0" i="1" dirty="0">
                <a:solidFill>
                  <a:schemeClr val="bg1"/>
                </a:solidFill>
                <a:latin typeface="Arial" charset="0"/>
                <a:cs typeface="Arial" charset="0"/>
              </a:rPr>
              <a:t>a</a:t>
            </a:r>
            <a:r>
              <a:rPr lang="en-US" sz="2800" b="0" i="1" baseline="-25000" dirty="0">
                <a:solidFill>
                  <a:schemeClr val="bg1"/>
                </a:solidFill>
                <a:latin typeface="Arial" charset="0"/>
                <a:cs typeface="Arial" charset="0"/>
              </a:rPr>
              <a:t>0</a:t>
            </a:r>
            <a:r>
              <a:rPr lang="en-US" sz="2800" b="0" i="1" dirty="0">
                <a:solidFill>
                  <a:schemeClr val="bg1"/>
                </a:solidFill>
                <a:latin typeface="Arial" charset="0"/>
                <a:cs typeface="Arial" charset="0"/>
              </a:rPr>
              <a:t> </a:t>
            </a:r>
            <a:r>
              <a:rPr lang="en-US" sz="2800" b="0" i="1" dirty="0">
                <a:solidFill>
                  <a:schemeClr val="bg1"/>
                </a:solidFill>
                <a:latin typeface="Arial" charset="0"/>
                <a:cs typeface="Arial" charset="0"/>
                <a:sym typeface="Wingdings" charset="0"/>
              </a:rPr>
              <a:t> </a:t>
            </a:r>
            <a:r>
              <a:rPr lang="en-US" sz="2800" b="0" i="1" dirty="0">
                <a:solidFill>
                  <a:schemeClr val="bg1"/>
                </a:solidFill>
                <a:latin typeface="Arial" charset="0"/>
                <a:cs typeface="Arial" charset="0"/>
              </a:rPr>
              <a:t>a</a:t>
            </a:r>
            <a:r>
              <a:rPr lang="en-US" sz="2800" b="0" i="1" baseline="-25000" dirty="0">
                <a:solidFill>
                  <a:schemeClr val="bg1"/>
                </a:solidFill>
                <a:latin typeface="Arial" charset="0"/>
                <a:cs typeface="Arial" charset="0"/>
              </a:rPr>
              <a:t>1</a:t>
            </a:r>
            <a:r>
              <a:rPr lang="en-US" sz="2800" b="0" baseline="-25000" dirty="0">
                <a:solidFill>
                  <a:schemeClr val="bg1"/>
                </a:solidFill>
                <a:latin typeface="Arial" charset="0"/>
                <a:cs typeface="Arial" charset="0"/>
              </a:rPr>
              <a:t> </a:t>
            </a:r>
            <a:r>
              <a:rPr lang="en-US" sz="2800" b="0" dirty="0">
                <a:solidFill>
                  <a:srgbClr val="FFFF00"/>
                </a:solidFill>
                <a:latin typeface="Arial" charset="0"/>
                <a:cs typeface="Arial" charset="0"/>
              </a:rPr>
              <a:t>indicates order</a:t>
            </a:r>
          </a:p>
        </p:txBody>
      </p:sp>
      <p:sp>
        <p:nvSpPr>
          <p:cNvPr id="4" name="TextBox 3">
            <a:extLst>
              <a:ext uri="{FF2B5EF4-FFF2-40B4-BE49-F238E27FC236}">
                <a16:creationId xmlns:a16="http://schemas.microsoft.com/office/drawing/2014/main" id="{DE19D6D0-4309-279D-DACF-DE4E57A3CF84}"/>
              </a:ext>
            </a:extLst>
          </p:cNvPr>
          <p:cNvSpPr txBox="1"/>
          <p:nvPr/>
        </p:nvSpPr>
        <p:spPr bwMode="auto">
          <a:xfrm>
            <a:off x="1999249" y="3165632"/>
            <a:ext cx="2661899"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2800" b="0" dirty="0">
                <a:solidFill>
                  <a:srgbClr val="FFFF00"/>
                </a:solidFill>
                <a:latin typeface="Arial" charset="0"/>
                <a:cs typeface="Arial" charset="0"/>
              </a:rPr>
              <a:t>“</a:t>
            </a:r>
            <a:r>
              <a:rPr lang="en-US" altLang="ja-JP" sz="2800" b="0" dirty="0">
                <a:solidFill>
                  <a:srgbClr val="FFFF00"/>
                </a:solidFill>
                <a:latin typeface="Arial" charset="0"/>
                <a:cs typeface="Arial" charset="0"/>
              </a:rPr>
              <a:t>Trace</a:t>
            </a:r>
            <a:r>
              <a:rPr lang="ja-JP" altLang="en-US" sz="2800" b="0" dirty="0">
                <a:solidFill>
                  <a:srgbClr val="FFFF00"/>
                </a:solidFill>
                <a:latin typeface="Arial" charset="0"/>
                <a:cs typeface="Arial" charset="0"/>
              </a:rPr>
              <a:t>”</a:t>
            </a:r>
            <a:r>
              <a:rPr lang="en-US" altLang="ja-JP" sz="2800" b="0" dirty="0">
                <a:solidFill>
                  <a:srgbClr val="FFFF00"/>
                </a:solidFill>
                <a:latin typeface="Arial" charset="0"/>
                <a:cs typeface="Arial" charset="0"/>
              </a:rPr>
              <a:t> model</a:t>
            </a:r>
            <a:endParaRPr lang="en-US" sz="2800" b="0" baseline="-25000" dirty="0">
              <a:solidFill>
                <a:srgbClr val="FFFF00"/>
              </a:solidFill>
              <a:latin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481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3481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5E21EC0C-FA06-5A48-A925-36437FF1219D}" type="slidenum">
              <a:rPr lang="ar-SA" sz="1400" b="0">
                <a:solidFill>
                  <a:schemeClr val="tx1"/>
                </a:solidFill>
                <a:latin typeface="Arial" charset="0"/>
                <a:cs typeface="Arial" charset="0"/>
              </a:rPr>
              <a:pPr/>
              <a:t>10</a:t>
            </a:fld>
            <a:endParaRPr lang="en-US" sz="1400" b="0">
              <a:solidFill>
                <a:schemeClr val="tx1"/>
              </a:solidFill>
              <a:latin typeface="Arial" charset="0"/>
              <a:cs typeface="Arial" charset="0"/>
            </a:endParaRPr>
          </a:p>
        </p:txBody>
      </p:sp>
      <p:sp>
        <p:nvSpPr>
          <p:cNvPr id="34821" name="Rectangle 3"/>
          <p:cNvSpPr>
            <a:spLocks noGrp="1" noChangeArrowheads="1"/>
          </p:cNvSpPr>
          <p:nvPr>
            <p:ph type="title"/>
          </p:nvPr>
        </p:nvSpPr>
        <p:spPr/>
        <p:txBody>
          <a:bodyPr/>
          <a:lstStyle/>
          <a:p>
            <a:r>
              <a:rPr lang="en-US">
                <a:latin typeface="Arial" charset="0"/>
              </a:rPr>
              <a:t>Example Thread Events</a:t>
            </a:r>
          </a:p>
        </p:txBody>
      </p:sp>
      <p:sp>
        <p:nvSpPr>
          <p:cNvPr id="3" name="TextBox 2">
            <a:extLst>
              <a:ext uri="{FF2B5EF4-FFF2-40B4-BE49-F238E27FC236}">
                <a16:creationId xmlns:a16="http://schemas.microsoft.com/office/drawing/2014/main" id="{A59DEB1A-8BDD-0C05-F8F6-AD82EC49E374}"/>
              </a:ext>
            </a:extLst>
          </p:cNvPr>
          <p:cNvSpPr txBox="1"/>
          <p:nvPr/>
        </p:nvSpPr>
        <p:spPr bwMode="auto">
          <a:xfrm>
            <a:off x="1660062" y="2055691"/>
            <a:ext cx="421717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Assign to shared variable</a:t>
            </a:r>
          </a:p>
        </p:txBody>
      </p:sp>
      <p:sp>
        <p:nvSpPr>
          <p:cNvPr id="4" name="TextBox 3">
            <a:extLst>
              <a:ext uri="{FF2B5EF4-FFF2-40B4-BE49-F238E27FC236}">
                <a16:creationId xmlns:a16="http://schemas.microsoft.com/office/drawing/2014/main" id="{457912A0-DEE3-3685-CF8D-DE6C740EAD54}"/>
              </a:ext>
            </a:extLst>
          </p:cNvPr>
          <p:cNvSpPr txBox="1"/>
          <p:nvPr/>
        </p:nvSpPr>
        <p:spPr bwMode="auto">
          <a:xfrm>
            <a:off x="1660062" y="3611361"/>
            <a:ext cx="254428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Invoke method</a:t>
            </a:r>
            <a:endParaRPr lang="en-US" sz="2800" b="0" dirty="0">
              <a:solidFill>
                <a:srgbClr val="FFFF00"/>
              </a:solidFill>
              <a:latin typeface="Arial" charset="0"/>
              <a:cs typeface="Arial" charset="0"/>
            </a:endParaRPr>
          </a:p>
        </p:txBody>
      </p:sp>
      <p:sp>
        <p:nvSpPr>
          <p:cNvPr id="5" name="TextBox 3">
            <a:extLst>
              <a:ext uri="{FF2B5EF4-FFF2-40B4-BE49-F238E27FC236}">
                <a16:creationId xmlns:a16="http://schemas.microsoft.com/office/drawing/2014/main" id="{B9A34F5D-AEC4-41E3-099F-D282D5A63495}"/>
              </a:ext>
            </a:extLst>
          </p:cNvPr>
          <p:cNvSpPr txBox="1"/>
          <p:nvPr/>
        </p:nvSpPr>
        <p:spPr bwMode="auto">
          <a:xfrm>
            <a:off x="1660062" y="2833526"/>
            <a:ext cx="3863209"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Assign to local variable</a:t>
            </a:r>
            <a:endParaRPr lang="en-US" sz="2800" b="0" baseline="-25000" dirty="0">
              <a:solidFill>
                <a:srgbClr val="FFFF00"/>
              </a:solidFill>
              <a:latin typeface="Arial" charset="0"/>
            </a:endParaRPr>
          </a:p>
        </p:txBody>
      </p:sp>
      <p:sp>
        <p:nvSpPr>
          <p:cNvPr id="6" name="TextBox 5">
            <a:extLst>
              <a:ext uri="{FF2B5EF4-FFF2-40B4-BE49-F238E27FC236}">
                <a16:creationId xmlns:a16="http://schemas.microsoft.com/office/drawing/2014/main" id="{11EC7120-D35A-A899-7801-784A03C4A696}"/>
              </a:ext>
            </a:extLst>
          </p:cNvPr>
          <p:cNvSpPr txBox="1"/>
          <p:nvPr/>
        </p:nvSpPr>
        <p:spPr bwMode="auto">
          <a:xfrm>
            <a:off x="1660062" y="4389196"/>
            <a:ext cx="338426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charset="0"/>
              </a:rPr>
              <a:t>Return from method</a:t>
            </a:r>
            <a:endParaRPr lang="en-US" sz="2800" b="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037C667D-C9DF-D37A-67CF-43E201D68125}"/>
              </a:ext>
            </a:extLst>
          </p:cNvPr>
          <p:cNvSpPr txBox="1"/>
          <p:nvPr/>
        </p:nvSpPr>
        <p:spPr bwMode="auto">
          <a:xfrm>
            <a:off x="1660062" y="5167029"/>
            <a:ext cx="370165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charset="0"/>
              </a:rPr>
              <a:t>Lots of other things …</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686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3686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09DDFB3F-2B2A-F544-BC1A-BB60E50D67B6}" type="slidenum">
              <a:rPr lang="ar-SA" sz="1400" b="0">
                <a:solidFill>
                  <a:schemeClr val="tx1"/>
                </a:solidFill>
                <a:latin typeface="Arial" charset="0"/>
                <a:cs typeface="Arial" charset="0"/>
              </a:rPr>
              <a:pPr/>
              <a:t>11</a:t>
            </a:fld>
            <a:endParaRPr lang="en-US" sz="1400" b="0">
              <a:solidFill>
                <a:schemeClr val="tx1"/>
              </a:solidFill>
              <a:latin typeface="Arial" charset="0"/>
              <a:cs typeface="Arial" charset="0"/>
            </a:endParaRPr>
          </a:p>
        </p:txBody>
      </p:sp>
      <p:sp>
        <p:nvSpPr>
          <p:cNvPr id="36868" name="AutoShape 2"/>
          <p:cNvSpPr>
            <a:spLocks noChangeArrowheads="1"/>
          </p:cNvSpPr>
          <p:nvPr/>
        </p:nvSpPr>
        <p:spPr bwMode="auto">
          <a:xfrm>
            <a:off x="3429000" y="1676400"/>
            <a:ext cx="5105400" cy="3505200"/>
          </a:xfrm>
          <a:prstGeom prst="cloudCallout">
            <a:avLst>
              <a:gd name="adj1" fmla="val -69370"/>
              <a:gd name="adj2" fmla="val 35144"/>
            </a:avLst>
          </a:prstGeom>
          <a:solidFill>
            <a:srgbClr val="CCECFF"/>
          </a:solidFill>
          <a:ln w="38100">
            <a:solidFill>
              <a:schemeClr val="tx1"/>
            </a:solidFill>
            <a:round/>
            <a:headEnd/>
            <a:tailEnd/>
          </a:ln>
        </p:spPr>
        <p:txBody>
          <a:bodyPr anchor="ctr"/>
          <a:lstStyle/>
          <a:p>
            <a:pPr algn="ctr" eaLnBrk="0" hangingPunct="0"/>
            <a:endParaRPr lang="en-US" sz="3200" b="0" baseline="-25000">
              <a:solidFill>
                <a:schemeClr val="tx1"/>
              </a:solidFill>
              <a:latin typeface="Arial" charset="0"/>
            </a:endParaRPr>
          </a:p>
        </p:txBody>
      </p:sp>
      <p:sp>
        <p:nvSpPr>
          <p:cNvPr id="36869" name="Rectangle 3"/>
          <p:cNvSpPr>
            <a:spLocks noGrp="1" noChangeArrowheads="1"/>
          </p:cNvSpPr>
          <p:nvPr>
            <p:ph type="title"/>
          </p:nvPr>
        </p:nvSpPr>
        <p:spPr/>
        <p:txBody>
          <a:bodyPr/>
          <a:lstStyle/>
          <a:p>
            <a:r>
              <a:rPr lang="en-US">
                <a:latin typeface="Arial" charset="0"/>
              </a:rPr>
              <a:t>Threads are State Machines</a:t>
            </a:r>
          </a:p>
        </p:txBody>
      </p:sp>
      <p:grpSp>
        <p:nvGrpSpPr>
          <p:cNvPr id="36870" name="Group 4"/>
          <p:cNvGrpSpPr>
            <a:grpSpLocks/>
          </p:cNvGrpSpPr>
          <p:nvPr/>
        </p:nvGrpSpPr>
        <p:grpSpPr bwMode="auto">
          <a:xfrm>
            <a:off x="990600" y="4419600"/>
            <a:ext cx="1447800" cy="1295400"/>
            <a:chOff x="3168" y="1824"/>
            <a:chExt cx="912" cy="816"/>
          </a:xfrm>
          <a:effectLst>
            <a:glow rad="228600">
              <a:schemeClr val="accent3">
                <a:satMod val="175000"/>
                <a:alpha val="40000"/>
              </a:schemeClr>
            </a:glow>
          </a:effectLst>
        </p:grpSpPr>
        <p:sp>
          <p:nvSpPr>
            <p:cNvPr id="36883" name="Freeform 5"/>
            <p:cNvSpPr>
              <a:spLocks/>
            </p:cNvSpPr>
            <p:nvPr/>
          </p:nvSpPr>
          <p:spPr bwMode="auto">
            <a:xfrm>
              <a:off x="3936" y="206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6884" name="Freeform 6"/>
            <p:cNvSpPr>
              <a:spLocks/>
            </p:cNvSpPr>
            <p:nvPr/>
          </p:nvSpPr>
          <p:spPr bwMode="auto">
            <a:xfrm>
              <a:off x="3728" y="1920"/>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6885" name="Freeform 7"/>
            <p:cNvSpPr>
              <a:spLocks/>
            </p:cNvSpPr>
            <p:nvPr/>
          </p:nvSpPr>
          <p:spPr bwMode="auto">
            <a:xfrm>
              <a:off x="3504" y="1824"/>
              <a:ext cx="144" cy="288"/>
            </a:xfrm>
            <a:custGeom>
              <a:avLst/>
              <a:gdLst>
                <a:gd name="T0" fmla="*/ 0 w 144"/>
                <a:gd name="T1" fmla="*/ 6 h 336"/>
                <a:gd name="T2" fmla="*/ 96 w 144"/>
                <a:gd name="T3" fmla="*/ 0 h 336"/>
                <a:gd name="T4" fmla="*/ 144 w 144"/>
                <a:gd name="T5" fmla="*/ 6 h 336"/>
                <a:gd name="T6" fmla="*/ 144 w 144"/>
                <a:gd name="T7" fmla="*/ 39 h 336"/>
                <a:gd name="T8" fmla="*/ 96 w 144"/>
                <a:gd name="T9" fmla="*/ 33 h 336"/>
                <a:gd name="T10" fmla="*/ 96 w 144"/>
                <a:gd name="T11" fmla="*/ 11 h 336"/>
                <a:gd name="T12" fmla="*/ 0 w 144"/>
                <a:gd name="T13" fmla="*/ 17 h 336"/>
                <a:gd name="T14" fmla="*/ 0 w 144"/>
                <a:gd name="T15" fmla="*/ 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6886" name="Freeform 8"/>
            <p:cNvSpPr>
              <a:spLocks/>
            </p:cNvSpPr>
            <p:nvPr/>
          </p:nvSpPr>
          <p:spPr bwMode="auto">
            <a:xfrm>
              <a:off x="3243" y="182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36887" name="Freeform 9"/>
            <p:cNvSpPr>
              <a:spLocks/>
            </p:cNvSpPr>
            <p:nvPr/>
          </p:nvSpPr>
          <p:spPr bwMode="auto">
            <a:xfrm>
              <a:off x="3253" y="192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36888" name="Freeform 10"/>
            <p:cNvSpPr>
              <a:spLocks/>
            </p:cNvSpPr>
            <p:nvPr/>
          </p:nvSpPr>
          <p:spPr bwMode="auto">
            <a:xfrm>
              <a:off x="3728" y="216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36889" name="Freeform 11"/>
            <p:cNvSpPr>
              <a:spLocks/>
            </p:cNvSpPr>
            <p:nvPr/>
          </p:nvSpPr>
          <p:spPr bwMode="auto">
            <a:xfrm>
              <a:off x="3504" y="2304"/>
              <a:ext cx="240" cy="336"/>
            </a:xfrm>
            <a:custGeom>
              <a:avLst/>
              <a:gdLst>
                <a:gd name="T0" fmla="*/ 2 w 336"/>
                <a:gd name="T1" fmla="*/ 0 h 432"/>
                <a:gd name="T2" fmla="*/ 3 w 336"/>
                <a:gd name="T3" fmla="*/ 2 h 432"/>
                <a:gd name="T4" fmla="*/ 1 w 336"/>
                <a:gd name="T5" fmla="*/ 4 h 432"/>
                <a:gd name="T6" fmla="*/ 1 w 336"/>
                <a:gd name="T7" fmla="*/ 12 h 432"/>
                <a:gd name="T8" fmla="*/ 0 w 336"/>
                <a:gd name="T9" fmla="*/ 9 h 432"/>
                <a:gd name="T10" fmla="*/ 0 w 336"/>
                <a:gd name="T11" fmla="*/ 2 h 432"/>
                <a:gd name="T12" fmla="*/ 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6890" name="Freeform 12"/>
            <p:cNvSpPr>
              <a:spLocks/>
            </p:cNvSpPr>
            <p:nvPr/>
          </p:nvSpPr>
          <p:spPr bwMode="auto">
            <a:xfrm>
              <a:off x="3312" y="2160"/>
              <a:ext cx="240" cy="288"/>
            </a:xfrm>
            <a:custGeom>
              <a:avLst/>
              <a:gdLst>
                <a:gd name="T0" fmla="*/ 2 w 336"/>
                <a:gd name="T1" fmla="*/ 0 h 432"/>
                <a:gd name="T2" fmla="*/ 3 w 336"/>
                <a:gd name="T3" fmla="*/ 1 h 432"/>
                <a:gd name="T4" fmla="*/ 1 w 336"/>
                <a:gd name="T5" fmla="*/ 1 h 432"/>
                <a:gd name="T6" fmla="*/ 1 w 336"/>
                <a:gd name="T7" fmla="*/ 1 h 432"/>
                <a:gd name="T8" fmla="*/ 0 w 336"/>
                <a:gd name="T9" fmla="*/ 1 h 432"/>
                <a:gd name="T10" fmla="*/ 0 w 336"/>
                <a:gd name="T11" fmla="*/ 1 h 432"/>
                <a:gd name="T12" fmla="*/ 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36891" name="Freeform 13"/>
            <p:cNvSpPr>
              <a:spLocks/>
            </p:cNvSpPr>
            <p:nvPr/>
          </p:nvSpPr>
          <p:spPr bwMode="auto">
            <a:xfrm>
              <a:off x="3168" y="2016"/>
              <a:ext cx="192" cy="288"/>
            </a:xfrm>
            <a:custGeom>
              <a:avLst/>
              <a:gdLst>
                <a:gd name="T0" fmla="*/ 1 w 336"/>
                <a:gd name="T1" fmla="*/ 0 h 432"/>
                <a:gd name="T2" fmla="*/ 1 w 336"/>
                <a:gd name="T3" fmla="*/ 1 h 432"/>
                <a:gd name="T4" fmla="*/ 1 w 336"/>
                <a:gd name="T5" fmla="*/ 1 h 432"/>
                <a:gd name="T6" fmla="*/ 1 w 336"/>
                <a:gd name="T7" fmla="*/ 1 h 432"/>
                <a:gd name="T8" fmla="*/ 0 w 336"/>
                <a:gd name="T9" fmla="*/ 1 h 432"/>
                <a:gd name="T10" fmla="*/ 0 w 336"/>
                <a:gd name="T11" fmla="*/ 1 h 432"/>
                <a:gd name="T12" fmla="*/ 1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36871" name="Oval 14"/>
          <p:cNvSpPr>
            <a:spLocks noChangeArrowheads="1"/>
          </p:cNvSpPr>
          <p:nvPr/>
        </p:nvSpPr>
        <p:spPr bwMode="auto">
          <a:xfrm>
            <a:off x="5029200" y="2743200"/>
            <a:ext cx="381000" cy="381000"/>
          </a:xfrm>
          <a:prstGeom prst="ellipse">
            <a:avLst/>
          </a:prstGeom>
          <a:solidFill>
            <a:schemeClr val="accent1"/>
          </a:solidFill>
          <a:ln w="38100">
            <a:solidFill>
              <a:schemeClr val="tx1"/>
            </a:solidFill>
            <a:round/>
            <a:headEnd/>
            <a:tailEnd/>
          </a:ln>
        </p:spPr>
        <p:txBody>
          <a:bodyPr wrap="none" anchor="ctr"/>
          <a:lstStyle/>
          <a:p>
            <a:pPr eaLnBrk="0" hangingPunct="0"/>
            <a:endParaRPr lang="en-US">
              <a:latin typeface="Arial" charset="0"/>
            </a:endParaRPr>
          </a:p>
        </p:txBody>
      </p:sp>
      <p:sp>
        <p:nvSpPr>
          <p:cNvPr id="36872" name="Oval 15"/>
          <p:cNvSpPr>
            <a:spLocks noChangeArrowheads="1"/>
          </p:cNvSpPr>
          <p:nvPr/>
        </p:nvSpPr>
        <p:spPr bwMode="auto">
          <a:xfrm>
            <a:off x="6705600" y="2743200"/>
            <a:ext cx="381000" cy="381000"/>
          </a:xfrm>
          <a:prstGeom prst="ellipse">
            <a:avLst/>
          </a:prstGeom>
          <a:solidFill>
            <a:srgbClr val="6666FF"/>
          </a:solidFill>
          <a:ln w="38100">
            <a:solidFill>
              <a:schemeClr val="tx1"/>
            </a:solidFill>
            <a:round/>
            <a:headEnd/>
            <a:tailEnd/>
          </a:ln>
        </p:spPr>
        <p:txBody>
          <a:bodyPr wrap="none" anchor="ctr"/>
          <a:lstStyle/>
          <a:p>
            <a:pPr eaLnBrk="0" hangingPunct="0"/>
            <a:endParaRPr lang="en-US">
              <a:latin typeface="Arial" charset="0"/>
            </a:endParaRPr>
          </a:p>
        </p:txBody>
      </p:sp>
      <p:sp>
        <p:nvSpPr>
          <p:cNvPr id="36873" name="Oval 16"/>
          <p:cNvSpPr>
            <a:spLocks noChangeArrowheads="1"/>
          </p:cNvSpPr>
          <p:nvPr/>
        </p:nvSpPr>
        <p:spPr bwMode="auto">
          <a:xfrm>
            <a:off x="5867400" y="4191000"/>
            <a:ext cx="381000" cy="381000"/>
          </a:xfrm>
          <a:prstGeom prst="ellipse">
            <a:avLst/>
          </a:prstGeom>
          <a:solidFill>
            <a:srgbClr val="FF0000"/>
          </a:solidFill>
          <a:ln w="38100">
            <a:solidFill>
              <a:schemeClr val="tx1"/>
            </a:solidFill>
            <a:round/>
            <a:headEnd/>
            <a:tailEnd/>
          </a:ln>
        </p:spPr>
        <p:txBody>
          <a:bodyPr wrap="none" anchor="ctr"/>
          <a:lstStyle/>
          <a:p>
            <a:pPr eaLnBrk="0" hangingPunct="0"/>
            <a:endParaRPr lang="en-US">
              <a:latin typeface="Arial" charset="0"/>
            </a:endParaRPr>
          </a:p>
        </p:txBody>
      </p:sp>
      <p:sp>
        <p:nvSpPr>
          <p:cNvPr id="36874" name="Freeform 17"/>
          <p:cNvSpPr>
            <a:spLocks/>
          </p:cNvSpPr>
          <p:nvPr/>
        </p:nvSpPr>
        <p:spPr bwMode="auto">
          <a:xfrm>
            <a:off x="5413375" y="2532063"/>
            <a:ext cx="1320800" cy="284162"/>
          </a:xfrm>
          <a:custGeom>
            <a:avLst/>
            <a:gdLst>
              <a:gd name="T0" fmla="*/ 0 w 832"/>
              <a:gd name="T1" fmla="*/ 2147483647 h 179"/>
              <a:gd name="T2" fmla="*/ 2147483647 w 832"/>
              <a:gd name="T3" fmla="*/ 2147483647 h 179"/>
              <a:gd name="T4" fmla="*/ 2147483647 w 832"/>
              <a:gd name="T5" fmla="*/ 2147483647 h 179"/>
              <a:gd name="T6" fmla="*/ 0 60000 65536"/>
              <a:gd name="T7" fmla="*/ 0 60000 65536"/>
              <a:gd name="T8" fmla="*/ 0 60000 65536"/>
              <a:gd name="T9" fmla="*/ 0 w 832"/>
              <a:gd name="T10" fmla="*/ 0 h 179"/>
              <a:gd name="T11" fmla="*/ 832 w 832"/>
              <a:gd name="T12" fmla="*/ 179 h 179"/>
            </a:gdLst>
            <a:ahLst/>
            <a:cxnLst>
              <a:cxn ang="T6">
                <a:pos x="T0" y="T1"/>
              </a:cxn>
              <a:cxn ang="T7">
                <a:pos x="T2" y="T3"/>
              </a:cxn>
              <a:cxn ang="T8">
                <a:pos x="T4" y="T5"/>
              </a:cxn>
            </a:cxnLst>
            <a:rect l="T9" t="T10" r="T11" b="T12"/>
            <a:pathLst>
              <a:path w="832" h="179">
                <a:moveTo>
                  <a:pt x="0" y="151"/>
                </a:moveTo>
                <a:cubicBezTo>
                  <a:pt x="70" y="127"/>
                  <a:pt x="291" y="0"/>
                  <a:pt x="430" y="5"/>
                </a:cubicBezTo>
                <a:cubicBezTo>
                  <a:pt x="614" y="5"/>
                  <a:pt x="748" y="143"/>
                  <a:pt x="832" y="179"/>
                </a:cubicBezTo>
              </a:path>
            </a:pathLst>
          </a:custGeom>
          <a:noFill/>
          <a:ln w="381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36875" name="Freeform 18"/>
          <p:cNvSpPr>
            <a:spLocks/>
          </p:cNvSpPr>
          <p:nvPr/>
        </p:nvSpPr>
        <p:spPr bwMode="auto">
          <a:xfrm>
            <a:off x="6284913" y="3149600"/>
            <a:ext cx="706437" cy="1117600"/>
          </a:xfrm>
          <a:custGeom>
            <a:avLst/>
            <a:gdLst>
              <a:gd name="T0" fmla="*/ 2147483647 w 445"/>
              <a:gd name="T1" fmla="*/ 0 h 704"/>
              <a:gd name="T2" fmla="*/ 2147483647 w 445"/>
              <a:gd name="T3" fmla="*/ 2147483647 h 704"/>
              <a:gd name="T4" fmla="*/ 0 w 445"/>
              <a:gd name="T5" fmla="*/ 2147483647 h 704"/>
              <a:gd name="T6" fmla="*/ 0 60000 65536"/>
              <a:gd name="T7" fmla="*/ 0 60000 65536"/>
              <a:gd name="T8" fmla="*/ 0 60000 65536"/>
              <a:gd name="T9" fmla="*/ 0 w 445"/>
              <a:gd name="T10" fmla="*/ 0 h 704"/>
              <a:gd name="T11" fmla="*/ 445 w 445"/>
              <a:gd name="T12" fmla="*/ 704 h 704"/>
            </a:gdLst>
            <a:ahLst/>
            <a:cxnLst>
              <a:cxn ang="T6">
                <a:pos x="T0" y="T1"/>
              </a:cxn>
              <a:cxn ang="T7">
                <a:pos x="T2" y="T3"/>
              </a:cxn>
              <a:cxn ang="T8">
                <a:pos x="T4" y="T5"/>
              </a:cxn>
            </a:cxnLst>
            <a:rect l="T9" t="T10" r="T11" b="T12"/>
            <a:pathLst>
              <a:path w="445" h="704">
                <a:moveTo>
                  <a:pt x="430" y="0"/>
                </a:moveTo>
                <a:cubicBezTo>
                  <a:pt x="421" y="78"/>
                  <a:pt x="445" y="345"/>
                  <a:pt x="373" y="462"/>
                </a:cubicBezTo>
                <a:cubicBezTo>
                  <a:pt x="292" y="628"/>
                  <a:pt x="78" y="654"/>
                  <a:pt x="0" y="704"/>
                </a:cubicBezTo>
              </a:path>
            </a:pathLst>
          </a:custGeom>
          <a:noFill/>
          <a:ln w="381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36876" name="Freeform 19"/>
          <p:cNvSpPr>
            <a:spLocks/>
          </p:cNvSpPr>
          <p:nvPr/>
        </p:nvSpPr>
        <p:spPr bwMode="auto">
          <a:xfrm>
            <a:off x="5130800" y="3178175"/>
            <a:ext cx="703263" cy="1074738"/>
          </a:xfrm>
          <a:custGeom>
            <a:avLst/>
            <a:gdLst>
              <a:gd name="T0" fmla="*/ 2147483647 w 443"/>
              <a:gd name="T1" fmla="*/ 2147483647 h 677"/>
              <a:gd name="T2" fmla="*/ 2147483647 w 443"/>
              <a:gd name="T3" fmla="*/ 2147483647 h 677"/>
              <a:gd name="T4" fmla="*/ 2147483647 w 443"/>
              <a:gd name="T5" fmla="*/ 0 h 677"/>
              <a:gd name="T6" fmla="*/ 0 60000 65536"/>
              <a:gd name="T7" fmla="*/ 0 60000 65536"/>
              <a:gd name="T8" fmla="*/ 0 60000 65536"/>
              <a:gd name="T9" fmla="*/ 0 w 443"/>
              <a:gd name="T10" fmla="*/ 0 h 677"/>
              <a:gd name="T11" fmla="*/ 443 w 443"/>
              <a:gd name="T12" fmla="*/ 677 h 677"/>
            </a:gdLst>
            <a:ahLst/>
            <a:cxnLst>
              <a:cxn ang="T6">
                <a:pos x="T0" y="T1"/>
              </a:cxn>
              <a:cxn ang="T7">
                <a:pos x="T2" y="T3"/>
              </a:cxn>
              <a:cxn ang="T8">
                <a:pos x="T4" y="T5"/>
              </a:cxn>
            </a:cxnLst>
            <a:rect l="T9" t="T10" r="T11" b="T12"/>
            <a:pathLst>
              <a:path w="443" h="677">
                <a:moveTo>
                  <a:pt x="443" y="677"/>
                </a:moveTo>
                <a:cubicBezTo>
                  <a:pt x="383" y="630"/>
                  <a:pt x="146" y="514"/>
                  <a:pt x="80" y="401"/>
                </a:cubicBezTo>
                <a:cubicBezTo>
                  <a:pt x="0" y="236"/>
                  <a:pt x="56" y="84"/>
                  <a:pt x="50" y="0"/>
                </a:cubicBezTo>
              </a:path>
            </a:pathLst>
          </a:custGeom>
          <a:noFill/>
          <a:ln w="381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36877" name="Freeform 20"/>
          <p:cNvSpPr>
            <a:spLocks/>
          </p:cNvSpPr>
          <p:nvPr/>
        </p:nvSpPr>
        <p:spPr bwMode="auto">
          <a:xfrm>
            <a:off x="4292600" y="2336800"/>
            <a:ext cx="1038225" cy="812800"/>
          </a:xfrm>
          <a:custGeom>
            <a:avLst/>
            <a:gdLst>
              <a:gd name="T0" fmla="*/ 2147483647 w 654"/>
              <a:gd name="T1" fmla="*/ 2147483647 h 512"/>
              <a:gd name="T2" fmla="*/ 2147483647 w 654"/>
              <a:gd name="T3" fmla="*/ 2147483647 h 512"/>
              <a:gd name="T4" fmla="*/ 2147483647 w 654"/>
              <a:gd name="T5" fmla="*/ 2147483647 h 512"/>
              <a:gd name="T6" fmla="*/ 2147483647 w 654"/>
              <a:gd name="T7" fmla="*/ 2147483647 h 512"/>
              <a:gd name="T8" fmla="*/ 2147483647 w 654"/>
              <a:gd name="T9" fmla="*/ 2147483647 h 512"/>
              <a:gd name="T10" fmla="*/ 0 60000 65536"/>
              <a:gd name="T11" fmla="*/ 0 60000 65536"/>
              <a:gd name="T12" fmla="*/ 0 60000 65536"/>
              <a:gd name="T13" fmla="*/ 0 60000 65536"/>
              <a:gd name="T14" fmla="*/ 0 60000 65536"/>
              <a:gd name="T15" fmla="*/ 0 w 654"/>
              <a:gd name="T16" fmla="*/ 0 h 512"/>
              <a:gd name="T17" fmla="*/ 654 w 654"/>
              <a:gd name="T18" fmla="*/ 512 h 512"/>
            </a:gdLst>
            <a:ahLst/>
            <a:cxnLst>
              <a:cxn ang="T10">
                <a:pos x="T0" y="T1"/>
              </a:cxn>
              <a:cxn ang="T11">
                <a:pos x="T2" y="T3"/>
              </a:cxn>
              <a:cxn ang="T12">
                <a:pos x="T4" y="T5"/>
              </a:cxn>
              <a:cxn ang="T13">
                <a:pos x="T6" y="T7"/>
              </a:cxn>
              <a:cxn ang="T14">
                <a:pos x="T8" y="T9"/>
              </a:cxn>
            </a:cxnLst>
            <a:rect l="T15" t="T16" r="T17" b="T18"/>
            <a:pathLst>
              <a:path w="654" h="512">
                <a:moveTo>
                  <a:pt x="464" y="448"/>
                </a:moveTo>
                <a:cubicBezTo>
                  <a:pt x="304" y="480"/>
                  <a:pt x="144" y="512"/>
                  <a:pt x="80" y="448"/>
                </a:cubicBezTo>
                <a:cubicBezTo>
                  <a:pt x="16" y="384"/>
                  <a:pt x="0" y="128"/>
                  <a:pt x="80" y="64"/>
                </a:cubicBezTo>
                <a:cubicBezTo>
                  <a:pt x="160" y="0"/>
                  <a:pt x="466" y="40"/>
                  <a:pt x="560" y="64"/>
                </a:cubicBezTo>
                <a:cubicBezTo>
                  <a:pt x="654" y="88"/>
                  <a:pt x="635" y="181"/>
                  <a:pt x="643" y="208"/>
                </a:cubicBezTo>
              </a:path>
            </a:pathLst>
          </a:custGeom>
          <a:noFill/>
          <a:ln w="381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36878" name="Text Box 21"/>
          <p:cNvSpPr txBox="1">
            <a:spLocks noChangeArrowheads="1"/>
          </p:cNvSpPr>
          <p:nvPr/>
        </p:nvSpPr>
        <p:spPr bwMode="auto">
          <a:xfrm>
            <a:off x="533400" y="2819400"/>
            <a:ext cx="2514600" cy="1066800"/>
          </a:xfrm>
          <a:prstGeom prst="rect">
            <a:avLst/>
          </a:prstGeom>
          <a:noFill/>
          <a:ln w="762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3200" b="0" dirty="0">
                <a:solidFill>
                  <a:srgbClr val="FFFF00"/>
                </a:solidFill>
                <a:latin typeface="Arial" charset="0"/>
                <a:cs typeface="Arial" charset="0"/>
              </a:rPr>
              <a:t>Events</a:t>
            </a:r>
            <a:r>
              <a:rPr lang="en-US" sz="3200" b="0" dirty="0">
                <a:solidFill>
                  <a:srgbClr val="FFFF00"/>
                </a:solidFill>
                <a:latin typeface="Arial" charset="0"/>
              </a:rPr>
              <a:t> are transitions</a:t>
            </a:r>
          </a:p>
        </p:txBody>
      </p:sp>
      <p:sp>
        <p:nvSpPr>
          <p:cNvPr id="36879" name="Rectangle 22"/>
          <p:cNvSpPr>
            <a:spLocks noChangeArrowheads="1"/>
          </p:cNvSpPr>
          <p:nvPr/>
        </p:nvSpPr>
        <p:spPr bwMode="auto">
          <a:xfrm>
            <a:off x="5767388" y="1935163"/>
            <a:ext cx="579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3200" b="0">
                <a:solidFill>
                  <a:schemeClr val="tx1"/>
                </a:solidFill>
                <a:latin typeface="Arial" charset="0"/>
              </a:rPr>
              <a:t>a</a:t>
            </a:r>
            <a:r>
              <a:rPr lang="en-US" sz="3200" b="0" baseline="-25000">
                <a:solidFill>
                  <a:schemeClr val="tx1"/>
                </a:solidFill>
                <a:latin typeface="Arial" charset="0"/>
              </a:rPr>
              <a:t>0</a:t>
            </a:r>
          </a:p>
        </p:txBody>
      </p:sp>
      <p:sp>
        <p:nvSpPr>
          <p:cNvPr id="36880" name="Rectangle 23"/>
          <p:cNvSpPr>
            <a:spLocks noChangeArrowheads="1"/>
          </p:cNvSpPr>
          <p:nvPr/>
        </p:nvSpPr>
        <p:spPr bwMode="auto">
          <a:xfrm>
            <a:off x="6805613" y="3581400"/>
            <a:ext cx="565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3200" b="0">
                <a:solidFill>
                  <a:schemeClr val="tx1"/>
                </a:solidFill>
                <a:latin typeface="Arial" charset="0"/>
              </a:rPr>
              <a:t>a</a:t>
            </a:r>
            <a:r>
              <a:rPr lang="en-US" sz="3200" b="0" baseline="-25000">
                <a:solidFill>
                  <a:schemeClr val="tx1"/>
                </a:solidFill>
                <a:latin typeface="Arial" charset="0"/>
              </a:rPr>
              <a:t>1</a:t>
            </a:r>
          </a:p>
        </p:txBody>
      </p:sp>
      <p:sp>
        <p:nvSpPr>
          <p:cNvPr id="36881" name="Rectangle 24"/>
          <p:cNvSpPr>
            <a:spLocks noChangeArrowheads="1"/>
          </p:cNvSpPr>
          <p:nvPr/>
        </p:nvSpPr>
        <p:spPr bwMode="auto">
          <a:xfrm>
            <a:off x="4754563" y="3581400"/>
            <a:ext cx="579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3200" b="0">
                <a:solidFill>
                  <a:schemeClr val="tx1"/>
                </a:solidFill>
                <a:latin typeface="Arial" charset="0"/>
              </a:rPr>
              <a:t>a</a:t>
            </a:r>
            <a:r>
              <a:rPr lang="en-US" sz="3200" b="0" baseline="-25000">
                <a:solidFill>
                  <a:schemeClr val="tx1"/>
                </a:solidFill>
                <a:latin typeface="Arial" charset="0"/>
              </a:rPr>
              <a:t>2</a:t>
            </a:r>
          </a:p>
        </p:txBody>
      </p:sp>
      <p:sp>
        <p:nvSpPr>
          <p:cNvPr id="36882" name="Rectangle 25"/>
          <p:cNvSpPr>
            <a:spLocks noChangeArrowheads="1"/>
          </p:cNvSpPr>
          <p:nvPr/>
        </p:nvSpPr>
        <p:spPr bwMode="auto">
          <a:xfrm>
            <a:off x="4471988" y="2438400"/>
            <a:ext cx="579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3200" b="0">
                <a:solidFill>
                  <a:schemeClr val="tx1"/>
                </a:solidFill>
                <a:latin typeface="Arial" charset="0"/>
              </a:rPr>
              <a:t>a</a:t>
            </a:r>
            <a:r>
              <a:rPr lang="en-US" sz="3200" b="0" baseline="-25000">
                <a:solidFill>
                  <a:schemeClr val="tx1"/>
                </a:solidFill>
                <a:latin typeface="Arial" charset="0"/>
              </a:rPr>
              <a:t>3</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891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3891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EC4DC4BD-2BE8-784C-AD67-4D9747E6B8BB}" type="slidenum">
              <a:rPr lang="ar-SA" sz="1400" b="0">
                <a:solidFill>
                  <a:srgbClr val="FFFF00"/>
                </a:solidFill>
                <a:latin typeface="Arial" charset="0"/>
                <a:cs typeface="Arial" charset="0"/>
              </a:rPr>
              <a:pPr/>
              <a:t>12</a:t>
            </a:fld>
            <a:endParaRPr lang="en-US" sz="1400" b="0">
              <a:solidFill>
                <a:srgbClr val="FFFF00"/>
              </a:solidFill>
              <a:latin typeface="Arial" charset="0"/>
              <a:cs typeface="Arial" charset="0"/>
            </a:endParaRPr>
          </a:p>
        </p:txBody>
      </p:sp>
      <p:sp>
        <p:nvSpPr>
          <p:cNvPr id="38916" name="Rectangle 2"/>
          <p:cNvSpPr>
            <a:spLocks noGrp="1" noChangeArrowheads="1"/>
          </p:cNvSpPr>
          <p:nvPr>
            <p:ph type="title"/>
          </p:nvPr>
        </p:nvSpPr>
        <p:spPr/>
        <p:txBody>
          <a:bodyPr/>
          <a:lstStyle/>
          <a:p>
            <a:r>
              <a:rPr lang="en-US">
                <a:latin typeface="Arial" charset="0"/>
              </a:rPr>
              <a:t>States</a:t>
            </a:r>
          </a:p>
        </p:txBody>
      </p:sp>
      <p:sp>
        <p:nvSpPr>
          <p:cNvPr id="3" name="TextBox 2">
            <a:extLst>
              <a:ext uri="{FF2B5EF4-FFF2-40B4-BE49-F238E27FC236}">
                <a16:creationId xmlns:a16="http://schemas.microsoft.com/office/drawing/2014/main" id="{16376AA9-6BC2-B2F2-CD8F-AA196D8C97F0}"/>
              </a:ext>
            </a:extLst>
          </p:cNvPr>
          <p:cNvSpPr txBox="1"/>
          <p:nvPr/>
        </p:nvSpPr>
        <p:spPr bwMode="auto">
          <a:xfrm>
            <a:off x="1227355" y="1752600"/>
            <a:ext cx="229408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Thread State</a:t>
            </a:r>
          </a:p>
        </p:txBody>
      </p:sp>
      <p:sp>
        <p:nvSpPr>
          <p:cNvPr id="4" name="TextBox 3">
            <a:extLst>
              <a:ext uri="{FF2B5EF4-FFF2-40B4-BE49-F238E27FC236}">
                <a16:creationId xmlns:a16="http://schemas.microsoft.com/office/drawing/2014/main" id="{55C711E9-EAF8-7E5E-92BA-EB9438CD173F}"/>
              </a:ext>
            </a:extLst>
          </p:cNvPr>
          <p:cNvSpPr txBox="1"/>
          <p:nvPr/>
        </p:nvSpPr>
        <p:spPr bwMode="auto">
          <a:xfrm>
            <a:off x="2112258" y="3391890"/>
            <a:ext cx="258596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Local variables</a:t>
            </a:r>
          </a:p>
        </p:txBody>
      </p:sp>
      <p:sp>
        <p:nvSpPr>
          <p:cNvPr id="5" name="TextBox 3">
            <a:extLst>
              <a:ext uri="{FF2B5EF4-FFF2-40B4-BE49-F238E27FC236}">
                <a16:creationId xmlns:a16="http://schemas.microsoft.com/office/drawing/2014/main" id="{18D71BBC-6389-528A-5D2A-E5E472B7BF77}"/>
              </a:ext>
            </a:extLst>
          </p:cNvPr>
          <p:cNvSpPr txBox="1"/>
          <p:nvPr/>
        </p:nvSpPr>
        <p:spPr bwMode="auto">
          <a:xfrm>
            <a:off x="2112258" y="2572245"/>
            <a:ext cx="2876647"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Program counter</a:t>
            </a:r>
            <a:endParaRPr lang="en-US" sz="2800" b="0" baseline="-25000" dirty="0">
              <a:solidFill>
                <a:srgbClr val="FFFF00"/>
              </a:solidFill>
              <a:latin typeface="Arial" charset="0"/>
            </a:endParaRPr>
          </a:p>
        </p:txBody>
      </p:sp>
      <p:sp>
        <p:nvSpPr>
          <p:cNvPr id="6" name="TextBox 5">
            <a:extLst>
              <a:ext uri="{FF2B5EF4-FFF2-40B4-BE49-F238E27FC236}">
                <a16:creationId xmlns:a16="http://schemas.microsoft.com/office/drawing/2014/main" id="{295EB4EA-D693-B38A-CF0A-18234B5FBE47}"/>
              </a:ext>
            </a:extLst>
          </p:cNvPr>
          <p:cNvSpPr txBox="1"/>
          <p:nvPr/>
        </p:nvSpPr>
        <p:spPr bwMode="auto">
          <a:xfrm>
            <a:off x="1227355" y="4211535"/>
            <a:ext cx="2260555"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charset="0"/>
              </a:rPr>
              <a:t>System state</a:t>
            </a:r>
            <a:endParaRPr lang="en-US" sz="2800" b="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70CFE83-602F-68B9-5283-1D5C835C1A83}"/>
              </a:ext>
            </a:extLst>
          </p:cNvPr>
          <p:cNvSpPr txBox="1"/>
          <p:nvPr/>
        </p:nvSpPr>
        <p:spPr bwMode="auto">
          <a:xfrm>
            <a:off x="2112258" y="5031180"/>
            <a:ext cx="274466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Shared memory</a:t>
            </a:r>
          </a:p>
        </p:txBody>
      </p:sp>
      <p:sp>
        <p:nvSpPr>
          <p:cNvPr id="8" name="TextBox 7">
            <a:extLst>
              <a:ext uri="{FF2B5EF4-FFF2-40B4-BE49-F238E27FC236}">
                <a16:creationId xmlns:a16="http://schemas.microsoft.com/office/drawing/2014/main" id="{F6066890-C8E7-E705-2F42-EFC6A3531CE5}"/>
              </a:ext>
            </a:extLst>
          </p:cNvPr>
          <p:cNvSpPr txBox="1"/>
          <p:nvPr/>
        </p:nvSpPr>
        <p:spPr bwMode="auto">
          <a:xfrm>
            <a:off x="2112258" y="5850825"/>
            <a:ext cx="336181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charset="0"/>
                <a:cs typeface="Arial" charset="0"/>
              </a:rPr>
              <a:t>All the thread states</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3015" name="Rectangle 10"/>
          <p:cNvSpPr>
            <a:spLocks noGrp="1" noChangeArrowheads="1"/>
          </p:cNvSpPr>
          <p:nvPr>
            <p:ph type="title"/>
          </p:nvPr>
        </p:nvSpPr>
        <p:spPr/>
        <p:txBody>
          <a:bodyPr/>
          <a:lstStyle/>
          <a:p>
            <a:r>
              <a:rPr lang="en-US">
                <a:latin typeface="Arial" charset="0"/>
              </a:rPr>
              <a:t>Concurrency</a:t>
            </a:r>
          </a:p>
        </p:txBody>
      </p:sp>
      <p:sp>
        <p:nvSpPr>
          <p:cNvPr id="4300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4301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E4443EA8-BD8D-2D42-A455-5EFB6EEA7218}" type="slidenum">
              <a:rPr lang="ar-SA" sz="1400" b="0">
                <a:solidFill>
                  <a:schemeClr val="tx1"/>
                </a:solidFill>
                <a:latin typeface="Arial" charset="0"/>
                <a:cs typeface="Arial" charset="0"/>
              </a:rPr>
              <a:pPr/>
              <a:t>13</a:t>
            </a:fld>
            <a:endParaRPr lang="en-US" sz="1400" b="0">
              <a:solidFill>
                <a:schemeClr val="tx1"/>
              </a:solidFill>
              <a:latin typeface="Arial" charset="0"/>
              <a:cs typeface="Arial" charset="0"/>
            </a:endParaRPr>
          </a:p>
        </p:txBody>
      </p:sp>
      <p:grpSp>
        <p:nvGrpSpPr>
          <p:cNvPr id="43012" name="Group 3"/>
          <p:cNvGrpSpPr>
            <a:grpSpLocks/>
          </p:cNvGrpSpPr>
          <p:nvPr/>
        </p:nvGrpSpPr>
        <p:grpSpPr bwMode="auto">
          <a:xfrm>
            <a:off x="2466975" y="4497388"/>
            <a:ext cx="6254750" cy="762000"/>
            <a:chOff x="528" y="3192"/>
            <a:chExt cx="4656" cy="480"/>
          </a:xfrm>
        </p:grpSpPr>
        <p:sp>
          <p:nvSpPr>
            <p:cNvPr id="43026" name="AutoShape 4"/>
            <p:cNvSpPr>
              <a:spLocks noChangeArrowheads="1"/>
            </p:cNvSpPr>
            <p:nvPr/>
          </p:nvSpPr>
          <p:spPr bwMode="auto">
            <a:xfrm>
              <a:off x="528" y="319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endParaRPr lang="en-US">
                <a:latin typeface="Arial" charset="0"/>
              </a:endParaRPr>
            </a:p>
          </p:txBody>
        </p:sp>
        <p:sp>
          <p:nvSpPr>
            <p:cNvPr id="43027" name="Text Box 5"/>
            <p:cNvSpPr txBox="1">
              <a:spLocks noChangeArrowheads="1"/>
            </p:cNvSpPr>
            <p:nvPr/>
          </p:nvSpPr>
          <p:spPr bwMode="auto">
            <a:xfrm>
              <a:off x="601" y="3284"/>
              <a:ext cx="57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400" b="0">
                  <a:solidFill>
                    <a:schemeClr val="bg1"/>
                  </a:solidFill>
                  <a:latin typeface="Arial" charset="0"/>
                </a:rPr>
                <a:t>time</a:t>
              </a:r>
            </a:p>
          </p:txBody>
        </p:sp>
      </p:grpSp>
      <p:grpSp>
        <p:nvGrpSpPr>
          <p:cNvPr id="43013" name="Group 6"/>
          <p:cNvGrpSpPr>
            <a:grpSpLocks/>
          </p:cNvGrpSpPr>
          <p:nvPr/>
        </p:nvGrpSpPr>
        <p:grpSpPr bwMode="auto">
          <a:xfrm>
            <a:off x="898525" y="2973388"/>
            <a:ext cx="6254750" cy="762000"/>
            <a:chOff x="528" y="3192"/>
            <a:chExt cx="4656" cy="480"/>
          </a:xfrm>
        </p:grpSpPr>
        <p:sp>
          <p:nvSpPr>
            <p:cNvPr id="43024" name="AutoShape 7"/>
            <p:cNvSpPr>
              <a:spLocks noChangeArrowheads="1"/>
            </p:cNvSpPr>
            <p:nvPr/>
          </p:nvSpPr>
          <p:spPr bwMode="auto">
            <a:xfrm>
              <a:off x="528" y="319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endParaRPr lang="en-US">
                <a:latin typeface="Arial" charset="0"/>
              </a:endParaRPr>
            </a:p>
          </p:txBody>
        </p:sp>
        <p:sp>
          <p:nvSpPr>
            <p:cNvPr id="43025" name="Text Box 8"/>
            <p:cNvSpPr txBox="1">
              <a:spLocks noChangeArrowheads="1"/>
            </p:cNvSpPr>
            <p:nvPr/>
          </p:nvSpPr>
          <p:spPr bwMode="auto">
            <a:xfrm>
              <a:off x="601" y="3284"/>
              <a:ext cx="57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400" b="0">
                  <a:solidFill>
                    <a:schemeClr val="bg1"/>
                  </a:solidFill>
                  <a:latin typeface="Arial" charset="0"/>
                </a:rPr>
                <a:t>time</a:t>
              </a:r>
            </a:p>
          </p:txBody>
        </p:sp>
      </p:grpSp>
      <p:sp>
        <p:nvSpPr>
          <p:cNvPr id="43016" name="Line 11"/>
          <p:cNvSpPr>
            <a:spLocks noChangeShapeType="1"/>
          </p:cNvSpPr>
          <p:nvPr/>
        </p:nvSpPr>
        <p:spPr bwMode="auto">
          <a:xfrm>
            <a:off x="2590800" y="31242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3017" name="Line 12"/>
          <p:cNvSpPr>
            <a:spLocks noChangeShapeType="1"/>
          </p:cNvSpPr>
          <p:nvPr/>
        </p:nvSpPr>
        <p:spPr bwMode="auto">
          <a:xfrm>
            <a:off x="2895600" y="31242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3018" name="Line 13"/>
          <p:cNvSpPr>
            <a:spLocks noChangeShapeType="1"/>
          </p:cNvSpPr>
          <p:nvPr/>
        </p:nvSpPr>
        <p:spPr bwMode="auto">
          <a:xfrm>
            <a:off x="3200400" y="31242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3019" name="Line 14"/>
          <p:cNvSpPr>
            <a:spLocks noChangeShapeType="1"/>
          </p:cNvSpPr>
          <p:nvPr/>
        </p:nvSpPr>
        <p:spPr bwMode="auto">
          <a:xfrm>
            <a:off x="5153025" y="3132138"/>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3020" name="Line 15"/>
          <p:cNvSpPr>
            <a:spLocks noChangeShapeType="1"/>
          </p:cNvSpPr>
          <p:nvPr/>
        </p:nvSpPr>
        <p:spPr bwMode="auto">
          <a:xfrm>
            <a:off x="4349750" y="46482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3021" name="Line 16"/>
          <p:cNvSpPr>
            <a:spLocks noChangeShapeType="1"/>
          </p:cNvSpPr>
          <p:nvPr/>
        </p:nvSpPr>
        <p:spPr bwMode="auto">
          <a:xfrm>
            <a:off x="5105400" y="46482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3022" name="Line 17"/>
          <p:cNvSpPr>
            <a:spLocks noChangeShapeType="1"/>
          </p:cNvSpPr>
          <p:nvPr/>
        </p:nvSpPr>
        <p:spPr bwMode="auto">
          <a:xfrm>
            <a:off x="5867400" y="46482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3023" name="Line 18"/>
          <p:cNvSpPr>
            <a:spLocks noChangeShapeType="1"/>
          </p:cNvSpPr>
          <p:nvPr/>
        </p:nvSpPr>
        <p:spPr bwMode="auto">
          <a:xfrm>
            <a:off x="6777038" y="4659313"/>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 name="TextBox 1">
            <a:extLst>
              <a:ext uri="{FF2B5EF4-FFF2-40B4-BE49-F238E27FC236}">
                <a16:creationId xmlns:a16="http://schemas.microsoft.com/office/drawing/2014/main" id="{D04A7B89-F231-C41A-9112-A8C80C2AE832}"/>
              </a:ext>
            </a:extLst>
          </p:cNvPr>
          <p:cNvSpPr txBox="1"/>
          <p:nvPr/>
        </p:nvSpPr>
        <p:spPr bwMode="auto">
          <a:xfrm>
            <a:off x="898525" y="2347324"/>
            <a:ext cx="1387060" cy="523220"/>
          </a:xfrm>
          <a:prstGeom prst="rect">
            <a:avLst/>
          </a:prstGeom>
          <a:solidFill>
            <a:schemeClr val="tx1"/>
          </a:solidFill>
          <a:ln w="76200">
            <a:solidFill>
              <a:schemeClr val="bg1"/>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Thread</a:t>
            </a:r>
          </a:p>
        </p:txBody>
      </p:sp>
      <p:sp>
        <p:nvSpPr>
          <p:cNvPr id="3" name="TextBox 2">
            <a:extLst>
              <a:ext uri="{FF2B5EF4-FFF2-40B4-BE49-F238E27FC236}">
                <a16:creationId xmlns:a16="http://schemas.microsoft.com/office/drawing/2014/main" id="{5AEF9B54-8222-03D5-B85F-93828E48438E}"/>
              </a:ext>
            </a:extLst>
          </p:cNvPr>
          <p:cNvSpPr txBox="1"/>
          <p:nvPr/>
        </p:nvSpPr>
        <p:spPr bwMode="auto">
          <a:xfrm>
            <a:off x="2466975" y="4000828"/>
            <a:ext cx="132600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Thread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0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0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0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0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0" grpId="0" animBg="1"/>
      <p:bldP spid="43021" grpId="0" animBg="1"/>
      <p:bldP spid="43022" grpId="0" animBg="1"/>
      <p:bldP spid="43023"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505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4505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A8010850-242F-0B4A-BBB8-0D8D31D17FD1}" type="slidenum">
              <a:rPr lang="ar-SA" sz="1400" b="0">
                <a:solidFill>
                  <a:schemeClr val="tx1"/>
                </a:solidFill>
                <a:latin typeface="Arial" charset="0"/>
                <a:cs typeface="Arial" charset="0"/>
              </a:rPr>
              <a:pPr/>
              <a:t>14</a:t>
            </a:fld>
            <a:endParaRPr lang="en-US" sz="1400" b="0">
              <a:solidFill>
                <a:schemeClr val="tx1"/>
              </a:solidFill>
              <a:latin typeface="Arial" charset="0"/>
              <a:cs typeface="Arial" charset="0"/>
            </a:endParaRPr>
          </a:p>
        </p:txBody>
      </p:sp>
      <p:grpSp>
        <p:nvGrpSpPr>
          <p:cNvPr id="45060" name="Group 13"/>
          <p:cNvGrpSpPr>
            <a:grpSpLocks/>
          </p:cNvGrpSpPr>
          <p:nvPr/>
        </p:nvGrpSpPr>
        <p:grpSpPr bwMode="auto">
          <a:xfrm>
            <a:off x="838200" y="4581525"/>
            <a:ext cx="7391400" cy="762000"/>
            <a:chOff x="528" y="3192"/>
            <a:chExt cx="4656" cy="480"/>
          </a:xfrm>
        </p:grpSpPr>
        <p:sp>
          <p:nvSpPr>
            <p:cNvPr id="45071" name="AutoShape 14"/>
            <p:cNvSpPr>
              <a:spLocks noChangeArrowheads="1"/>
            </p:cNvSpPr>
            <p:nvPr/>
          </p:nvSpPr>
          <p:spPr bwMode="auto">
            <a:xfrm>
              <a:off x="528" y="319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endParaRPr lang="en-US">
                <a:latin typeface="Arial" charset="0"/>
              </a:endParaRPr>
            </a:p>
          </p:txBody>
        </p:sp>
        <p:sp>
          <p:nvSpPr>
            <p:cNvPr id="45072" name="Text Box 15"/>
            <p:cNvSpPr txBox="1">
              <a:spLocks noChangeArrowheads="1"/>
            </p:cNvSpPr>
            <p:nvPr/>
          </p:nvSpPr>
          <p:spPr bwMode="auto">
            <a:xfrm>
              <a:off x="689" y="3284"/>
              <a:ext cx="48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400" b="0">
                  <a:solidFill>
                    <a:schemeClr val="bg1"/>
                  </a:solidFill>
                  <a:latin typeface="Arial" charset="0"/>
                </a:rPr>
                <a:t>time</a:t>
              </a:r>
            </a:p>
          </p:txBody>
        </p:sp>
      </p:grpSp>
      <p:sp>
        <p:nvSpPr>
          <p:cNvPr id="45061" name="Rectangle 2"/>
          <p:cNvSpPr>
            <a:spLocks noGrp="1" noChangeArrowheads="1"/>
          </p:cNvSpPr>
          <p:nvPr>
            <p:ph type="title"/>
          </p:nvPr>
        </p:nvSpPr>
        <p:spPr/>
        <p:txBody>
          <a:bodyPr/>
          <a:lstStyle/>
          <a:p>
            <a:r>
              <a:rPr lang="en-US">
                <a:latin typeface="Arial" charset="0"/>
              </a:rPr>
              <a:t>Interleavings</a:t>
            </a:r>
          </a:p>
        </p:txBody>
      </p:sp>
      <p:sp>
        <p:nvSpPr>
          <p:cNvPr id="45062" name="Line 4"/>
          <p:cNvSpPr>
            <a:spLocks noChangeShapeType="1"/>
          </p:cNvSpPr>
          <p:nvPr/>
        </p:nvSpPr>
        <p:spPr bwMode="auto">
          <a:xfrm>
            <a:off x="2590800" y="47244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5063" name="Line 5"/>
          <p:cNvSpPr>
            <a:spLocks noChangeShapeType="1"/>
          </p:cNvSpPr>
          <p:nvPr/>
        </p:nvSpPr>
        <p:spPr bwMode="auto">
          <a:xfrm>
            <a:off x="2895600" y="47244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5064" name="Line 6"/>
          <p:cNvSpPr>
            <a:spLocks noChangeShapeType="1"/>
          </p:cNvSpPr>
          <p:nvPr/>
        </p:nvSpPr>
        <p:spPr bwMode="auto">
          <a:xfrm>
            <a:off x="3200400" y="47244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5065" name="Line 7"/>
          <p:cNvSpPr>
            <a:spLocks noChangeShapeType="1"/>
          </p:cNvSpPr>
          <p:nvPr/>
        </p:nvSpPr>
        <p:spPr bwMode="auto">
          <a:xfrm>
            <a:off x="5257800" y="47244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5066" name="Line 8"/>
          <p:cNvSpPr>
            <a:spLocks noChangeShapeType="1"/>
          </p:cNvSpPr>
          <p:nvPr/>
        </p:nvSpPr>
        <p:spPr bwMode="auto">
          <a:xfrm>
            <a:off x="3048000" y="47244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5067" name="Line 9"/>
          <p:cNvSpPr>
            <a:spLocks noChangeShapeType="1"/>
          </p:cNvSpPr>
          <p:nvPr/>
        </p:nvSpPr>
        <p:spPr bwMode="auto">
          <a:xfrm>
            <a:off x="3962400" y="47244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5068" name="Line 10"/>
          <p:cNvSpPr>
            <a:spLocks noChangeShapeType="1"/>
          </p:cNvSpPr>
          <p:nvPr/>
        </p:nvSpPr>
        <p:spPr bwMode="auto">
          <a:xfrm>
            <a:off x="4724400" y="47244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5069" name="Line 11"/>
          <p:cNvSpPr>
            <a:spLocks noChangeShapeType="1"/>
          </p:cNvSpPr>
          <p:nvPr/>
        </p:nvSpPr>
        <p:spPr bwMode="auto">
          <a:xfrm>
            <a:off x="5715000" y="47244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 name="TextBox 2">
            <a:extLst>
              <a:ext uri="{FF2B5EF4-FFF2-40B4-BE49-F238E27FC236}">
                <a16:creationId xmlns:a16="http://schemas.microsoft.com/office/drawing/2014/main" id="{B8C29E1E-23EF-3858-C98D-793A097665B1}"/>
              </a:ext>
            </a:extLst>
          </p:cNvPr>
          <p:cNvSpPr txBox="1"/>
          <p:nvPr/>
        </p:nvSpPr>
        <p:spPr bwMode="auto">
          <a:xfrm>
            <a:off x="838200" y="2085807"/>
            <a:ext cx="539124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Events of two or more threads</a:t>
            </a:r>
          </a:p>
        </p:txBody>
      </p:sp>
      <p:sp>
        <p:nvSpPr>
          <p:cNvPr id="4" name="TextBox 3">
            <a:extLst>
              <a:ext uri="{FF2B5EF4-FFF2-40B4-BE49-F238E27FC236}">
                <a16:creationId xmlns:a16="http://schemas.microsoft.com/office/drawing/2014/main" id="{AB87E099-CE6C-6B15-0E2E-2BCF85453063}"/>
              </a:ext>
            </a:extLst>
          </p:cNvPr>
          <p:cNvSpPr txBox="1"/>
          <p:nvPr/>
        </p:nvSpPr>
        <p:spPr bwMode="auto">
          <a:xfrm>
            <a:off x="1723102" y="3725097"/>
            <a:ext cx="590578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Not necessarily independent (why?)</a:t>
            </a:r>
          </a:p>
        </p:txBody>
      </p:sp>
      <p:sp>
        <p:nvSpPr>
          <p:cNvPr id="5" name="TextBox 3">
            <a:extLst>
              <a:ext uri="{FF2B5EF4-FFF2-40B4-BE49-F238E27FC236}">
                <a16:creationId xmlns:a16="http://schemas.microsoft.com/office/drawing/2014/main" id="{4A429A12-D850-9F52-933C-D069BCC2FEDE}"/>
              </a:ext>
            </a:extLst>
          </p:cNvPr>
          <p:cNvSpPr txBox="1"/>
          <p:nvPr/>
        </p:nvSpPr>
        <p:spPr bwMode="auto">
          <a:xfrm>
            <a:off x="1723102" y="2905452"/>
            <a:ext cx="2065127"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Interleaved</a:t>
            </a:r>
            <a:endParaRPr lang="en-US" sz="2800" b="0" baseline="-25000" dirty="0">
              <a:solidFill>
                <a:srgbClr val="FFFF00"/>
              </a:solidFill>
              <a:latin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710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4710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69B45084-CBFE-F245-BDCB-57C759D78E87}" type="slidenum">
              <a:rPr lang="ar-SA" sz="1400" b="0">
                <a:solidFill>
                  <a:schemeClr val="tx1"/>
                </a:solidFill>
                <a:latin typeface="Arial" charset="0"/>
                <a:cs typeface="Arial" charset="0"/>
              </a:rPr>
              <a:pPr/>
              <a:t>15</a:t>
            </a:fld>
            <a:endParaRPr lang="en-US" sz="1400" b="0">
              <a:solidFill>
                <a:schemeClr val="tx1"/>
              </a:solidFill>
              <a:latin typeface="Arial" charset="0"/>
              <a:cs typeface="Arial" charset="0"/>
            </a:endParaRPr>
          </a:p>
        </p:txBody>
      </p:sp>
      <p:grpSp>
        <p:nvGrpSpPr>
          <p:cNvPr id="47108" name="Group 13"/>
          <p:cNvGrpSpPr>
            <a:grpSpLocks/>
          </p:cNvGrpSpPr>
          <p:nvPr/>
        </p:nvGrpSpPr>
        <p:grpSpPr bwMode="auto">
          <a:xfrm>
            <a:off x="838200" y="5281613"/>
            <a:ext cx="7391400" cy="762000"/>
            <a:chOff x="528" y="3192"/>
            <a:chExt cx="4656" cy="480"/>
          </a:xfrm>
        </p:grpSpPr>
        <p:sp>
          <p:nvSpPr>
            <p:cNvPr id="47119" name="AutoShape 14"/>
            <p:cNvSpPr>
              <a:spLocks noChangeArrowheads="1"/>
            </p:cNvSpPr>
            <p:nvPr/>
          </p:nvSpPr>
          <p:spPr bwMode="auto">
            <a:xfrm>
              <a:off x="528" y="319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endParaRPr lang="en-US">
                <a:latin typeface="Arial" charset="0"/>
              </a:endParaRPr>
            </a:p>
          </p:txBody>
        </p:sp>
        <p:sp>
          <p:nvSpPr>
            <p:cNvPr id="47120" name="Text Box 15"/>
            <p:cNvSpPr txBox="1">
              <a:spLocks noChangeArrowheads="1"/>
            </p:cNvSpPr>
            <p:nvPr/>
          </p:nvSpPr>
          <p:spPr bwMode="auto">
            <a:xfrm>
              <a:off x="689" y="3284"/>
              <a:ext cx="48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400" b="0">
                  <a:solidFill>
                    <a:schemeClr val="bg1"/>
                  </a:solidFill>
                  <a:latin typeface="Arial" charset="0"/>
                </a:rPr>
                <a:t>time</a:t>
              </a:r>
            </a:p>
          </p:txBody>
        </p:sp>
      </p:grpSp>
      <p:sp>
        <p:nvSpPr>
          <p:cNvPr id="47110" name="Line 4"/>
          <p:cNvSpPr>
            <a:spLocks noChangeShapeType="1"/>
          </p:cNvSpPr>
          <p:nvPr/>
        </p:nvSpPr>
        <p:spPr bwMode="auto">
          <a:xfrm>
            <a:off x="2743200" y="4572000"/>
            <a:ext cx="0" cy="83820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7111" name="Rectangle 5"/>
          <p:cNvSpPr>
            <a:spLocks noChangeArrowheads="1"/>
          </p:cNvSpPr>
          <p:nvPr/>
        </p:nvSpPr>
        <p:spPr bwMode="auto">
          <a:xfrm>
            <a:off x="2193925" y="4205288"/>
            <a:ext cx="53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0</a:t>
            </a:r>
          </a:p>
        </p:txBody>
      </p:sp>
      <p:sp>
        <p:nvSpPr>
          <p:cNvPr id="47112" name="Line 6"/>
          <p:cNvSpPr>
            <a:spLocks noChangeShapeType="1"/>
          </p:cNvSpPr>
          <p:nvPr/>
        </p:nvSpPr>
        <p:spPr bwMode="auto">
          <a:xfrm>
            <a:off x="3986213" y="4572000"/>
            <a:ext cx="0" cy="83820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7113" name="Rectangle 7"/>
          <p:cNvSpPr>
            <a:spLocks noChangeArrowheads="1"/>
          </p:cNvSpPr>
          <p:nvPr/>
        </p:nvSpPr>
        <p:spPr bwMode="auto">
          <a:xfrm>
            <a:off x="3902075" y="4205288"/>
            <a:ext cx="517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1</a:t>
            </a:r>
          </a:p>
        </p:txBody>
      </p:sp>
      <p:sp>
        <p:nvSpPr>
          <p:cNvPr id="47114" name="AutoShape 8"/>
          <p:cNvSpPr>
            <a:spLocks noChangeArrowheads="1"/>
          </p:cNvSpPr>
          <p:nvPr/>
        </p:nvSpPr>
        <p:spPr bwMode="auto">
          <a:xfrm rot="10800000">
            <a:off x="2743200" y="4038600"/>
            <a:ext cx="1219200" cy="990600"/>
          </a:xfrm>
          <a:prstGeom prst="leftRightArrow">
            <a:avLst>
              <a:gd name="adj1" fmla="val 50000"/>
              <a:gd name="adj2" fmla="val 24615"/>
            </a:avLst>
          </a:prstGeom>
          <a:solidFill>
            <a:srgbClr val="FFFF00"/>
          </a:solidFill>
          <a:ln w="38100">
            <a:solidFill>
              <a:srgbClr val="FFFF00"/>
            </a:solidFill>
            <a:miter lim="800000"/>
            <a:headEnd/>
            <a:tailEnd/>
          </a:ln>
        </p:spPr>
        <p:txBody>
          <a:bodyPr wrap="none" anchor="ctr"/>
          <a:lstStyle/>
          <a:p>
            <a:pPr eaLnBrk="0" hangingPunct="0"/>
            <a:endParaRPr lang="en-US">
              <a:latin typeface="Arial" charset="0"/>
            </a:endParaRPr>
          </a:p>
        </p:txBody>
      </p:sp>
      <p:sp>
        <p:nvSpPr>
          <p:cNvPr id="47115" name="Rectangle 9"/>
          <p:cNvSpPr>
            <a:spLocks noGrp="1" noChangeArrowheads="1"/>
          </p:cNvSpPr>
          <p:nvPr>
            <p:ph type="title"/>
          </p:nvPr>
        </p:nvSpPr>
        <p:spPr/>
        <p:txBody>
          <a:bodyPr/>
          <a:lstStyle/>
          <a:p>
            <a:r>
              <a:rPr lang="en-US">
                <a:latin typeface="Arial" charset="0"/>
              </a:rPr>
              <a:t>Intervals</a:t>
            </a:r>
          </a:p>
        </p:txBody>
      </p:sp>
      <p:sp>
        <p:nvSpPr>
          <p:cNvPr id="47116" name="Rectangle 10"/>
          <p:cNvSpPr>
            <a:spLocks noChangeArrowheads="1"/>
          </p:cNvSpPr>
          <p:nvPr/>
        </p:nvSpPr>
        <p:spPr bwMode="auto">
          <a:xfrm>
            <a:off x="3079750" y="4273550"/>
            <a:ext cx="569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i="1" dirty="0">
                <a:solidFill>
                  <a:schemeClr val="tx1"/>
                </a:solidFill>
                <a:latin typeface="Arial" charset="0"/>
              </a:rPr>
              <a:t>A</a:t>
            </a:r>
            <a:r>
              <a:rPr lang="en-US" sz="2800" b="0" baseline="-25000" dirty="0">
                <a:solidFill>
                  <a:schemeClr val="tx1"/>
                </a:solidFill>
                <a:latin typeface="Arial" charset="0"/>
              </a:rPr>
              <a:t>0</a:t>
            </a:r>
          </a:p>
        </p:txBody>
      </p:sp>
      <p:sp>
        <p:nvSpPr>
          <p:cNvPr id="47117" name="Line 11"/>
          <p:cNvSpPr>
            <a:spLocks noChangeShapeType="1"/>
          </p:cNvSpPr>
          <p:nvPr/>
        </p:nvSpPr>
        <p:spPr bwMode="auto">
          <a:xfrm>
            <a:off x="2743200" y="54102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7118" name="Line 12"/>
          <p:cNvSpPr>
            <a:spLocks noChangeShapeType="1"/>
          </p:cNvSpPr>
          <p:nvPr/>
        </p:nvSpPr>
        <p:spPr bwMode="auto">
          <a:xfrm>
            <a:off x="3962400" y="54102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 name="TextBox 2">
            <a:extLst>
              <a:ext uri="{FF2B5EF4-FFF2-40B4-BE49-F238E27FC236}">
                <a16:creationId xmlns:a16="http://schemas.microsoft.com/office/drawing/2014/main" id="{A3A6F6F8-4E18-D94B-D07B-3820794336A0}"/>
              </a:ext>
            </a:extLst>
          </p:cNvPr>
          <p:cNvSpPr txBox="1"/>
          <p:nvPr/>
        </p:nvSpPr>
        <p:spPr bwMode="auto">
          <a:xfrm>
            <a:off x="1093788" y="2322454"/>
            <a:ext cx="429986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An </a:t>
            </a:r>
            <a:r>
              <a:rPr lang="en-US" sz="2800" b="0" i="1" dirty="0">
                <a:solidFill>
                  <a:srgbClr val="FFFF00"/>
                </a:solidFill>
                <a:latin typeface="Arial" charset="0"/>
              </a:rPr>
              <a:t>interval</a:t>
            </a:r>
            <a:r>
              <a:rPr lang="en-US" sz="2800" b="0" dirty="0">
                <a:solidFill>
                  <a:srgbClr val="FFFF00"/>
                </a:solidFill>
                <a:latin typeface="Arial" charset="0"/>
              </a:rPr>
              <a:t>  </a:t>
            </a:r>
            <a:r>
              <a:rPr lang="en-US" sz="2800" b="0" i="1" dirty="0">
                <a:solidFill>
                  <a:schemeClr val="bg1"/>
                </a:solidFill>
                <a:latin typeface="Arial" charset="0"/>
              </a:rPr>
              <a:t>A</a:t>
            </a:r>
            <a:r>
              <a:rPr lang="en-US" sz="2800" b="0" baseline="-25000" dirty="0">
                <a:solidFill>
                  <a:schemeClr val="bg1"/>
                </a:solidFill>
                <a:latin typeface="Arial" charset="0"/>
              </a:rPr>
              <a:t>0 </a:t>
            </a:r>
            <a:r>
              <a:rPr lang="en-US" sz="2800" b="0" dirty="0">
                <a:solidFill>
                  <a:schemeClr val="bg1"/>
                </a:solidFill>
                <a:latin typeface="Arial" charset="0"/>
              </a:rPr>
              <a:t>=(</a:t>
            </a:r>
            <a:r>
              <a:rPr lang="en-US" sz="2800" b="0" i="1" dirty="0">
                <a:solidFill>
                  <a:schemeClr val="bg1"/>
                </a:solidFill>
                <a:latin typeface="Arial" charset="0"/>
              </a:rPr>
              <a:t>a</a:t>
            </a:r>
            <a:r>
              <a:rPr lang="en-US" sz="2800" b="0" i="1" baseline="-25000" dirty="0">
                <a:solidFill>
                  <a:schemeClr val="bg1"/>
                </a:solidFill>
                <a:latin typeface="Arial" charset="0"/>
              </a:rPr>
              <a:t>0</a:t>
            </a:r>
            <a:r>
              <a:rPr lang="en-US" sz="2800" b="0" i="1" dirty="0">
                <a:solidFill>
                  <a:schemeClr val="bg1"/>
                </a:solidFill>
                <a:latin typeface="Arial" charset="0"/>
              </a:rPr>
              <a:t>,a</a:t>
            </a:r>
            <a:r>
              <a:rPr lang="en-US" sz="2800" b="0" i="1" baseline="-25000" dirty="0">
                <a:solidFill>
                  <a:schemeClr val="bg1"/>
                </a:solidFill>
                <a:latin typeface="Arial" charset="0"/>
              </a:rPr>
              <a:t>1</a:t>
            </a:r>
            <a:r>
              <a:rPr lang="en-US" sz="2800" b="0" dirty="0">
                <a:solidFill>
                  <a:schemeClr val="bg1"/>
                </a:solidFill>
                <a:latin typeface="Arial" charset="0"/>
              </a:rPr>
              <a:t>) </a:t>
            </a:r>
            <a:r>
              <a:rPr lang="en-US" sz="2800" b="0" dirty="0">
                <a:solidFill>
                  <a:srgbClr val="FFFF00"/>
                </a:solidFill>
                <a:latin typeface="Arial" charset="0"/>
              </a:rPr>
              <a:t>is</a:t>
            </a:r>
          </a:p>
        </p:txBody>
      </p:sp>
      <p:sp>
        <p:nvSpPr>
          <p:cNvPr id="4" name="TextBox 3">
            <a:extLst>
              <a:ext uri="{FF2B5EF4-FFF2-40B4-BE49-F238E27FC236}">
                <a16:creationId xmlns:a16="http://schemas.microsoft.com/office/drawing/2014/main" id="{7F1E1D32-24E2-5A1D-0A2D-A4A522185FF2}"/>
              </a:ext>
            </a:extLst>
          </p:cNvPr>
          <p:cNvSpPr txBox="1"/>
          <p:nvPr/>
        </p:nvSpPr>
        <p:spPr bwMode="auto">
          <a:xfrm>
            <a:off x="1978690" y="3142099"/>
            <a:ext cx="5332253"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Time between events </a:t>
            </a:r>
            <a:r>
              <a:rPr lang="en-US" sz="2800" b="0" i="1" dirty="0">
                <a:solidFill>
                  <a:schemeClr val="bg1"/>
                </a:solidFill>
                <a:latin typeface="Arial" charset="0"/>
                <a:cs typeface="Arial" charset="0"/>
              </a:rPr>
              <a:t>a</a:t>
            </a:r>
            <a:r>
              <a:rPr lang="en-US" sz="2800" b="0" i="1" baseline="-25000" dirty="0">
                <a:solidFill>
                  <a:schemeClr val="bg1"/>
                </a:solidFill>
                <a:latin typeface="Arial" charset="0"/>
                <a:cs typeface="Arial" charset="0"/>
              </a:rPr>
              <a:t>0</a:t>
            </a:r>
            <a:r>
              <a:rPr lang="en-US" sz="2800" b="0" baseline="-25000" dirty="0">
                <a:solidFill>
                  <a:srgbClr val="FFFF00"/>
                </a:solidFill>
                <a:latin typeface="Arial" charset="0"/>
                <a:cs typeface="Arial" charset="0"/>
              </a:rPr>
              <a:t> </a:t>
            </a:r>
            <a:r>
              <a:rPr lang="en-US" sz="2800" b="0" dirty="0">
                <a:solidFill>
                  <a:srgbClr val="FFFF00"/>
                </a:solidFill>
                <a:latin typeface="Arial" charset="0"/>
                <a:cs typeface="Arial" charset="0"/>
              </a:rPr>
              <a:t>and </a:t>
            </a:r>
            <a:r>
              <a:rPr lang="en-US" sz="2800" b="0" i="1" dirty="0">
                <a:solidFill>
                  <a:schemeClr val="bg1"/>
                </a:solidFill>
                <a:latin typeface="Arial" charset="0"/>
                <a:cs typeface="Arial" charset="0"/>
              </a:rPr>
              <a:t>a</a:t>
            </a:r>
            <a:r>
              <a:rPr lang="en-US" sz="2800" b="0" i="1" baseline="-25000" dirty="0">
                <a:solidFill>
                  <a:schemeClr val="bg1"/>
                </a:solidFill>
                <a:latin typeface="Arial" charset="0"/>
                <a:cs typeface="Arial" charset="0"/>
              </a:rPr>
              <a:t>1</a:t>
            </a:r>
            <a:r>
              <a:rPr lang="en-US" sz="2800" b="0" dirty="0">
                <a:solidFill>
                  <a:srgbClr val="FFFF00"/>
                </a:solidFill>
                <a:latin typeface="Arial" charset="0"/>
                <a:cs typeface="Arial" charset="0"/>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915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4915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69E5143D-5643-5D41-A924-88183C332F71}" type="slidenum">
              <a:rPr lang="ar-SA" sz="1400" b="0">
                <a:solidFill>
                  <a:schemeClr val="tx1"/>
                </a:solidFill>
                <a:latin typeface="Arial" charset="0"/>
                <a:cs typeface="Arial" charset="0"/>
              </a:rPr>
              <a:pPr/>
              <a:t>16</a:t>
            </a:fld>
            <a:endParaRPr lang="en-US" sz="1400" b="0">
              <a:solidFill>
                <a:schemeClr val="tx1"/>
              </a:solidFill>
              <a:latin typeface="Arial" charset="0"/>
              <a:cs typeface="Arial" charset="0"/>
            </a:endParaRPr>
          </a:p>
        </p:txBody>
      </p:sp>
      <p:grpSp>
        <p:nvGrpSpPr>
          <p:cNvPr id="49156" name="Group 21"/>
          <p:cNvGrpSpPr>
            <a:grpSpLocks/>
          </p:cNvGrpSpPr>
          <p:nvPr/>
        </p:nvGrpSpPr>
        <p:grpSpPr bwMode="auto">
          <a:xfrm>
            <a:off x="990600" y="5248275"/>
            <a:ext cx="7391400" cy="762000"/>
            <a:chOff x="528" y="3192"/>
            <a:chExt cx="4656" cy="480"/>
          </a:xfrm>
        </p:grpSpPr>
        <p:sp>
          <p:nvSpPr>
            <p:cNvPr id="49175" name="AutoShape 22"/>
            <p:cNvSpPr>
              <a:spLocks noChangeArrowheads="1"/>
            </p:cNvSpPr>
            <p:nvPr/>
          </p:nvSpPr>
          <p:spPr bwMode="auto">
            <a:xfrm>
              <a:off x="528" y="319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endParaRPr lang="en-US">
                <a:latin typeface="Arial" charset="0"/>
              </a:endParaRPr>
            </a:p>
          </p:txBody>
        </p:sp>
        <p:sp>
          <p:nvSpPr>
            <p:cNvPr id="49176" name="Text Box 23"/>
            <p:cNvSpPr txBox="1">
              <a:spLocks noChangeArrowheads="1"/>
            </p:cNvSpPr>
            <p:nvPr/>
          </p:nvSpPr>
          <p:spPr bwMode="auto">
            <a:xfrm>
              <a:off x="689" y="3284"/>
              <a:ext cx="48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400" b="0">
                  <a:solidFill>
                    <a:schemeClr val="bg1"/>
                  </a:solidFill>
                  <a:latin typeface="Arial" charset="0"/>
                </a:rPr>
                <a:t>time</a:t>
              </a:r>
            </a:p>
          </p:txBody>
        </p:sp>
      </p:grpSp>
      <p:sp>
        <p:nvSpPr>
          <p:cNvPr id="49157" name="Line 2"/>
          <p:cNvSpPr>
            <a:spLocks noChangeShapeType="1"/>
          </p:cNvSpPr>
          <p:nvPr/>
        </p:nvSpPr>
        <p:spPr bwMode="auto">
          <a:xfrm>
            <a:off x="3352800" y="3352800"/>
            <a:ext cx="0" cy="2514600"/>
          </a:xfrm>
          <a:prstGeom prst="line">
            <a:avLst/>
          </a:prstGeom>
          <a:noFill/>
          <a:ln w="38100">
            <a:solidFill>
              <a:schemeClr val="bg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9158" name="Line 4"/>
          <p:cNvSpPr>
            <a:spLocks noChangeShapeType="1"/>
          </p:cNvSpPr>
          <p:nvPr/>
        </p:nvSpPr>
        <p:spPr bwMode="auto">
          <a:xfrm>
            <a:off x="2743200" y="4572000"/>
            <a:ext cx="0" cy="838200"/>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9159" name="Line 5"/>
          <p:cNvSpPr>
            <a:spLocks noChangeShapeType="1"/>
          </p:cNvSpPr>
          <p:nvPr/>
        </p:nvSpPr>
        <p:spPr bwMode="auto">
          <a:xfrm>
            <a:off x="3986213" y="4572000"/>
            <a:ext cx="0" cy="838200"/>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9160" name="Rectangle 6"/>
          <p:cNvSpPr>
            <a:spLocks noGrp="1" noChangeArrowheads="1"/>
          </p:cNvSpPr>
          <p:nvPr>
            <p:ph type="title"/>
          </p:nvPr>
        </p:nvSpPr>
        <p:spPr/>
        <p:txBody>
          <a:bodyPr/>
          <a:lstStyle/>
          <a:p>
            <a:r>
              <a:rPr lang="en-US" dirty="0">
                <a:latin typeface="Arial" charset="0"/>
              </a:rPr>
              <a:t>Intervals may Overlap</a:t>
            </a:r>
          </a:p>
        </p:txBody>
      </p:sp>
      <p:grpSp>
        <p:nvGrpSpPr>
          <p:cNvPr id="49161" name="Group 7"/>
          <p:cNvGrpSpPr>
            <a:grpSpLocks/>
          </p:cNvGrpSpPr>
          <p:nvPr/>
        </p:nvGrpSpPr>
        <p:grpSpPr bwMode="auto">
          <a:xfrm>
            <a:off x="2193925" y="4038600"/>
            <a:ext cx="2225675" cy="990600"/>
            <a:chOff x="1382" y="2544"/>
            <a:chExt cx="1402" cy="624"/>
          </a:xfrm>
        </p:grpSpPr>
        <p:sp>
          <p:nvSpPr>
            <p:cNvPr id="49171" name="Rectangle 8"/>
            <p:cNvSpPr>
              <a:spLocks noChangeArrowheads="1"/>
            </p:cNvSpPr>
            <p:nvPr/>
          </p:nvSpPr>
          <p:spPr bwMode="auto">
            <a:xfrm>
              <a:off x="1382" y="2649"/>
              <a:ext cx="334" cy="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0</a:t>
              </a:r>
            </a:p>
          </p:txBody>
        </p:sp>
        <p:sp>
          <p:nvSpPr>
            <p:cNvPr id="49172" name="Rectangle 9"/>
            <p:cNvSpPr>
              <a:spLocks noChangeArrowheads="1"/>
            </p:cNvSpPr>
            <p:nvPr/>
          </p:nvSpPr>
          <p:spPr bwMode="auto">
            <a:xfrm>
              <a:off x="2458" y="2649"/>
              <a:ext cx="326" cy="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1</a:t>
              </a:r>
            </a:p>
          </p:txBody>
        </p:sp>
        <p:sp>
          <p:nvSpPr>
            <p:cNvPr id="49173" name="AutoShape 10"/>
            <p:cNvSpPr>
              <a:spLocks noChangeArrowheads="1"/>
            </p:cNvSpPr>
            <p:nvPr/>
          </p:nvSpPr>
          <p:spPr bwMode="auto">
            <a:xfrm rot="10800000">
              <a:off x="1728" y="2544"/>
              <a:ext cx="768" cy="624"/>
            </a:xfrm>
            <a:prstGeom prst="leftRightArrow">
              <a:avLst>
                <a:gd name="adj1" fmla="val 50000"/>
                <a:gd name="adj2" fmla="val 24615"/>
              </a:avLst>
            </a:prstGeom>
            <a:solidFill>
              <a:srgbClr val="FFFF00"/>
            </a:solidFill>
            <a:ln w="38100">
              <a:solidFill>
                <a:srgbClr val="FFFF00"/>
              </a:solidFill>
              <a:miter lim="800000"/>
              <a:headEnd/>
              <a:tailEnd/>
            </a:ln>
          </p:spPr>
          <p:txBody>
            <a:bodyPr wrap="none" anchor="ctr"/>
            <a:lstStyle/>
            <a:p>
              <a:pPr eaLnBrk="0" hangingPunct="0"/>
              <a:endParaRPr lang="en-US">
                <a:latin typeface="Arial" charset="0"/>
              </a:endParaRPr>
            </a:p>
          </p:txBody>
        </p:sp>
        <p:sp>
          <p:nvSpPr>
            <p:cNvPr id="49174" name="Rectangle 11"/>
            <p:cNvSpPr>
              <a:spLocks noChangeArrowheads="1"/>
            </p:cNvSpPr>
            <p:nvPr/>
          </p:nvSpPr>
          <p:spPr bwMode="auto">
            <a:xfrm>
              <a:off x="1940" y="2692"/>
              <a:ext cx="359" cy="33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0</a:t>
              </a:r>
            </a:p>
          </p:txBody>
        </p:sp>
      </p:grpSp>
      <p:sp>
        <p:nvSpPr>
          <p:cNvPr id="49162" name="Line 12"/>
          <p:cNvSpPr>
            <a:spLocks noChangeShapeType="1"/>
          </p:cNvSpPr>
          <p:nvPr/>
        </p:nvSpPr>
        <p:spPr bwMode="auto">
          <a:xfrm>
            <a:off x="2743200" y="54102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9163" name="Line 13"/>
          <p:cNvSpPr>
            <a:spLocks noChangeShapeType="1"/>
          </p:cNvSpPr>
          <p:nvPr/>
        </p:nvSpPr>
        <p:spPr bwMode="auto">
          <a:xfrm>
            <a:off x="3962400" y="54102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9164" name="Rectangle 14"/>
          <p:cNvSpPr>
            <a:spLocks noChangeArrowheads="1"/>
          </p:cNvSpPr>
          <p:nvPr/>
        </p:nvSpPr>
        <p:spPr bwMode="auto">
          <a:xfrm>
            <a:off x="2816225" y="3062288"/>
            <a:ext cx="517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b</a:t>
            </a:r>
            <a:r>
              <a:rPr lang="en-US" sz="2800" b="0" baseline="-25000">
                <a:solidFill>
                  <a:schemeClr val="tx1"/>
                </a:solidFill>
                <a:latin typeface="Arial" charset="0"/>
              </a:rPr>
              <a:t>0</a:t>
            </a:r>
          </a:p>
        </p:txBody>
      </p:sp>
      <p:sp>
        <p:nvSpPr>
          <p:cNvPr id="49165" name="Rectangle 15"/>
          <p:cNvSpPr>
            <a:spLocks noChangeArrowheads="1"/>
          </p:cNvSpPr>
          <p:nvPr/>
        </p:nvSpPr>
        <p:spPr bwMode="auto">
          <a:xfrm>
            <a:off x="4511675" y="3062288"/>
            <a:ext cx="517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b</a:t>
            </a:r>
            <a:r>
              <a:rPr lang="en-US" sz="2800" b="0" baseline="-25000">
                <a:solidFill>
                  <a:schemeClr val="tx1"/>
                </a:solidFill>
                <a:latin typeface="Arial" charset="0"/>
              </a:rPr>
              <a:t>1</a:t>
            </a:r>
          </a:p>
        </p:txBody>
      </p:sp>
      <p:sp>
        <p:nvSpPr>
          <p:cNvPr id="49166" name="AutoShape 16"/>
          <p:cNvSpPr>
            <a:spLocks noChangeArrowheads="1"/>
          </p:cNvSpPr>
          <p:nvPr/>
        </p:nvSpPr>
        <p:spPr bwMode="auto">
          <a:xfrm rot="10800000">
            <a:off x="3352800" y="2895600"/>
            <a:ext cx="1219200" cy="990600"/>
          </a:xfrm>
          <a:prstGeom prst="leftRightArrow">
            <a:avLst>
              <a:gd name="adj1" fmla="val 50000"/>
              <a:gd name="adj2" fmla="val 24615"/>
            </a:avLst>
          </a:prstGeom>
          <a:solidFill>
            <a:srgbClr val="008000"/>
          </a:solidFill>
          <a:ln w="38100">
            <a:solidFill>
              <a:schemeClr val="accent5">
                <a:lumMod val="50000"/>
              </a:schemeClr>
            </a:solidFill>
            <a:miter lim="800000"/>
            <a:headEnd/>
            <a:tailEnd/>
          </a:ln>
        </p:spPr>
        <p:txBody>
          <a:bodyPr rot="10800000" wrap="none" anchor="ctr"/>
          <a:lstStyle/>
          <a:p>
            <a:pPr algn="ctr" eaLnBrk="0" hangingPunct="0"/>
            <a:endParaRPr lang="en-US" b="0">
              <a:solidFill>
                <a:srgbClr val="008000"/>
              </a:solidFill>
              <a:latin typeface="Arial" charset="0"/>
            </a:endParaRPr>
          </a:p>
        </p:txBody>
      </p:sp>
      <p:sp>
        <p:nvSpPr>
          <p:cNvPr id="49167" name="Rectangle 17"/>
          <p:cNvSpPr>
            <a:spLocks noChangeArrowheads="1"/>
          </p:cNvSpPr>
          <p:nvPr/>
        </p:nvSpPr>
        <p:spPr bwMode="auto">
          <a:xfrm>
            <a:off x="3689350" y="3130550"/>
            <a:ext cx="569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bg1"/>
                </a:solidFill>
                <a:latin typeface="Arial" charset="0"/>
              </a:rPr>
              <a:t>B</a:t>
            </a:r>
            <a:r>
              <a:rPr lang="en-US" sz="2800" b="0" baseline="-25000">
                <a:solidFill>
                  <a:schemeClr val="bg1"/>
                </a:solidFill>
                <a:latin typeface="Arial" charset="0"/>
              </a:rPr>
              <a:t>0</a:t>
            </a:r>
          </a:p>
        </p:txBody>
      </p:sp>
      <p:sp>
        <p:nvSpPr>
          <p:cNvPr id="49168" name="Line 18"/>
          <p:cNvSpPr>
            <a:spLocks noChangeShapeType="1"/>
          </p:cNvSpPr>
          <p:nvPr/>
        </p:nvSpPr>
        <p:spPr bwMode="auto">
          <a:xfrm>
            <a:off x="3352800" y="54102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9169" name="Line 19"/>
          <p:cNvSpPr>
            <a:spLocks noChangeShapeType="1"/>
          </p:cNvSpPr>
          <p:nvPr/>
        </p:nvSpPr>
        <p:spPr bwMode="auto">
          <a:xfrm>
            <a:off x="4572000" y="3352800"/>
            <a:ext cx="0" cy="2514600"/>
          </a:xfrm>
          <a:prstGeom prst="line">
            <a:avLst/>
          </a:prstGeom>
          <a:noFill/>
          <a:ln w="38100">
            <a:solidFill>
              <a:schemeClr val="bg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49170" name="Line 20"/>
          <p:cNvSpPr>
            <a:spLocks noChangeShapeType="1"/>
          </p:cNvSpPr>
          <p:nvPr/>
        </p:nvSpPr>
        <p:spPr bwMode="auto">
          <a:xfrm>
            <a:off x="4572000" y="54102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120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5120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5D001098-AC39-0F43-BE0C-64CE5C238B8B}" type="slidenum">
              <a:rPr lang="ar-SA" sz="1400" b="0">
                <a:solidFill>
                  <a:schemeClr val="tx1"/>
                </a:solidFill>
                <a:latin typeface="Arial" charset="0"/>
                <a:cs typeface="Arial" charset="0"/>
              </a:rPr>
              <a:pPr/>
              <a:t>17</a:t>
            </a:fld>
            <a:endParaRPr lang="en-US" sz="1400" b="0">
              <a:solidFill>
                <a:schemeClr val="tx1"/>
              </a:solidFill>
              <a:latin typeface="Arial" charset="0"/>
              <a:cs typeface="Arial" charset="0"/>
            </a:endParaRPr>
          </a:p>
        </p:txBody>
      </p:sp>
      <p:grpSp>
        <p:nvGrpSpPr>
          <p:cNvPr id="51204" name="Group 21"/>
          <p:cNvGrpSpPr>
            <a:grpSpLocks/>
          </p:cNvGrpSpPr>
          <p:nvPr/>
        </p:nvGrpSpPr>
        <p:grpSpPr bwMode="auto">
          <a:xfrm>
            <a:off x="990600" y="5248275"/>
            <a:ext cx="7391400" cy="762000"/>
            <a:chOff x="528" y="3192"/>
            <a:chExt cx="4656" cy="480"/>
          </a:xfrm>
        </p:grpSpPr>
        <p:sp>
          <p:nvSpPr>
            <p:cNvPr id="51223" name="AutoShape 22"/>
            <p:cNvSpPr>
              <a:spLocks noChangeArrowheads="1"/>
            </p:cNvSpPr>
            <p:nvPr/>
          </p:nvSpPr>
          <p:spPr bwMode="auto">
            <a:xfrm>
              <a:off x="528" y="319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endParaRPr lang="en-US">
                <a:latin typeface="Arial" charset="0"/>
              </a:endParaRPr>
            </a:p>
          </p:txBody>
        </p:sp>
        <p:sp>
          <p:nvSpPr>
            <p:cNvPr id="51224" name="Text Box 23"/>
            <p:cNvSpPr txBox="1">
              <a:spLocks noChangeArrowheads="1"/>
            </p:cNvSpPr>
            <p:nvPr/>
          </p:nvSpPr>
          <p:spPr bwMode="auto">
            <a:xfrm>
              <a:off x="689" y="3284"/>
              <a:ext cx="48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400" b="0">
                  <a:solidFill>
                    <a:schemeClr val="bg1"/>
                  </a:solidFill>
                  <a:latin typeface="Arial" charset="0"/>
                </a:rPr>
                <a:t>time</a:t>
              </a:r>
            </a:p>
          </p:txBody>
        </p:sp>
      </p:grpSp>
      <p:sp>
        <p:nvSpPr>
          <p:cNvPr id="51205" name="Line 2"/>
          <p:cNvSpPr>
            <a:spLocks noChangeShapeType="1"/>
          </p:cNvSpPr>
          <p:nvPr/>
        </p:nvSpPr>
        <p:spPr bwMode="auto">
          <a:xfrm>
            <a:off x="4343400" y="3352800"/>
            <a:ext cx="0" cy="2514600"/>
          </a:xfrm>
          <a:prstGeom prst="line">
            <a:avLst/>
          </a:prstGeom>
          <a:noFill/>
          <a:ln w="38100">
            <a:solidFill>
              <a:srgbClr val="00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1206" name="Line 4"/>
          <p:cNvSpPr>
            <a:spLocks noChangeShapeType="1"/>
          </p:cNvSpPr>
          <p:nvPr/>
        </p:nvSpPr>
        <p:spPr bwMode="auto">
          <a:xfrm>
            <a:off x="2743200" y="4572000"/>
            <a:ext cx="0" cy="838200"/>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1207" name="Line 5"/>
          <p:cNvSpPr>
            <a:spLocks noChangeShapeType="1"/>
          </p:cNvSpPr>
          <p:nvPr/>
        </p:nvSpPr>
        <p:spPr bwMode="auto">
          <a:xfrm>
            <a:off x="3986213" y="4572000"/>
            <a:ext cx="0" cy="838200"/>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1208" name="Rectangle 6"/>
          <p:cNvSpPr>
            <a:spLocks noGrp="1" noChangeArrowheads="1"/>
          </p:cNvSpPr>
          <p:nvPr>
            <p:ph type="title"/>
          </p:nvPr>
        </p:nvSpPr>
        <p:spPr/>
        <p:txBody>
          <a:bodyPr/>
          <a:lstStyle/>
          <a:p>
            <a:r>
              <a:rPr lang="en-US">
                <a:latin typeface="Arial" charset="0"/>
              </a:rPr>
              <a:t>Intervals may be Disjoint</a:t>
            </a:r>
          </a:p>
        </p:txBody>
      </p:sp>
      <p:grpSp>
        <p:nvGrpSpPr>
          <p:cNvPr id="51209" name="Group 7"/>
          <p:cNvGrpSpPr>
            <a:grpSpLocks/>
          </p:cNvGrpSpPr>
          <p:nvPr/>
        </p:nvGrpSpPr>
        <p:grpSpPr bwMode="auto">
          <a:xfrm>
            <a:off x="2193925" y="4038600"/>
            <a:ext cx="2225675" cy="990600"/>
            <a:chOff x="1382" y="2544"/>
            <a:chExt cx="1402" cy="624"/>
          </a:xfrm>
        </p:grpSpPr>
        <p:sp>
          <p:nvSpPr>
            <p:cNvPr id="51219" name="Rectangle 8"/>
            <p:cNvSpPr>
              <a:spLocks noChangeArrowheads="1"/>
            </p:cNvSpPr>
            <p:nvPr/>
          </p:nvSpPr>
          <p:spPr bwMode="auto">
            <a:xfrm>
              <a:off x="1382" y="2649"/>
              <a:ext cx="334"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0</a:t>
              </a:r>
            </a:p>
          </p:txBody>
        </p:sp>
        <p:sp>
          <p:nvSpPr>
            <p:cNvPr id="51220" name="Rectangle 9"/>
            <p:cNvSpPr>
              <a:spLocks noChangeArrowheads="1"/>
            </p:cNvSpPr>
            <p:nvPr/>
          </p:nvSpPr>
          <p:spPr bwMode="auto">
            <a:xfrm>
              <a:off x="2458" y="2649"/>
              <a:ext cx="326"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1</a:t>
              </a:r>
            </a:p>
          </p:txBody>
        </p:sp>
        <p:sp>
          <p:nvSpPr>
            <p:cNvPr id="51221" name="AutoShape 10"/>
            <p:cNvSpPr>
              <a:spLocks noChangeArrowheads="1"/>
            </p:cNvSpPr>
            <p:nvPr/>
          </p:nvSpPr>
          <p:spPr bwMode="auto">
            <a:xfrm rot="10800000">
              <a:off x="1728" y="2544"/>
              <a:ext cx="768" cy="624"/>
            </a:xfrm>
            <a:prstGeom prst="leftRightArrow">
              <a:avLst>
                <a:gd name="adj1" fmla="val 50000"/>
                <a:gd name="adj2" fmla="val 24615"/>
              </a:avLst>
            </a:prstGeom>
            <a:solidFill>
              <a:srgbClr val="FFFF00"/>
            </a:solidFill>
            <a:ln w="38100">
              <a:solidFill>
                <a:srgbClr val="FFFF00"/>
              </a:solidFill>
              <a:miter lim="800000"/>
              <a:headEnd/>
              <a:tailEnd/>
            </a:ln>
          </p:spPr>
          <p:txBody>
            <a:bodyPr wrap="none" anchor="ctr"/>
            <a:lstStyle/>
            <a:p>
              <a:pPr eaLnBrk="0" hangingPunct="0"/>
              <a:endParaRPr lang="en-US">
                <a:latin typeface="Arial" charset="0"/>
              </a:endParaRPr>
            </a:p>
          </p:txBody>
        </p:sp>
        <p:sp>
          <p:nvSpPr>
            <p:cNvPr id="51222" name="Rectangle 11"/>
            <p:cNvSpPr>
              <a:spLocks noChangeArrowheads="1"/>
            </p:cNvSpPr>
            <p:nvPr/>
          </p:nvSpPr>
          <p:spPr bwMode="auto">
            <a:xfrm>
              <a:off x="1940" y="2692"/>
              <a:ext cx="359"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0</a:t>
              </a:r>
            </a:p>
          </p:txBody>
        </p:sp>
      </p:grpSp>
      <p:sp>
        <p:nvSpPr>
          <p:cNvPr id="51210" name="Line 12"/>
          <p:cNvSpPr>
            <a:spLocks noChangeShapeType="1"/>
          </p:cNvSpPr>
          <p:nvPr/>
        </p:nvSpPr>
        <p:spPr bwMode="auto">
          <a:xfrm>
            <a:off x="2743200" y="54102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1211" name="Line 13"/>
          <p:cNvSpPr>
            <a:spLocks noChangeShapeType="1"/>
          </p:cNvSpPr>
          <p:nvPr/>
        </p:nvSpPr>
        <p:spPr bwMode="auto">
          <a:xfrm>
            <a:off x="3962400" y="54102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1212" name="Rectangle 14"/>
          <p:cNvSpPr>
            <a:spLocks noChangeArrowheads="1"/>
          </p:cNvSpPr>
          <p:nvPr/>
        </p:nvSpPr>
        <p:spPr bwMode="auto">
          <a:xfrm>
            <a:off x="3806825" y="3062288"/>
            <a:ext cx="517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b</a:t>
            </a:r>
            <a:r>
              <a:rPr lang="en-US" sz="2800" b="0" baseline="-25000">
                <a:solidFill>
                  <a:schemeClr val="tx1"/>
                </a:solidFill>
                <a:latin typeface="Arial" charset="0"/>
              </a:rPr>
              <a:t>0</a:t>
            </a:r>
          </a:p>
        </p:txBody>
      </p:sp>
      <p:sp>
        <p:nvSpPr>
          <p:cNvPr id="51213" name="Rectangle 15"/>
          <p:cNvSpPr>
            <a:spLocks noChangeArrowheads="1"/>
          </p:cNvSpPr>
          <p:nvPr/>
        </p:nvSpPr>
        <p:spPr bwMode="auto">
          <a:xfrm>
            <a:off x="5502275" y="3062288"/>
            <a:ext cx="517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b</a:t>
            </a:r>
            <a:r>
              <a:rPr lang="en-US" sz="2800" b="0" baseline="-25000">
                <a:solidFill>
                  <a:schemeClr val="tx1"/>
                </a:solidFill>
                <a:latin typeface="Arial" charset="0"/>
              </a:rPr>
              <a:t>1</a:t>
            </a:r>
          </a:p>
        </p:txBody>
      </p:sp>
      <p:sp>
        <p:nvSpPr>
          <p:cNvPr id="51214" name="AutoShape 16"/>
          <p:cNvSpPr>
            <a:spLocks noChangeArrowheads="1"/>
          </p:cNvSpPr>
          <p:nvPr/>
        </p:nvSpPr>
        <p:spPr bwMode="auto">
          <a:xfrm rot="10800000">
            <a:off x="4343400" y="2895600"/>
            <a:ext cx="1219200" cy="990600"/>
          </a:xfrm>
          <a:prstGeom prst="leftRightArrow">
            <a:avLst>
              <a:gd name="adj1" fmla="val 50000"/>
              <a:gd name="adj2" fmla="val 24615"/>
            </a:avLst>
          </a:prstGeom>
          <a:solidFill>
            <a:srgbClr val="008000"/>
          </a:solidFill>
          <a:ln w="38100">
            <a:solidFill>
              <a:schemeClr val="accent5">
                <a:lumMod val="50000"/>
              </a:schemeClr>
            </a:solidFill>
            <a:miter lim="800000"/>
            <a:headEnd/>
            <a:tailEnd/>
          </a:ln>
        </p:spPr>
        <p:txBody>
          <a:bodyPr wrap="none" anchor="ctr"/>
          <a:lstStyle/>
          <a:p>
            <a:pPr eaLnBrk="0" hangingPunct="0"/>
            <a:endParaRPr lang="en-US">
              <a:latin typeface="Arial" charset="0"/>
            </a:endParaRPr>
          </a:p>
        </p:txBody>
      </p:sp>
      <p:sp>
        <p:nvSpPr>
          <p:cNvPr id="51215" name="Rectangle 17"/>
          <p:cNvSpPr>
            <a:spLocks noChangeArrowheads="1"/>
          </p:cNvSpPr>
          <p:nvPr/>
        </p:nvSpPr>
        <p:spPr bwMode="auto">
          <a:xfrm>
            <a:off x="4679950" y="3130550"/>
            <a:ext cx="569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bg1"/>
                </a:solidFill>
                <a:latin typeface="Arial" charset="0"/>
              </a:rPr>
              <a:t>B</a:t>
            </a:r>
            <a:r>
              <a:rPr lang="en-US" sz="2800" b="0" baseline="-25000">
                <a:solidFill>
                  <a:schemeClr val="bg1"/>
                </a:solidFill>
                <a:latin typeface="Arial" charset="0"/>
              </a:rPr>
              <a:t>0</a:t>
            </a:r>
          </a:p>
        </p:txBody>
      </p:sp>
      <p:sp>
        <p:nvSpPr>
          <p:cNvPr id="51216" name="Line 18"/>
          <p:cNvSpPr>
            <a:spLocks noChangeShapeType="1"/>
          </p:cNvSpPr>
          <p:nvPr/>
        </p:nvSpPr>
        <p:spPr bwMode="auto">
          <a:xfrm>
            <a:off x="4343400" y="54102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1217" name="Line 19"/>
          <p:cNvSpPr>
            <a:spLocks noChangeShapeType="1"/>
          </p:cNvSpPr>
          <p:nvPr/>
        </p:nvSpPr>
        <p:spPr bwMode="auto">
          <a:xfrm>
            <a:off x="5562600" y="3352800"/>
            <a:ext cx="0" cy="2514600"/>
          </a:xfrm>
          <a:prstGeom prst="line">
            <a:avLst/>
          </a:prstGeom>
          <a:noFill/>
          <a:ln w="38100">
            <a:solidFill>
              <a:srgbClr val="00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1218" name="Line 20"/>
          <p:cNvSpPr>
            <a:spLocks noChangeShapeType="1"/>
          </p:cNvSpPr>
          <p:nvPr/>
        </p:nvSpPr>
        <p:spPr bwMode="auto">
          <a:xfrm>
            <a:off x="5562600" y="54102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324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5325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AA48A6EC-A21C-B640-812C-53CC5EBB2099}" type="slidenum">
              <a:rPr lang="ar-SA" sz="1400" b="0">
                <a:solidFill>
                  <a:schemeClr val="tx1"/>
                </a:solidFill>
                <a:latin typeface="Arial" charset="0"/>
                <a:cs typeface="Arial" charset="0"/>
              </a:rPr>
              <a:pPr/>
              <a:t>18</a:t>
            </a:fld>
            <a:endParaRPr lang="en-US" sz="1400" b="0">
              <a:solidFill>
                <a:schemeClr val="tx1"/>
              </a:solidFill>
              <a:latin typeface="Arial" charset="0"/>
              <a:cs typeface="Arial" charset="0"/>
            </a:endParaRPr>
          </a:p>
        </p:txBody>
      </p:sp>
      <p:grpSp>
        <p:nvGrpSpPr>
          <p:cNvPr id="53252" name="Group 21"/>
          <p:cNvGrpSpPr>
            <a:grpSpLocks/>
          </p:cNvGrpSpPr>
          <p:nvPr/>
        </p:nvGrpSpPr>
        <p:grpSpPr bwMode="auto">
          <a:xfrm>
            <a:off x="990600" y="5248275"/>
            <a:ext cx="7391400" cy="762000"/>
            <a:chOff x="528" y="3192"/>
            <a:chExt cx="4656" cy="480"/>
          </a:xfrm>
        </p:grpSpPr>
        <p:sp>
          <p:nvSpPr>
            <p:cNvPr id="53272" name="AutoShape 22"/>
            <p:cNvSpPr>
              <a:spLocks noChangeArrowheads="1"/>
            </p:cNvSpPr>
            <p:nvPr/>
          </p:nvSpPr>
          <p:spPr bwMode="auto">
            <a:xfrm>
              <a:off x="528" y="319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eaLnBrk="0" hangingPunct="0"/>
              <a:endParaRPr lang="en-US">
                <a:latin typeface="Arial" charset="0"/>
              </a:endParaRPr>
            </a:p>
          </p:txBody>
        </p:sp>
        <p:sp>
          <p:nvSpPr>
            <p:cNvPr id="53273" name="Text Box 23"/>
            <p:cNvSpPr txBox="1">
              <a:spLocks noChangeArrowheads="1"/>
            </p:cNvSpPr>
            <p:nvPr/>
          </p:nvSpPr>
          <p:spPr bwMode="auto">
            <a:xfrm>
              <a:off x="689" y="3284"/>
              <a:ext cx="48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400" b="0">
                  <a:solidFill>
                    <a:schemeClr val="bg1"/>
                  </a:solidFill>
                  <a:latin typeface="Arial" charset="0"/>
                </a:rPr>
                <a:t>time</a:t>
              </a:r>
            </a:p>
          </p:txBody>
        </p:sp>
      </p:grpSp>
      <p:sp>
        <p:nvSpPr>
          <p:cNvPr id="53253" name="Line 2"/>
          <p:cNvSpPr>
            <a:spLocks noChangeShapeType="1"/>
          </p:cNvSpPr>
          <p:nvPr/>
        </p:nvSpPr>
        <p:spPr bwMode="auto">
          <a:xfrm>
            <a:off x="4343400" y="3352800"/>
            <a:ext cx="0" cy="2514600"/>
          </a:xfrm>
          <a:prstGeom prst="line">
            <a:avLst/>
          </a:prstGeom>
          <a:noFill/>
          <a:ln w="38100">
            <a:solidFill>
              <a:srgbClr val="00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3254" name="Line 4"/>
          <p:cNvSpPr>
            <a:spLocks noChangeShapeType="1"/>
          </p:cNvSpPr>
          <p:nvPr/>
        </p:nvSpPr>
        <p:spPr bwMode="auto">
          <a:xfrm>
            <a:off x="2743200" y="4572000"/>
            <a:ext cx="0" cy="838200"/>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3255" name="Line 5"/>
          <p:cNvSpPr>
            <a:spLocks noChangeShapeType="1"/>
          </p:cNvSpPr>
          <p:nvPr/>
        </p:nvSpPr>
        <p:spPr bwMode="auto">
          <a:xfrm>
            <a:off x="3986213" y="4572000"/>
            <a:ext cx="0" cy="838200"/>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3256" name="Rectangle 6"/>
          <p:cNvSpPr>
            <a:spLocks noGrp="1" noChangeArrowheads="1"/>
          </p:cNvSpPr>
          <p:nvPr>
            <p:ph type="title"/>
          </p:nvPr>
        </p:nvSpPr>
        <p:spPr/>
        <p:txBody>
          <a:bodyPr/>
          <a:lstStyle/>
          <a:p>
            <a:r>
              <a:rPr lang="en-US">
                <a:latin typeface="Arial" charset="0"/>
              </a:rPr>
              <a:t>Precedence</a:t>
            </a:r>
          </a:p>
        </p:txBody>
      </p:sp>
      <p:grpSp>
        <p:nvGrpSpPr>
          <p:cNvPr id="53257" name="Group 7"/>
          <p:cNvGrpSpPr>
            <a:grpSpLocks/>
          </p:cNvGrpSpPr>
          <p:nvPr/>
        </p:nvGrpSpPr>
        <p:grpSpPr bwMode="auto">
          <a:xfrm>
            <a:off x="2193925" y="4038600"/>
            <a:ext cx="2225675" cy="990600"/>
            <a:chOff x="1382" y="2544"/>
            <a:chExt cx="1402" cy="624"/>
          </a:xfrm>
        </p:grpSpPr>
        <p:sp>
          <p:nvSpPr>
            <p:cNvPr id="53268" name="Rectangle 8"/>
            <p:cNvSpPr>
              <a:spLocks noChangeArrowheads="1"/>
            </p:cNvSpPr>
            <p:nvPr/>
          </p:nvSpPr>
          <p:spPr bwMode="auto">
            <a:xfrm>
              <a:off x="1382" y="2649"/>
              <a:ext cx="334"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0</a:t>
              </a:r>
            </a:p>
          </p:txBody>
        </p:sp>
        <p:sp>
          <p:nvSpPr>
            <p:cNvPr id="53269" name="Rectangle 9"/>
            <p:cNvSpPr>
              <a:spLocks noChangeArrowheads="1"/>
            </p:cNvSpPr>
            <p:nvPr/>
          </p:nvSpPr>
          <p:spPr bwMode="auto">
            <a:xfrm>
              <a:off x="2458" y="2649"/>
              <a:ext cx="326"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a</a:t>
              </a:r>
              <a:r>
                <a:rPr lang="en-US" sz="2800" b="0" baseline="-25000">
                  <a:solidFill>
                    <a:schemeClr val="tx1"/>
                  </a:solidFill>
                  <a:latin typeface="Arial" charset="0"/>
                </a:rPr>
                <a:t>1</a:t>
              </a:r>
            </a:p>
          </p:txBody>
        </p:sp>
        <p:sp>
          <p:nvSpPr>
            <p:cNvPr id="53270" name="AutoShape 10"/>
            <p:cNvSpPr>
              <a:spLocks noChangeArrowheads="1"/>
            </p:cNvSpPr>
            <p:nvPr/>
          </p:nvSpPr>
          <p:spPr bwMode="auto">
            <a:xfrm rot="10800000">
              <a:off x="1728" y="2544"/>
              <a:ext cx="768" cy="624"/>
            </a:xfrm>
            <a:prstGeom prst="leftRightArrow">
              <a:avLst>
                <a:gd name="adj1" fmla="val 50000"/>
                <a:gd name="adj2" fmla="val 24615"/>
              </a:avLst>
            </a:prstGeom>
            <a:solidFill>
              <a:srgbClr val="FFFF00"/>
            </a:solidFill>
            <a:ln w="38100">
              <a:solidFill>
                <a:srgbClr val="FFFF00"/>
              </a:solidFill>
              <a:miter lim="800000"/>
              <a:headEnd/>
              <a:tailEnd/>
            </a:ln>
          </p:spPr>
          <p:txBody>
            <a:bodyPr wrap="none" anchor="ctr"/>
            <a:lstStyle/>
            <a:p>
              <a:pPr eaLnBrk="0" hangingPunct="0"/>
              <a:endParaRPr lang="en-US">
                <a:latin typeface="Arial" charset="0"/>
              </a:endParaRPr>
            </a:p>
          </p:txBody>
        </p:sp>
        <p:sp>
          <p:nvSpPr>
            <p:cNvPr id="53271" name="Rectangle 11"/>
            <p:cNvSpPr>
              <a:spLocks noChangeArrowheads="1"/>
            </p:cNvSpPr>
            <p:nvPr/>
          </p:nvSpPr>
          <p:spPr bwMode="auto">
            <a:xfrm>
              <a:off x="1940" y="2692"/>
              <a:ext cx="359"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i="1" dirty="0">
                  <a:solidFill>
                    <a:schemeClr val="tx1"/>
                  </a:solidFill>
                  <a:latin typeface="Arial" charset="0"/>
                </a:rPr>
                <a:t>A</a:t>
              </a:r>
              <a:r>
                <a:rPr lang="en-US" sz="2800" b="0" baseline="-25000" dirty="0">
                  <a:solidFill>
                    <a:schemeClr val="tx1"/>
                  </a:solidFill>
                  <a:latin typeface="Arial" charset="0"/>
                </a:rPr>
                <a:t>0</a:t>
              </a:r>
            </a:p>
          </p:txBody>
        </p:sp>
      </p:grpSp>
      <p:sp>
        <p:nvSpPr>
          <p:cNvPr id="53258" name="Line 12"/>
          <p:cNvSpPr>
            <a:spLocks noChangeShapeType="1"/>
          </p:cNvSpPr>
          <p:nvPr/>
        </p:nvSpPr>
        <p:spPr bwMode="auto">
          <a:xfrm>
            <a:off x="2743200" y="54102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3259" name="Line 13"/>
          <p:cNvSpPr>
            <a:spLocks noChangeShapeType="1"/>
          </p:cNvSpPr>
          <p:nvPr/>
        </p:nvSpPr>
        <p:spPr bwMode="auto">
          <a:xfrm>
            <a:off x="3962400" y="5410200"/>
            <a:ext cx="0" cy="45720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3260" name="Rectangle 14"/>
          <p:cNvSpPr>
            <a:spLocks noChangeArrowheads="1"/>
          </p:cNvSpPr>
          <p:nvPr/>
        </p:nvSpPr>
        <p:spPr bwMode="auto">
          <a:xfrm>
            <a:off x="3806825" y="3062288"/>
            <a:ext cx="517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b</a:t>
            </a:r>
            <a:r>
              <a:rPr lang="en-US" sz="2800" b="0" baseline="-25000">
                <a:solidFill>
                  <a:schemeClr val="tx1"/>
                </a:solidFill>
                <a:latin typeface="Arial" charset="0"/>
              </a:rPr>
              <a:t>0</a:t>
            </a:r>
          </a:p>
        </p:txBody>
      </p:sp>
      <p:sp>
        <p:nvSpPr>
          <p:cNvPr id="53261" name="Rectangle 15"/>
          <p:cNvSpPr>
            <a:spLocks noChangeArrowheads="1"/>
          </p:cNvSpPr>
          <p:nvPr/>
        </p:nvSpPr>
        <p:spPr bwMode="auto">
          <a:xfrm>
            <a:off x="5502275" y="3062288"/>
            <a:ext cx="517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a:solidFill>
                  <a:schemeClr val="tx1"/>
                </a:solidFill>
                <a:latin typeface="Arial" charset="0"/>
              </a:rPr>
              <a:t>b</a:t>
            </a:r>
            <a:r>
              <a:rPr lang="en-US" sz="2800" b="0" baseline="-25000">
                <a:solidFill>
                  <a:schemeClr val="tx1"/>
                </a:solidFill>
                <a:latin typeface="Arial" charset="0"/>
              </a:rPr>
              <a:t>1</a:t>
            </a:r>
          </a:p>
        </p:txBody>
      </p:sp>
      <p:sp>
        <p:nvSpPr>
          <p:cNvPr id="53262" name="AutoShape 16"/>
          <p:cNvSpPr>
            <a:spLocks noChangeArrowheads="1"/>
          </p:cNvSpPr>
          <p:nvPr/>
        </p:nvSpPr>
        <p:spPr bwMode="auto">
          <a:xfrm rot="10800000">
            <a:off x="4343400" y="2895600"/>
            <a:ext cx="1219200" cy="990600"/>
          </a:xfrm>
          <a:prstGeom prst="leftRightArrow">
            <a:avLst>
              <a:gd name="adj1" fmla="val 50000"/>
              <a:gd name="adj2" fmla="val 24615"/>
            </a:avLst>
          </a:prstGeom>
          <a:solidFill>
            <a:srgbClr val="008000"/>
          </a:solidFill>
          <a:ln w="38100">
            <a:solidFill>
              <a:schemeClr val="accent5">
                <a:lumMod val="50000"/>
              </a:schemeClr>
            </a:solidFill>
            <a:miter lim="800000"/>
            <a:headEnd/>
            <a:tailEnd/>
          </a:ln>
        </p:spPr>
        <p:txBody>
          <a:bodyPr wrap="none" anchor="ctr"/>
          <a:lstStyle/>
          <a:p>
            <a:pPr eaLnBrk="0" hangingPunct="0"/>
            <a:endParaRPr lang="en-US">
              <a:latin typeface="Arial" charset="0"/>
            </a:endParaRPr>
          </a:p>
        </p:txBody>
      </p:sp>
      <p:sp>
        <p:nvSpPr>
          <p:cNvPr id="53263" name="Rectangle 17"/>
          <p:cNvSpPr>
            <a:spLocks noChangeArrowheads="1"/>
          </p:cNvSpPr>
          <p:nvPr/>
        </p:nvSpPr>
        <p:spPr bwMode="auto">
          <a:xfrm>
            <a:off x="4679950" y="3130550"/>
            <a:ext cx="569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2800" b="0" i="1" dirty="0">
                <a:solidFill>
                  <a:schemeClr val="bg1"/>
                </a:solidFill>
                <a:latin typeface="Arial" charset="0"/>
              </a:rPr>
              <a:t>B</a:t>
            </a:r>
            <a:r>
              <a:rPr lang="en-US" sz="2800" b="0" baseline="-25000" dirty="0">
                <a:solidFill>
                  <a:schemeClr val="bg1"/>
                </a:solidFill>
                <a:latin typeface="Arial" charset="0"/>
              </a:rPr>
              <a:t>0</a:t>
            </a:r>
          </a:p>
        </p:txBody>
      </p:sp>
      <p:sp>
        <p:nvSpPr>
          <p:cNvPr id="53264" name="Line 18"/>
          <p:cNvSpPr>
            <a:spLocks noChangeShapeType="1"/>
          </p:cNvSpPr>
          <p:nvPr/>
        </p:nvSpPr>
        <p:spPr bwMode="auto">
          <a:xfrm>
            <a:off x="4343400" y="54102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3265" name="Line 19"/>
          <p:cNvSpPr>
            <a:spLocks noChangeShapeType="1"/>
          </p:cNvSpPr>
          <p:nvPr/>
        </p:nvSpPr>
        <p:spPr bwMode="auto">
          <a:xfrm>
            <a:off x="5562600" y="3352800"/>
            <a:ext cx="0" cy="2514600"/>
          </a:xfrm>
          <a:prstGeom prst="line">
            <a:avLst/>
          </a:prstGeom>
          <a:noFill/>
          <a:ln w="38100">
            <a:solidFill>
              <a:srgbClr val="00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3266" name="Line 20"/>
          <p:cNvSpPr>
            <a:spLocks noChangeShapeType="1"/>
          </p:cNvSpPr>
          <p:nvPr/>
        </p:nvSpPr>
        <p:spPr bwMode="auto">
          <a:xfrm>
            <a:off x="5562600" y="5410200"/>
            <a:ext cx="0" cy="45720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 name="TextBox 1">
            <a:extLst>
              <a:ext uri="{FF2B5EF4-FFF2-40B4-BE49-F238E27FC236}">
                <a16:creationId xmlns:a16="http://schemas.microsoft.com/office/drawing/2014/main" id="{7C71CF8E-9578-8B05-D2CE-54B699BA8892}"/>
              </a:ext>
            </a:extLst>
          </p:cNvPr>
          <p:cNvSpPr txBox="1"/>
          <p:nvPr/>
        </p:nvSpPr>
        <p:spPr bwMode="auto">
          <a:xfrm>
            <a:off x="1246188" y="2037884"/>
            <a:ext cx="526588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342900" indent="-342900" algn="ctr" eaLnBrk="0" hangingPunct="0">
              <a:spcBef>
                <a:spcPct val="20000"/>
              </a:spcBef>
              <a:defRPr/>
            </a:pPr>
            <a:r>
              <a:rPr lang="en-US" sz="2800" b="0" kern="0" dirty="0">
                <a:solidFill>
                  <a:srgbClr val="FFFF00"/>
                </a:solidFill>
                <a:latin typeface="Arial" pitchFamily="34" charset="0"/>
                <a:cs typeface="Arial" pitchFamily="34" charset="0"/>
              </a:rPr>
              <a:t>Interval </a:t>
            </a:r>
            <a:r>
              <a:rPr lang="en-US" sz="2800" b="0" i="1" kern="0" dirty="0">
                <a:solidFill>
                  <a:schemeClr val="bg1"/>
                </a:solidFill>
                <a:latin typeface="Arial" pitchFamily="34" charset="0"/>
                <a:cs typeface="Arial" pitchFamily="34" charset="0"/>
              </a:rPr>
              <a:t>A</a:t>
            </a:r>
            <a:r>
              <a:rPr lang="en-US" sz="2800" b="0" kern="0" baseline="-25000" dirty="0">
                <a:solidFill>
                  <a:schemeClr val="bg1"/>
                </a:solidFill>
                <a:latin typeface="Arial" pitchFamily="34" charset="0"/>
                <a:cs typeface="Arial" pitchFamily="34" charset="0"/>
              </a:rPr>
              <a:t>0</a:t>
            </a:r>
            <a:r>
              <a:rPr lang="en-US" sz="2800" b="0" kern="0" dirty="0">
                <a:solidFill>
                  <a:srgbClr val="FFFF00"/>
                </a:solidFill>
                <a:latin typeface="Arial" pitchFamily="34" charset="0"/>
                <a:cs typeface="Arial" pitchFamily="34" charset="0"/>
              </a:rPr>
              <a:t> </a:t>
            </a:r>
            <a:r>
              <a:rPr lang="en-US" sz="2800" b="0" i="1" kern="0" dirty="0">
                <a:solidFill>
                  <a:srgbClr val="FFFF00"/>
                </a:solidFill>
                <a:latin typeface="Arial" pitchFamily="34" charset="0"/>
                <a:cs typeface="Arial" pitchFamily="34" charset="0"/>
              </a:rPr>
              <a:t>precedes</a:t>
            </a:r>
            <a:r>
              <a:rPr lang="en-US" sz="2800" b="0" kern="0" dirty="0">
                <a:solidFill>
                  <a:srgbClr val="FFFF00"/>
                </a:solidFill>
                <a:latin typeface="Arial" pitchFamily="34" charset="0"/>
                <a:cs typeface="Arial" pitchFamily="34" charset="0"/>
              </a:rPr>
              <a:t> interval </a:t>
            </a:r>
            <a:r>
              <a:rPr lang="en-US" sz="2800" b="0" i="1" kern="0" dirty="0">
                <a:solidFill>
                  <a:schemeClr val="bg1"/>
                </a:solidFill>
                <a:latin typeface="Arial" pitchFamily="34" charset="0"/>
                <a:cs typeface="Arial" pitchFamily="34" charset="0"/>
              </a:rPr>
              <a:t>B</a:t>
            </a:r>
            <a:r>
              <a:rPr lang="en-US" sz="2800" b="0" kern="0" baseline="-25000" dirty="0">
                <a:solidFill>
                  <a:schemeClr val="bg1"/>
                </a:solidFill>
                <a:latin typeface="Arial" pitchFamily="34" charset="0"/>
                <a:cs typeface="Arial" pitchFamily="34" charset="0"/>
              </a:rPr>
              <a:t>0</a:t>
            </a:r>
            <a:endParaRPr lang="en-US" sz="2800" b="0" kern="0" dirty="0">
              <a:solidFill>
                <a:schemeClr val="bg1"/>
              </a:solidFill>
              <a:latin typeface="Arial" pitchFamily="34" charset="0"/>
              <a:cs typeface="Arial" pitchFamily="34" charset="0"/>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529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5529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AF125518-C459-CF47-B58A-3FAEA7804F3D}" type="slidenum">
              <a:rPr lang="ar-SA" sz="1400" b="0">
                <a:solidFill>
                  <a:srgbClr val="FFFF00"/>
                </a:solidFill>
                <a:latin typeface="Arial" charset="0"/>
                <a:cs typeface="Arial" charset="0"/>
              </a:rPr>
              <a:pPr/>
              <a:t>19</a:t>
            </a:fld>
            <a:endParaRPr lang="en-US" sz="1400" b="0">
              <a:solidFill>
                <a:srgbClr val="FFFF00"/>
              </a:solidFill>
              <a:latin typeface="Arial" charset="0"/>
              <a:cs typeface="Arial" charset="0"/>
            </a:endParaRPr>
          </a:p>
        </p:txBody>
      </p:sp>
      <p:sp>
        <p:nvSpPr>
          <p:cNvPr id="55300" name="Rectangle 2"/>
          <p:cNvSpPr>
            <a:spLocks noGrp="1" noChangeArrowheads="1"/>
          </p:cNvSpPr>
          <p:nvPr>
            <p:ph type="title"/>
          </p:nvPr>
        </p:nvSpPr>
        <p:spPr/>
        <p:txBody>
          <a:bodyPr/>
          <a:lstStyle/>
          <a:p>
            <a:r>
              <a:rPr lang="en-US" dirty="0">
                <a:latin typeface="Arial" charset="0"/>
              </a:rPr>
              <a:t>Precedence</a:t>
            </a:r>
          </a:p>
        </p:txBody>
      </p:sp>
      <p:sp>
        <p:nvSpPr>
          <p:cNvPr id="55301" name="Line 3"/>
          <p:cNvSpPr>
            <a:spLocks noChangeShapeType="1"/>
          </p:cNvSpPr>
          <p:nvPr/>
        </p:nvSpPr>
        <p:spPr bwMode="auto">
          <a:xfrm>
            <a:off x="4330700" y="2063750"/>
            <a:ext cx="0" cy="862013"/>
          </a:xfrm>
          <a:prstGeom prst="line">
            <a:avLst/>
          </a:prstGeom>
          <a:noFill/>
          <a:ln w="38100">
            <a:solidFill>
              <a:srgbClr val="00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5302" name="AutoShape 4"/>
          <p:cNvSpPr>
            <a:spLocks noChangeArrowheads="1"/>
          </p:cNvSpPr>
          <p:nvPr/>
        </p:nvSpPr>
        <p:spPr bwMode="auto">
          <a:xfrm>
            <a:off x="2476500" y="2617788"/>
            <a:ext cx="4038600" cy="430212"/>
          </a:xfrm>
          <a:prstGeom prst="rightArrow">
            <a:avLst>
              <a:gd name="adj1" fmla="val 50000"/>
              <a:gd name="adj2" fmla="val 234687"/>
            </a:avLst>
          </a:prstGeom>
          <a:solidFill>
            <a:srgbClr val="3399FF"/>
          </a:solidFill>
          <a:ln w="38100">
            <a:solidFill>
              <a:srgbClr val="3399FF"/>
            </a:solidFill>
            <a:miter lim="800000"/>
            <a:headEnd/>
            <a:tailEnd/>
          </a:ln>
        </p:spPr>
        <p:txBody>
          <a:bodyPr wrap="none" anchor="ctr"/>
          <a:lstStyle/>
          <a:p>
            <a:pPr algn="r" eaLnBrk="0" hangingPunct="0"/>
            <a:endParaRPr lang="en-US" sz="2800" b="0" u="sng">
              <a:solidFill>
                <a:schemeClr val="bg1"/>
              </a:solidFill>
              <a:latin typeface="Arial" charset="0"/>
            </a:endParaRPr>
          </a:p>
        </p:txBody>
      </p:sp>
      <p:sp>
        <p:nvSpPr>
          <p:cNvPr id="55303" name="Line 5"/>
          <p:cNvSpPr>
            <a:spLocks noChangeShapeType="1"/>
          </p:cNvSpPr>
          <p:nvPr/>
        </p:nvSpPr>
        <p:spPr bwMode="auto">
          <a:xfrm>
            <a:off x="3465513" y="2401888"/>
            <a:ext cx="0" cy="338137"/>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5304" name="Line 6"/>
          <p:cNvSpPr>
            <a:spLocks noChangeShapeType="1"/>
          </p:cNvSpPr>
          <p:nvPr/>
        </p:nvSpPr>
        <p:spPr bwMode="auto">
          <a:xfrm>
            <a:off x="4137025" y="2401888"/>
            <a:ext cx="0" cy="338137"/>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5305" name="AutoShape 7"/>
          <p:cNvSpPr>
            <a:spLocks noChangeArrowheads="1"/>
          </p:cNvSpPr>
          <p:nvPr/>
        </p:nvSpPr>
        <p:spPr bwMode="auto">
          <a:xfrm rot="10800000">
            <a:off x="3465513" y="2187575"/>
            <a:ext cx="658812" cy="398463"/>
          </a:xfrm>
          <a:prstGeom prst="leftRightArrow">
            <a:avLst>
              <a:gd name="adj1" fmla="val 50000"/>
              <a:gd name="adj2" fmla="val 33068"/>
            </a:avLst>
          </a:prstGeom>
          <a:solidFill>
            <a:srgbClr val="FFFF00"/>
          </a:solidFill>
          <a:ln w="38100">
            <a:solidFill>
              <a:srgbClr val="FFFF00"/>
            </a:solidFill>
            <a:miter lim="800000"/>
            <a:headEnd/>
            <a:tailEnd/>
          </a:ln>
        </p:spPr>
        <p:txBody>
          <a:bodyPr wrap="none" anchor="ctr"/>
          <a:lstStyle/>
          <a:p>
            <a:pPr eaLnBrk="0" hangingPunct="0"/>
            <a:endParaRPr lang="en-US">
              <a:latin typeface="Arial" charset="0"/>
            </a:endParaRPr>
          </a:p>
        </p:txBody>
      </p:sp>
      <p:sp>
        <p:nvSpPr>
          <p:cNvPr id="55306" name="Line 8"/>
          <p:cNvSpPr>
            <a:spLocks noChangeShapeType="1"/>
          </p:cNvSpPr>
          <p:nvPr/>
        </p:nvSpPr>
        <p:spPr bwMode="auto">
          <a:xfrm>
            <a:off x="3465513" y="2740025"/>
            <a:ext cx="0" cy="185738"/>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5307" name="Line 9"/>
          <p:cNvSpPr>
            <a:spLocks noChangeShapeType="1"/>
          </p:cNvSpPr>
          <p:nvPr/>
        </p:nvSpPr>
        <p:spPr bwMode="auto">
          <a:xfrm>
            <a:off x="4124325" y="2740025"/>
            <a:ext cx="0" cy="185738"/>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5308" name="AutoShape 10"/>
          <p:cNvSpPr>
            <a:spLocks noChangeArrowheads="1"/>
          </p:cNvSpPr>
          <p:nvPr/>
        </p:nvSpPr>
        <p:spPr bwMode="auto">
          <a:xfrm rot="10800000">
            <a:off x="4330700" y="1879600"/>
            <a:ext cx="660400" cy="400050"/>
          </a:xfrm>
          <a:prstGeom prst="leftRightArrow">
            <a:avLst>
              <a:gd name="adj1" fmla="val 50000"/>
              <a:gd name="adj2" fmla="val 33016"/>
            </a:avLst>
          </a:prstGeom>
          <a:solidFill>
            <a:srgbClr val="008000"/>
          </a:solidFill>
          <a:ln w="38100">
            <a:solidFill>
              <a:schemeClr val="accent5">
                <a:lumMod val="50000"/>
              </a:schemeClr>
            </a:solidFill>
            <a:miter lim="800000"/>
            <a:headEnd/>
            <a:tailEnd/>
          </a:ln>
        </p:spPr>
        <p:txBody>
          <a:bodyPr wrap="none" anchor="ctr"/>
          <a:lstStyle/>
          <a:p>
            <a:pPr eaLnBrk="0" hangingPunct="0"/>
            <a:endParaRPr lang="en-US">
              <a:latin typeface="Arial" charset="0"/>
            </a:endParaRPr>
          </a:p>
        </p:txBody>
      </p:sp>
      <p:sp>
        <p:nvSpPr>
          <p:cNvPr id="55309" name="Line 11"/>
          <p:cNvSpPr>
            <a:spLocks noChangeShapeType="1"/>
          </p:cNvSpPr>
          <p:nvPr/>
        </p:nvSpPr>
        <p:spPr bwMode="auto">
          <a:xfrm>
            <a:off x="4330700" y="2740025"/>
            <a:ext cx="0" cy="185738"/>
          </a:xfrm>
          <a:prstGeom prst="line">
            <a:avLst/>
          </a:prstGeom>
          <a:noFill/>
          <a:ln w="381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5310" name="Line 12"/>
          <p:cNvSpPr>
            <a:spLocks noChangeShapeType="1"/>
          </p:cNvSpPr>
          <p:nvPr/>
        </p:nvSpPr>
        <p:spPr bwMode="auto">
          <a:xfrm>
            <a:off x="4991100" y="2063750"/>
            <a:ext cx="0" cy="862013"/>
          </a:xfrm>
          <a:prstGeom prst="line">
            <a:avLst/>
          </a:prstGeom>
          <a:noFill/>
          <a:ln w="38100">
            <a:solidFill>
              <a:srgbClr val="00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5311" name="Line 13"/>
          <p:cNvSpPr>
            <a:spLocks noChangeShapeType="1"/>
          </p:cNvSpPr>
          <p:nvPr/>
        </p:nvSpPr>
        <p:spPr bwMode="auto">
          <a:xfrm>
            <a:off x="4991100" y="2740025"/>
            <a:ext cx="0" cy="185738"/>
          </a:xfrm>
          <a:prstGeom prst="line">
            <a:avLst/>
          </a:prstGeom>
          <a:noFill/>
          <a:ln w="381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 name="TextBox 2">
            <a:extLst>
              <a:ext uri="{FF2B5EF4-FFF2-40B4-BE49-F238E27FC236}">
                <a16:creationId xmlns:a16="http://schemas.microsoft.com/office/drawing/2014/main" id="{322E0F26-DB5E-8F68-4A4C-76FF6C721EB2}"/>
              </a:ext>
            </a:extLst>
          </p:cNvPr>
          <p:cNvSpPr txBox="1"/>
          <p:nvPr/>
        </p:nvSpPr>
        <p:spPr bwMode="auto">
          <a:xfrm>
            <a:off x="685800" y="3294063"/>
            <a:ext cx="308251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Notation: </a:t>
            </a:r>
            <a:r>
              <a:rPr lang="en-US" sz="2800" b="0" i="1" dirty="0">
                <a:solidFill>
                  <a:schemeClr val="bg1"/>
                </a:solidFill>
                <a:latin typeface="Arial" charset="0"/>
              </a:rPr>
              <a:t>A</a:t>
            </a:r>
            <a:r>
              <a:rPr lang="en-US" sz="2800" b="0" baseline="-25000" dirty="0">
                <a:solidFill>
                  <a:schemeClr val="bg1"/>
                </a:solidFill>
                <a:latin typeface="Arial" charset="0"/>
              </a:rPr>
              <a:t>0 </a:t>
            </a:r>
            <a:r>
              <a:rPr lang="en-US" sz="2800" b="0" dirty="0">
                <a:solidFill>
                  <a:schemeClr val="bg1"/>
                </a:solidFill>
                <a:latin typeface="Arial" charset="0"/>
                <a:sym typeface="Wingdings" charset="0"/>
              </a:rPr>
              <a:t></a:t>
            </a:r>
            <a:r>
              <a:rPr lang="en-US" sz="2800" b="0" dirty="0">
                <a:solidFill>
                  <a:schemeClr val="bg1"/>
                </a:solidFill>
                <a:latin typeface="Arial" charset="0"/>
              </a:rPr>
              <a:t> </a:t>
            </a:r>
            <a:r>
              <a:rPr lang="en-US" sz="2800" b="0" i="1" dirty="0">
                <a:solidFill>
                  <a:schemeClr val="bg1"/>
                </a:solidFill>
                <a:latin typeface="Arial" charset="0"/>
              </a:rPr>
              <a:t>B</a:t>
            </a:r>
            <a:r>
              <a:rPr lang="en-US" sz="2800" b="0" baseline="-25000" dirty="0">
                <a:solidFill>
                  <a:schemeClr val="bg1"/>
                </a:solidFill>
                <a:latin typeface="Arial" charset="0"/>
              </a:rPr>
              <a:t>0</a:t>
            </a:r>
            <a:endParaRPr lang="en-US" sz="2800" b="0" dirty="0">
              <a:solidFill>
                <a:schemeClr val="bg1"/>
              </a:solidFill>
              <a:latin typeface="Arial" charset="0"/>
            </a:endParaRPr>
          </a:p>
        </p:txBody>
      </p:sp>
      <p:sp>
        <p:nvSpPr>
          <p:cNvPr id="4" name="TextBox 3">
            <a:extLst>
              <a:ext uri="{FF2B5EF4-FFF2-40B4-BE49-F238E27FC236}">
                <a16:creationId xmlns:a16="http://schemas.microsoft.com/office/drawing/2014/main" id="{FF701686-E371-E7E8-8604-245E2375D3D3}"/>
              </a:ext>
            </a:extLst>
          </p:cNvPr>
          <p:cNvSpPr txBox="1"/>
          <p:nvPr/>
        </p:nvSpPr>
        <p:spPr bwMode="auto">
          <a:xfrm>
            <a:off x="685800" y="4933353"/>
            <a:ext cx="642297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End event of </a:t>
            </a:r>
            <a:r>
              <a:rPr lang="en-US" sz="2800" b="0" i="1" dirty="0">
                <a:solidFill>
                  <a:schemeClr val="bg1"/>
                </a:solidFill>
                <a:latin typeface="Arial" charset="0"/>
                <a:cs typeface="Arial" charset="0"/>
              </a:rPr>
              <a:t>A</a:t>
            </a:r>
            <a:r>
              <a:rPr lang="en-US" sz="2800" b="0" baseline="-25000" dirty="0">
                <a:solidFill>
                  <a:schemeClr val="bg1"/>
                </a:solidFill>
                <a:latin typeface="Arial" charset="0"/>
                <a:cs typeface="Arial" charset="0"/>
              </a:rPr>
              <a:t>0</a:t>
            </a:r>
            <a:r>
              <a:rPr lang="en-US" sz="2800" b="0" dirty="0">
                <a:solidFill>
                  <a:srgbClr val="FFFF00"/>
                </a:solidFill>
                <a:latin typeface="Arial" charset="0"/>
                <a:cs typeface="Arial" charset="0"/>
              </a:rPr>
              <a:t> before start event of </a:t>
            </a:r>
            <a:r>
              <a:rPr lang="en-US" sz="2800" b="0" i="1" dirty="0">
                <a:solidFill>
                  <a:schemeClr val="bg1"/>
                </a:solidFill>
                <a:latin typeface="Arial" charset="0"/>
                <a:cs typeface="Arial" charset="0"/>
              </a:rPr>
              <a:t>B</a:t>
            </a:r>
            <a:r>
              <a:rPr lang="en-US" sz="2800" b="0" baseline="-25000" dirty="0">
                <a:solidFill>
                  <a:srgbClr val="FFC000"/>
                </a:solidFill>
                <a:latin typeface="Arial" charset="0"/>
                <a:cs typeface="Arial" charset="0"/>
              </a:rPr>
              <a:t>0</a:t>
            </a:r>
          </a:p>
        </p:txBody>
      </p:sp>
      <p:sp>
        <p:nvSpPr>
          <p:cNvPr id="5" name="TextBox 3">
            <a:extLst>
              <a:ext uri="{FF2B5EF4-FFF2-40B4-BE49-F238E27FC236}">
                <a16:creationId xmlns:a16="http://schemas.microsoft.com/office/drawing/2014/main" id="{C749F339-AE16-4A0F-C765-A325CFE249C5}"/>
              </a:ext>
            </a:extLst>
          </p:cNvPr>
          <p:cNvSpPr txBox="1"/>
          <p:nvPr/>
        </p:nvSpPr>
        <p:spPr bwMode="auto">
          <a:xfrm>
            <a:off x="685801" y="4113708"/>
            <a:ext cx="1637174"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Formally</a:t>
            </a:r>
            <a:endParaRPr lang="en-US" sz="2800" b="0" dirty="0">
              <a:solidFill>
                <a:srgbClr val="FFFF00"/>
              </a:solidFill>
              <a:latin typeface="Arial" charset="0"/>
              <a:cs typeface="Arial" charset="0"/>
            </a:endParaRPr>
          </a:p>
        </p:txBody>
      </p:sp>
      <p:sp>
        <p:nvSpPr>
          <p:cNvPr id="6" name="TextBox 5">
            <a:extLst>
              <a:ext uri="{FF2B5EF4-FFF2-40B4-BE49-F238E27FC236}">
                <a16:creationId xmlns:a16="http://schemas.microsoft.com/office/drawing/2014/main" id="{86C1611E-B00F-5E32-AE4B-A0ED007B5C8D}"/>
              </a:ext>
            </a:extLst>
          </p:cNvPr>
          <p:cNvSpPr txBox="1"/>
          <p:nvPr/>
        </p:nvSpPr>
        <p:spPr bwMode="auto">
          <a:xfrm>
            <a:off x="685800" y="5752998"/>
            <a:ext cx="7244291"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0" dirty="0">
                <a:solidFill>
                  <a:srgbClr val="FFFF00"/>
                </a:solidFill>
                <a:latin typeface="Arial" charset="0"/>
                <a:cs typeface="Arial" charset="0"/>
              </a:rPr>
              <a:t>Also called </a:t>
            </a:r>
            <a:r>
              <a:rPr lang="ja-JP" altLang="en-US" sz="2800" b="0" dirty="0">
                <a:solidFill>
                  <a:srgbClr val="FFFF00"/>
                </a:solidFill>
                <a:latin typeface="Arial" charset="0"/>
                <a:cs typeface="Arial" charset="0"/>
              </a:rPr>
              <a:t>“</a:t>
            </a:r>
            <a:r>
              <a:rPr lang="en-US" altLang="ja-JP" sz="2800" b="0" i="1" dirty="0">
                <a:solidFill>
                  <a:schemeClr val="bg1"/>
                </a:solidFill>
                <a:latin typeface="Arial" charset="0"/>
                <a:cs typeface="Arial" charset="0"/>
              </a:rPr>
              <a:t>happens before</a:t>
            </a:r>
            <a:r>
              <a:rPr lang="ja-JP" altLang="en-US" sz="2800" b="0" dirty="0">
                <a:solidFill>
                  <a:srgbClr val="FFFF00"/>
                </a:solidFill>
                <a:latin typeface="Arial" charset="0"/>
                <a:cs typeface="Arial" charset="0"/>
              </a:rPr>
              <a:t>”</a:t>
            </a:r>
            <a:r>
              <a:rPr lang="en-US" altLang="ja-JP" sz="2800" b="0" dirty="0">
                <a:solidFill>
                  <a:srgbClr val="FFFF00"/>
                </a:solidFill>
                <a:latin typeface="Arial" charset="0"/>
                <a:cs typeface="Arial" charset="0"/>
              </a:rPr>
              <a:t> or </a:t>
            </a:r>
            <a:r>
              <a:rPr lang="ja-JP" altLang="en-US" sz="2800" b="0" dirty="0">
                <a:solidFill>
                  <a:srgbClr val="FFFF00"/>
                </a:solidFill>
                <a:latin typeface="Arial" charset="0"/>
                <a:cs typeface="Arial" charset="0"/>
              </a:rPr>
              <a:t>“</a:t>
            </a:r>
            <a:r>
              <a:rPr lang="en-US" altLang="ja-JP" sz="2800" b="0" i="1" dirty="0">
                <a:solidFill>
                  <a:schemeClr val="bg1"/>
                </a:solidFill>
                <a:latin typeface="Arial" charset="0"/>
                <a:cs typeface="Arial" charset="0"/>
              </a:rPr>
              <a:t>precedes</a:t>
            </a:r>
            <a:r>
              <a:rPr lang="ja-JP" altLang="en-US" sz="2800" b="0" dirty="0">
                <a:solidFill>
                  <a:srgbClr val="FFFF00"/>
                </a:solidFill>
                <a:latin typeface="Arial" charset="0"/>
                <a:cs typeface="Arial" charset="0"/>
              </a:rPr>
              <a:t>”</a:t>
            </a:r>
            <a:endParaRPr lang="en-US" sz="2800" b="0" dirty="0">
              <a:solidFill>
                <a:srgbClr val="FFFF00"/>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734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5734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8E19499C-9457-404C-95C0-863E3649DA92}" type="slidenum">
              <a:rPr lang="ar-SA" sz="1400" b="0">
                <a:solidFill>
                  <a:srgbClr val="FFFF00"/>
                </a:solidFill>
                <a:latin typeface="Arial" charset="0"/>
                <a:cs typeface="Arial" charset="0"/>
              </a:rPr>
              <a:pPr/>
              <a:t>20</a:t>
            </a:fld>
            <a:endParaRPr lang="en-US" sz="1400" b="0">
              <a:solidFill>
                <a:srgbClr val="FFFF00"/>
              </a:solidFill>
              <a:latin typeface="Arial" charset="0"/>
              <a:cs typeface="Arial" charset="0"/>
            </a:endParaRPr>
          </a:p>
        </p:txBody>
      </p:sp>
      <p:sp>
        <p:nvSpPr>
          <p:cNvPr id="57348" name="Rectangle 2"/>
          <p:cNvSpPr>
            <a:spLocks noGrp="1" noChangeArrowheads="1"/>
          </p:cNvSpPr>
          <p:nvPr>
            <p:ph type="title"/>
          </p:nvPr>
        </p:nvSpPr>
        <p:spPr/>
        <p:txBody>
          <a:bodyPr/>
          <a:lstStyle/>
          <a:p>
            <a:r>
              <a:rPr lang="en-US">
                <a:latin typeface="Arial" charset="0"/>
              </a:rPr>
              <a:t>Precedence Ordering</a:t>
            </a:r>
          </a:p>
        </p:txBody>
      </p:sp>
      <p:sp>
        <p:nvSpPr>
          <p:cNvPr id="57349" name="Line 4"/>
          <p:cNvSpPr>
            <a:spLocks noChangeShapeType="1"/>
          </p:cNvSpPr>
          <p:nvPr/>
        </p:nvSpPr>
        <p:spPr bwMode="auto">
          <a:xfrm>
            <a:off x="4330700" y="2063750"/>
            <a:ext cx="0" cy="862013"/>
          </a:xfrm>
          <a:prstGeom prst="line">
            <a:avLst/>
          </a:prstGeom>
          <a:noFill/>
          <a:ln w="38100">
            <a:solidFill>
              <a:srgbClr val="00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7350" name="AutoShape 5"/>
          <p:cNvSpPr>
            <a:spLocks noChangeArrowheads="1"/>
          </p:cNvSpPr>
          <p:nvPr/>
        </p:nvSpPr>
        <p:spPr bwMode="auto">
          <a:xfrm>
            <a:off x="2476500" y="2617788"/>
            <a:ext cx="4038600" cy="430212"/>
          </a:xfrm>
          <a:prstGeom prst="rightArrow">
            <a:avLst>
              <a:gd name="adj1" fmla="val 50000"/>
              <a:gd name="adj2" fmla="val 234687"/>
            </a:avLst>
          </a:prstGeom>
          <a:solidFill>
            <a:srgbClr val="3399FF"/>
          </a:solidFill>
          <a:ln w="38100">
            <a:solidFill>
              <a:srgbClr val="3399FF"/>
            </a:solidFill>
            <a:miter lim="800000"/>
            <a:headEnd/>
            <a:tailEnd/>
          </a:ln>
        </p:spPr>
        <p:txBody>
          <a:bodyPr wrap="none" anchor="ctr"/>
          <a:lstStyle/>
          <a:p>
            <a:pPr algn="r" eaLnBrk="0" hangingPunct="0"/>
            <a:endParaRPr lang="en-US" sz="2800" b="0" u="sng">
              <a:solidFill>
                <a:schemeClr val="bg1"/>
              </a:solidFill>
              <a:latin typeface="Arial" charset="0"/>
            </a:endParaRPr>
          </a:p>
        </p:txBody>
      </p:sp>
      <p:sp>
        <p:nvSpPr>
          <p:cNvPr id="57351" name="Line 6"/>
          <p:cNvSpPr>
            <a:spLocks noChangeShapeType="1"/>
          </p:cNvSpPr>
          <p:nvPr/>
        </p:nvSpPr>
        <p:spPr bwMode="auto">
          <a:xfrm>
            <a:off x="3465513" y="2401888"/>
            <a:ext cx="0" cy="338137"/>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7352" name="Line 7"/>
          <p:cNvSpPr>
            <a:spLocks noChangeShapeType="1"/>
          </p:cNvSpPr>
          <p:nvPr/>
        </p:nvSpPr>
        <p:spPr bwMode="auto">
          <a:xfrm>
            <a:off x="4137025" y="2401888"/>
            <a:ext cx="0" cy="338137"/>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7353" name="AutoShape 8"/>
          <p:cNvSpPr>
            <a:spLocks noChangeArrowheads="1"/>
          </p:cNvSpPr>
          <p:nvPr/>
        </p:nvSpPr>
        <p:spPr bwMode="auto">
          <a:xfrm rot="10800000">
            <a:off x="3465513" y="2187575"/>
            <a:ext cx="658812" cy="398463"/>
          </a:xfrm>
          <a:prstGeom prst="leftRightArrow">
            <a:avLst>
              <a:gd name="adj1" fmla="val 50000"/>
              <a:gd name="adj2" fmla="val 33068"/>
            </a:avLst>
          </a:prstGeom>
          <a:solidFill>
            <a:srgbClr val="FFFF00"/>
          </a:solidFill>
          <a:ln w="38100">
            <a:solidFill>
              <a:srgbClr val="FFFF00"/>
            </a:solidFill>
            <a:miter lim="800000"/>
            <a:headEnd/>
            <a:tailEnd/>
          </a:ln>
        </p:spPr>
        <p:txBody>
          <a:bodyPr wrap="none" anchor="ctr"/>
          <a:lstStyle/>
          <a:p>
            <a:pPr eaLnBrk="0" hangingPunct="0"/>
            <a:endParaRPr lang="en-US">
              <a:latin typeface="Arial" charset="0"/>
            </a:endParaRPr>
          </a:p>
        </p:txBody>
      </p:sp>
      <p:sp>
        <p:nvSpPr>
          <p:cNvPr id="57354" name="Line 9"/>
          <p:cNvSpPr>
            <a:spLocks noChangeShapeType="1"/>
          </p:cNvSpPr>
          <p:nvPr/>
        </p:nvSpPr>
        <p:spPr bwMode="auto">
          <a:xfrm>
            <a:off x="3465513" y="2740025"/>
            <a:ext cx="0" cy="185738"/>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7355" name="Line 10"/>
          <p:cNvSpPr>
            <a:spLocks noChangeShapeType="1"/>
          </p:cNvSpPr>
          <p:nvPr/>
        </p:nvSpPr>
        <p:spPr bwMode="auto">
          <a:xfrm>
            <a:off x="4124325" y="2740025"/>
            <a:ext cx="0" cy="185738"/>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7356" name="AutoShape 11"/>
          <p:cNvSpPr>
            <a:spLocks noChangeArrowheads="1"/>
          </p:cNvSpPr>
          <p:nvPr/>
        </p:nvSpPr>
        <p:spPr bwMode="auto">
          <a:xfrm rot="10800000">
            <a:off x="4330700" y="1879600"/>
            <a:ext cx="660400" cy="400050"/>
          </a:xfrm>
          <a:prstGeom prst="leftRightArrow">
            <a:avLst>
              <a:gd name="adj1" fmla="val 50000"/>
              <a:gd name="adj2" fmla="val 33016"/>
            </a:avLst>
          </a:prstGeom>
          <a:solidFill>
            <a:srgbClr val="008000"/>
          </a:solidFill>
          <a:ln w="38100">
            <a:solidFill>
              <a:schemeClr val="accent5">
                <a:lumMod val="50000"/>
              </a:schemeClr>
            </a:solidFill>
            <a:miter lim="800000"/>
            <a:headEnd/>
            <a:tailEnd/>
          </a:ln>
        </p:spPr>
        <p:txBody>
          <a:bodyPr wrap="none" anchor="ctr"/>
          <a:lstStyle/>
          <a:p>
            <a:pPr eaLnBrk="0" hangingPunct="0"/>
            <a:endParaRPr lang="en-US">
              <a:latin typeface="Arial" charset="0"/>
            </a:endParaRPr>
          </a:p>
        </p:txBody>
      </p:sp>
      <p:sp>
        <p:nvSpPr>
          <p:cNvPr id="57357" name="Line 12"/>
          <p:cNvSpPr>
            <a:spLocks noChangeShapeType="1"/>
          </p:cNvSpPr>
          <p:nvPr/>
        </p:nvSpPr>
        <p:spPr bwMode="auto">
          <a:xfrm>
            <a:off x="4330700" y="2740025"/>
            <a:ext cx="0" cy="185738"/>
          </a:xfrm>
          <a:prstGeom prst="line">
            <a:avLst/>
          </a:prstGeom>
          <a:noFill/>
          <a:ln w="381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7358" name="Line 13"/>
          <p:cNvSpPr>
            <a:spLocks noChangeShapeType="1"/>
          </p:cNvSpPr>
          <p:nvPr/>
        </p:nvSpPr>
        <p:spPr bwMode="auto">
          <a:xfrm>
            <a:off x="4991100" y="2063750"/>
            <a:ext cx="0" cy="862013"/>
          </a:xfrm>
          <a:prstGeom prst="line">
            <a:avLst/>
          </a:prstGeom>
          <a:noFill/>
          <a:ln w="38100">
            <a:solidFill>
              <a:srgbClr val="00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7359" name="Line 14"/>
          <p:cNvSpPr>
            <a:spLocks noChangeShapeType="1"/>
          </p:cNvSpPr>
          <p:nvPr/>
        </p:nvSpPr>
        <p:spPr bwMode="auto">
          <a:xfrm>
            <a:off x="4991100" y="2740025"/>
            <a:ext cx="0" cy="185738"/>
          </a:xfrm>
          <a:prstGeom prst="line">
            <a:avLst/>
          </a:prstGeom>
          <a:noFill/>
          <a:ln w="381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 name="TextBox 2">
            <a:extLst>
              <a:ext uri="{FF2B5EF4-FFF2-40B4-BE49-F238E27FC236}">
                <a16:creationId xmlns:a16="http://schemas.microsoft.com/office/drawing/2014/main" id="{FA3D2B54-8B15-01AC-00BB-BB9AC5EFBB0D}"/>
              </a:ext>
            </a:extLst>
          </p:cNvPr>
          <p:cNvSpPr txBox="1"/>
          <p:nvPr/>
        </p:nvSpPr>
        <p:spPr bwMode="auto">
          <a:xfrm>
            <a:off x="1471100" y="3161436"/>
            <a:ext cx="620180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chemeClr val="bg1"/>
                </a:solidFill>
                <a:latin typeface="Arial" charset="0"/>
              </a:rPr>
              <a:t>A</a:t>
            </a:r>
            <a:r>
              <a:rPr lang="en-US" sz="2800" b="0" baseline="-25000" dirty="0">
                <a:solidFill>
                  <a:schemeClr val="bg1"/>
                </a:solidFill>
                <a:latin typeface="Arial" charset="0"/>
              </a:rPr>
              <a:t>0 </a:t>
            </a:r>
            <a:r>
              <a:rPr lang="en-US" sz="2800" b="0" dirty="0">
                <a:solidFill>
                  <a:schemeClr val="bg1"/>
                </a:solidFill>
                <a:latin typeface="Arial" charset="0"/>
                <a:sym typeface="Wingdings" charset="0"/>
              </a:rPr>
              <a:t></a:t>
            </a:r>
            <a:r>
              <a:rPr lang="en-US" sz="2800" b="0" dirty="0">
                <a:solidFill>
                  <a:schemeClr val="bg1"/>
                </a:solidFill>
                <a:latin typeface="Arial" charset="0"/>
              </a:rPr>
              <a:t> B</a:t>
            </a:r>
            <a:r>
              <a:rPr lang="en-US" sz="2800" b="0" baseline="-25000" dirty="0">
                <a:solidFill>
                  <a:schemeClr val="bg1"/>
                </a:solidFill>
                <a:latin typeface="Arial" charset="0"/>
              </a:rPr>
              <a:t>0 </a:t>
            </a:r>
            <a:r>
              <a:rPr lang="en-US" sz="2800" b="0" dirty="0">
                <a:solidFill>
                  <a:srgbClr val="FFFF00"/>
                </a:solidFill>
                <a:latin typeface="Arial" charset="0"/>
              </a:rPr>
              <a:t>is just like saying </a:t>
            </a:r>
            <a:endParaRPr lang="en-US" sz="2800" b="0" baseline="-25000" dirty="0">
              <a:solidFill>
                <a:srgbClr val="FFFF00"/>
              </a:solidFill>
              <a:latin typeface="Arial" charset="0"/>
            </a:endParaRPr>
          </a:p>
        </p:txBody>
      </p:sp>
      <p:sp>
        <p:nvSpPr>
          <p:cNvPr id="4" name="TextBox 3">
            <a:extLst>
              <a:ext uri="{FF2B5EF4-FFF2-40B4-BE49-F238E27FC236}">
                <a16:creationId xmlns:a16="http://schemas.microsoft.com/office/drawing/2014/main" id="{5399145A-21F5-095D-38F8-B5C111EE7223}"/>
              </a:ext>
            </a:extLst>
          </p:cNvPr>
          <p:cNvSpPr txBox="1"/>
          <p:nvPr/>
        </p:nvSpPr>
        <p:spPr bwMode="auto">
          <a:xfrm>
            <a:off x="1471100" y="5159343"/>
            <a:ext cx="148149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But wait</a:t>
            </a:r>
            <a:endParaRPr lang="en-US" sz="2800" b="0" baseline="-25000" dirty="0">
              <a:solidFill>
                <a:srgbClr val="FFFF00"/>
              </a:solidFill>
              <a:latin typeface="Arial" charset="0"/>
              <a:cs typeface="Arial" charset="0"/>
            </a:endParaRPr>
          </a:p>
        </p:txBody>
      </p:sp>
      <p:sp>
        <p:nvSpPr>
          <p:cNvPr id="5" name="TextBox 3">
            <a:extLst>
              <a:ext uri="{FF2B5EF4-FFF2-40B4-BE49-F238E27FC236}">
                <a16:creationId xmlns:a16="http://schemas.microsoft.com/office/drawing/2014/main" id="{A363E083-EBC6-8506-E087-98CDC65FECCB}"/>
              </a:ext>
            </a:extLst>
          </p:cNvPr>
          <p:cNvSpPr txBox="1"/>
          <p:nvPr/>
        </p:nvSpPr>
        <p:spPr bwMode="auto">
          <a:xfrm>
            <a:off x="2067093" y="3944946"/>
            <a:ext cx="5362407" cy="954107"/>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1066 AD </a:t>
            </a:r>
            <a:r>
              <a:rPr lang="en-US" sz="2800" b="0" dirty="0">
                <a:solidFill>
                  <a:srgbClr val="FFFF00"/>
                </a:solidFill>
                <a:latin typeface="Arial" charset="0"/>
                <a:cs typeface="Arial" charset="0"/>
                <a:sym typeface="Wingdings" charset="0"/>
              </a:rPr>
              <a:t> </a:t>
            </a:r>
            <a:r>
              <a:rPr lang="en-US" sz="2800" b="0" dirty="0">
                <a:solidFill>
                  <a:srgbClr val="FFFF00"/>
                </a:solidFill>
                <a:latin typeface="Arial" charset="0"/>
                <a:cs typeface="Arial" charset="0"/>
              </a:rPr>
              <a:t>1492 AD, </a:t>
            </a:r>
          </a:p>
          <a:p>
            <a:r>
              <a:rPr lang="en-US" sz="2800" b="0" dirty="0">
                <a:solidFill>
                  <a:srgbClr val="FFFF00"/>
                </a:solidFill>
                <a:latin typeface="Arial" charset="0"/>
                <a:cs typeface="Arial" charset="0"/>
              </a:rPr>
              <a:t>Middle Ages </a:t>
            </a:r>
            <a:r>
              <a:rPr lang="en-US" sz="2800" b="0" dirty="0">
                <a:solidFill>
                  <a:srgbClr val="FFFF00"/>
                </a:solidFill>
                <a:latin typeface="Arial" charset="0"/>
                <a:cs typeface="Arial" charset="0"/>
                <a:sym typeface="Wingdings" charset="0"/>
              </a:rPr>
              <a:t> </a:t>
            </a:r>
            <a:r>
              <a:rPr lang="en-US" sz="2800" b="0" dirty="0">
                <a:solidFill>
                  <a:srgbClr val="FFFF00"/>
                </a:solidFill>
                <a:latin typeface="Arial" charset="0"/>
                <a:cs typeface="Arial" charset="0"/>
              </a:rPr>
              <a:t>Renaissance</a:t>
            </a:r>
          </a:p>
        </p:txBody>
      </p:sp>
      <p:sp>
        <p:nvSpPr>
          <p:cNvPr id="6" name="TextBox 5">
            <a:extLst>
              <a:ext uri="{FF2B5EF4-FFF2-40B4-BE49-F238E27FC236}">
                <a16:creationId xmlns:a16="http://schemas.microsoft.com/office/drawing/2014/main" id="{EB2DEC2F-FB20-1F9D-50CE-6CA106B5A740}"/>
              </a:ext>
            </a:extLst>
          </p:cNvPr>
          <p:cNvSpPr txBox="1"/>
          <p:nvPr/>
        </p:nvSpPr>
        <p:spPr bwMode="auto">
          <a:xfrm>
            <a:off x="2067093" y="5942853"/>
            <a:ext cx="618766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what about </a:t>
            </a:r>
            <a:r>
              <a:rPr lang="en-US" sz="2800" b="0" i="1" dirty="0">
                <a:solidFill>
                  <a:schemeClr val="bg1"/>
                </a:solidFill>
                <a:latin typeface="Arial" charset="0"/>
                <a:cs typeface="Arial" charset="0"/>
              </a:rPr>
              <a:t>this week </a:t>
            </a:r>
            <a:r>
              <a:rPr lang="en-US" sz="2800" b="0" dirty="0">
                <a:solidFill>
                  <a:srgbClr val="FFFF00"/>
                </a:solidFill>
                <a:latin typeface="Arial" charset="0"/>
                <a:cs typeface="Arial" charset="0"/>
              </a:rPr>
              <a:t>vs </a:t>
            </a:r>
            <a:r>
              <a:rPr lang="en-US" sz="2800" b="0" i="1" dirty="0">
                <a:solidFill>
                  <a:schemeClr val="bg1"/>
                </a:solidFill>
                <a:latin typeface="Arial" charset="0"/>
                <a:cs typeface="Arial" charset="0"/>
              </a:rPr>
              <a:t>this month</a:t>
            </a:r>
            <a:r>
              <a:rPr lang="en-US" sz="2800" b="0" dirty="0">
                <a:solidFill>
                  <a:srgbClr val="FFFF00"/>
                </a:solidFill>
                <a:latin typeface="Arial" charset="0"/>
                <a:cs typeface="Arial" charset="0"/>
              </a:rPr>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939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5939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97BDD73D-9257-4E48-90CF-3D54ACC47857}" type="slidenum">
              <a:rPr lang="ar-SA" sz="1400" b="0">
                <a:solidFill>
                  <a:srgbClr val="FFFF00"/>
                </a:solidFill>
                <a:latin typeface="Arial" charset="0"/>
                <a:cs typeface="Arial" charset="0"/>
              </a:rPr>
              <a:pPr/>
              <a:t>21</a:t>
            </a:fld>
            <a:endParaRPr lang="en-US" sz="1400" b="0">
              <a:solidFill>
                <a:srgbClr val="FFFF00"/>
              </a:solidFill>
              <a:latin typeface="Arial" charset="0"/>
              <a:cs typeface="Arial" charset="0"/>
            </a:endParaRPr>
          </a:p>
        </p:txBody>
      </p:sp>
      <p:pic>
        <p:nvPicPr>
          <p:cNvPr id="59395" name="Picture 15" descr="magic"/>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Rectangle 2"/>
          <p:cNvSpPr>
            <a:spLocks noGrp="1" noChangeArrowheads="1"/>
          </p:cNvSpPr>
          <p:nvPr>
            <p:ph type="title"/>
          </p:nvPr>
        </p:nvSpPr>
        <p:spPr/>
        <p:txBody>
          <a:bodyPr/>
          <a:lstStyle/>
          <a:p>
            <a:r>
              <a:rPr lang="en-US">
                <a:latin typeface="Arial" charset="0"/>
              </a:rPr>
              <a:t>Precedence Ordering</a:t>
            </a:r>
          </a:p>
        </p:txBody>
      </p:sp>
      <p:sp>
        <p:nvSpPr>
          <p:cNvPr id="59397" name="Line 3"/>
          <p:cNvSpPr>
            <a:spLocks noChangeShapeType="1"/>
          </p:cNvSpPr>
          <p:nvPr/>
        </p:nvSpPr>
        <p:spPr bwMode="auto">
          <a:xfrm>
            <a:off x="4076700" y="1809750"/>
            <a:ext cx="0" cy="862013"/>
          </a:xfrm>
          <a:prstGeom prst="line">
            <a:avLst/>
          </a:prstGeom>
          <a:noFill/>
          <a:ln w="38100">
            <a:solidFill>
              <a:srgbClr val="00B05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9398" name="AutoShape 4"/>
          <p:cNvSpPr>
            <a:spLocks noChangeArrowheads="1"/>
          </p:cNvSpPr>
          <p:nvPr/>
        </p:nvSpPr>
        <p:spPr bwMode="auto">
          <a:xfrm>
            <a:off x="2476500" y="2363788"/>
            <a:ext cx="4038600" cy="430212"/>
          </a:xfrm>
          <a:prstGeom prst="rightArrow">
            <a:avLst>
              <a:gd name="adj1" fmla="val 50000"/>
              <a:gd name="adj2" fmla="val 234687"/>
            </a:avLst>
          </a:prstGeom>
          <a:solidFill>
            <a:srgbClr val="3399FF"/>
          </a:solidFill>
          <a:ln w="38100">
            <a:solidFill>
              <a:srgbClr val="3399FF"/>
            </a:solidFill>
            <a:miter lim="800000"/>
            <a:headEnd/>
            <a:tailEnd/>
          </a:ln>
        </p:spPr>
        <p:txBody>
          <a:bodyPr wrap="none" anchor="ctr"/>
          <a:lstStyle/>
          <a:p>
            <a:pPr algn="r" eaLnBrk="0" hangingPunct="0"/>
            <a:endParaRPr lang="en-US" sz="2800" b="0" u="sng">
              <a:solidFill>
                <a:schemeClr val="bg1"/>
              </a:solidFill>
              <a:latin typeface="Arial" charset="0"/>
            </a:endParaRPr>
          </a:p>
        </p:txBody>
      </p:sp>
      <p:sp>
        <p:nvSpPr>
          <p:cNvPr id="59399" name="Line 5"/>
          <p:cNvSpPr>
            <a:spLocks noChangeShapeType="1"/>
          </p:cNvSpPr>
          <p:nvPr/>
        </p:nvSpPr>
        <p:spPr bwMode="auto">
          <a:xfrm>
            <a:off x="3783013" y="2147888"/>
            <a:ext cx="0" cy="338137"/>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9400" name="Line 6"/>
          <p:cNvSpPr>
            <a:spLocks noChangeShapeType="1"/>
          </p:cNvSpPr>
          <p:nvPr/>
        </p:nvSpPr>
        <p:spPr bwMode="auto">
          <a:xfrm>
            <a:off x="4438650" y="2147888"/>
            <a:ext cx="0" cy="338137"/>
          </a:xfrm>
          <a:prstGeom prst="line">
            <a:avLst/>
          </a:prstGeom>
          <a:noFill/>
          <a:ln w="38100">
            <a:solidFill>
              <a:srgbClr val="FFFF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9401" name="AutoShape 7"/>
          <p:cNvSpPr>
            <a:spLocks noChangeArrowheads="1"/>
          </p:cNvSpPr>
          <p:nvPr/>
        </p:nvSpPr>
        <p:spPr bwMode="auto">
          <a:xfrm rot="10800000">
            <a:off x="3783013" y="1933575"/>
            <a:ext cx="658812" cy="398463"/>
          </a:xfrm>
          <a:prstGeom prst="leftRightArrow">
            <a:avLst>
              <a:gd name="adj1" fmla="val 50000"/>
              <a:gd name="adj2" fmla="val 33068"/>
            </a:avLst>
          </a:prstGeom>
          <a:solidFill>
            <a:srgbClr val="FFFF00"/>
          </a:solidFill>
          <a:ln w="38100">
            <a:solidFill>
              <a:srgbClr val="FFFF00"/>
            </a:solidFill>
            <a:miter lim="800000"/>
            <a:headEnd/>
            <a:tailEnd/>
          </a:ln>
        </p:spPr>
        <p:txBody>
          <a:bodyPr wrap="none" anchor="ctr"/>
          <a:lstStyle/>
          <a:p>
            <a:pPr eaLnBrk="0" hangingPunct="0"/>
            <a:endParaRPr lang="en-US">
              <a:latin typeface="Arial" charset="0"/>
            </a:endParaRPr>
          </a:p>
        </p:txBody>
      </p:sp>
      <p:sp>
        <p:nvSpPr>
          <p:cNvPr id="59402" name="Line 8"/>
          <p:cNvSpPr>
            <a:spLocks noChangeShapeType="1"/>
          </p:cNvSpPr>
          <p:nvPr/>
        </p:nvSpPr>
        <p:spPr bwMode="auto">
          <a:xfrm>
            <a:off x="3783013" y="2486025"/>
            <a:ext cx="0" cy="185738"/>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9403" name="Line 9"/>
          <p:cNvSpPr>
            <a:spLocks noChangeShapeType="1"/>
          </p:cNvSpPr>
          <p:nvPr/>
        </p:nvSpPr>
        <p:spPr bwMode="auto">
          <a:xfrm>
            <a:off x="4425950" y="2486025"/>
            <a:ext cx="0" cy="185738"/>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9404" name="AutoShape 10"/>
          <p:cNvSpPr>
            <a:spLocks noChangeArrowheads="1"/>
          </p:cNvSpPr>
          <p:nvPr/>
        </p:nvSpPr>
        <p:spPr bwMode="auto">
          <a:xfrm rot="10800000">
            <a:off x="4076700" y="1625600"/>
            <a:ext cx="660400" cy="400050"/>
          </a:xfrm>
          <a:prstGeom prst="leftRightArrow">
            <a:avLst>
              <a:gd name="adj1" fmla="val 50000"/>
              <a:gd name="adj2" fmla="val 33016"/>
            </a:avLst>
          </a:prstGeom>
          <a:solidFill>
            <a:srgbClr val="008000"/>
          </a:solidFill>
          <a:ln w="38100">
            <a:solidFill>
              <a:schemeClr val="accent5">
                <a:lumMod val="50000"/>
              </a:schemeClr>
            </a:solidFill>
            <a:miter lim="800000"/>
            <a:headEnd/>
            <a:tailEnd/>
          </a:ln>
        </p:spPr>
        <p:txBody>
          <a:bodyPr wrap="none" anchor="ctr"/>
          <a:lstStyle/>
          <a:p>
            <a:pPr eaLnBrk="0" hangingPunct="0"/>
            <a:endParaRPr lang="en-US">
              <a:latin typeface="Arial" charset="0"/>
            </a:endParaRPr>
          </a:p>
        </p:txBody>
      </p:sp>
      <p:sp>
        <p:nvSpPr>
          <p:cNvPr id="59405" name="Line 11"/>
          <p:cNvSpPr>
            <a:spLocks noChangeShapeType="1"/>
          </p:cNvSpPr>
          <p:nvPr/>
        </p:nvSpPr>
        <p:spPr bwMode="auto">
          <a:xfrm>
            <a:off x="4076700" y="2486025"/>
            <a:ext cx="0" cy="185738"/>
          </a:xfrm>
          <a:prstGeom prst="line">
            <a:avLst/>
          </a:prstGeom>
          <a:noFill/>
          <a:ln w="381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9406" name="Line 12"/>
          <p:cNvSpPr>
            <a:spLocks noChangeShapeType="1"/>
          </p:cNvSpPr>
          <p:nvPr/>
        </p:nvSpPr>
        <p:spPr bwMode="auto">
          <a:xfrm>
            <a:off x="4737100" y="1809750"/>
            <a:ext cx="0" cy="862013"/>
          </a:xfrm>
          <a:prstGeom prst="line">
            <a:avLst/>
          </a:prstGeom>
          <a:noFill/>
          <a:ln w="38100">
            <a:solidFill>
              <a:srgbClr val="00B05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59407" name="Line 13"/>
          <p:cNvSpPr>
            <a:spLocks noChangeShapeType="1"/>
          </p:cNvSpPr>
          <p:nvPr/>
        </p:nvSpPr>
        <p:spPr bwMode="auto">
          <a:xfrm>
            <a:off x="4737100" y="2486025"/>
            <a:ext cx="0" cy="185738"/>
          </a:xfrm>
          <a:prstGeom prst="line">
            <a:avLst/>
          </a:prstGeom>
          <a:noFill/>
          <a:ln w="38100">
            <a:solidFill>
              <a:srgbClr val="008000"/>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3" name="TextBox 2">
            <a:extLst>
              <a:ext uri="{FF2B5EF4-FFF2-40B4-BE49-F238E27FC236}">
                <a16:creationId xmlns:a16="http://schemas.microsoft.com/office/drawing/2014/main" id="{9E9F876D-2CE5-29A7-C000-F460D5FDF354}"/>
              </a:ext>
            </a:extLst>
          </p:cNvPr>
          <p:cNvSpPr txBox="1"/>
          <p:nvPr/>
        </p:nvSpPr>
        <p:spPr bwMode="auto">
          <a:xfrm>
            <a:off x="1476675" y="2886076"/>
            <a:ext cx="387155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mj-lt"/>
              </a:rPr>
              <a:t>Never true that</a:t>
            </a:r>
            <a:r>
              <a:rPr lang="en-US" sz="2800" dirty="0">
                <a:solidFill>
                  <a:srgbClr val="FFFF00"/>
                </a:solidFill>
                <a:latin typeface="Arial" charset="0"/>
              </a:rPr>
              <a:t> </a:t>
            </a:r>
            <a:r>
              <a:rPr lang="en-US" sz="2800" dirty="0">
                <a:solidFill>
                  <a:schemeClr val="bg1"/>
                </a:solidFill>
                <a:latin typeface="Arial" charset="0"/>
              </a:rPr>
              <a:t>A</a:t>
            </a:r>
            <a:r>
              <a:rPr lang="en-US" sz="2800" baseline="-25000" dirty="0">
                <a:solidFill>
                  <a:schemeClr val="bg1"/>
                </a:solidFill>
                <a:latin typeface="Arial" charset="0"/>
              </a:rPr>
              <a:t> </a:t>
            </a:r>
            <a:r>
              <a:rPr lang="en-US" sz="2000" dirty="0">
                <a:solidFill>
                  <a:schemeClr val="bg1"/>
                </a:solidFill>
                <a:latin typeface="Arial" charset="0"/>
                <a:sym typeface="Wingdings" charset="0"/>
              </a:rPr>
              <a:t></a:t>
            </a:r>
            <a:r>
              <a:rPr lang="en-US" sz="2800" dirty="0">
                <a:solidFill>
                  <a:schemeClr val="bg1"/>
                </a:solidFill>
                <a:latin typeface="Symbol" charset="0"/>
                <a:sym typeface="Symbol" charset="0"/>
              </a:rPr>
              <a:t> </a:t>
            </a:r>
            <a:r>
              <a:rPr lang="en-US" sz="2800" dirty="0">
                <a:solidFill>
                  <a:schemeClr val="bg1"/>
                </a:solidFill>
                <a:latin typeface="Arial" charset="0"/>
              </a:rPr>
              <a:t>A</a:t>
            </a:r>
            <a:r>
              <a:rPr lang="en-US" sz="2800" baseline="-25000" dirty="0">
                <a:solidFill>
                  <a:srgbClr val="FFFF00"/>
                </a:solidFill>
                <a:latin typeface="Arial" charset="0"/>
              </a:rPr>
              <a:t> </a:t>
            </a:r>
            <a:endParaRPr lang="en-US" sz="2800" b="0" baseline="-25000" dirty="0">
              <a:solidFill>
                <a:srgbClr val="FFFF00"/>
              </a:solidFill>
              <a:latin typeface="+mj-lt"/>
            </a:endParaRPr>
          </a:p>
        </p:txBody>
      </p:sp>
      <p:sp>
        <p:nvSpPr>
          <p:cNvPr id="4" name="TextBox 3">
            <a:extLst>
              <a:ext uri="{FF2B5EF4-FFF2-40B4-BE49-F238E27FC236}">
                <a16:creationId xmlns:a16="http://schemas.microsoft.com/office/drawing/2014/main" id="{BAAF30CF-8E08-DD79-DDB1-6875A2DEE37E}"/>
              </a:ext>
            </a:extLst>
          </p:cNvPr>
          <p:cNvSpPr txBox="1"/>
          <p:nvPr/>
        </p:nvSpPr>
        <p:spPr bwMode="auto">
          <a:xfrm>
            <a:off x="1476675" y="4634882"/>
            <a:ext cx="490394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mj-lt"/>
              </a:rPr>
              <a:t>If </a:t>
            </a:r>
            <a:r>
              <a:rPr lang="en-US" sz="2800" b="0" dirty="0">
                <a:solidFill>
                  <a:schemeClr val="bg1"/>
                </a:solidFill>
                <a:latin typeface="+mj-lt"/>
              </a:rPr>
              <a:t>A</a:t>
            </a:r>
            <a:r>
              <a:rPr lang="en-US" sz="2800" b="0" baseline="-25000" dirty="0">
                <a:solidFill>
                  <a:schemeClr val="bg1"/>
                </a:solidFill>
                <a:latin typeface="+mj-lt"/>
              </a:rPr>
              <a:t> </a:t>
            </a:r>
            <a:r>
              <a:rPr lang="en-US" sz="2800" b="0" dirty="0">
                <a:solidFill>
                  <a:schemeClr val="bg1"/>
                </a:solidFill>
                <a:latin typeface="+mj-lt"/>
                <a:sym typeface="Wingdings" charset="0"/>
              </a:rPr>
              <a:t></a:t>
            </a:r>
            <a:r>
              <a:rPr lang="en-US" sz="2800" b="0" dirty="0">
                <a:solidFill>
                  <a:schemeClr val="bg1"/>
                </a:solidFill>
                <a:latin typeface="+mj-lt"/>
              </a:rPr>
              <a:t>B</a:t>
            </a:r>
            <a:r>
              <a:rPr lang="en-US" sz="2800" b="0" baseline="-25000" dirty="0">
                <a:solidFill>
                  <a:srgbClr val="FFFF00"/>
                </a:solidFill>
                <a:latin typeface="+mj-lt"/>
              </a:rPr>
              <a:t> </a:t>
            </a:r>
            <a:r>
              <a:rPr lang="en-US" sz="2800" b="0" dirty="0">
                <a:solidFill>
                  <a:srgbClr val="FFFF00"/>
                </a:solidFill>
                <a:latin typeface="+mj-lt"/>
              </a:rPr>
              <a:t>&amp; </a:t>
            </a:r>
            <a:r>
              <a:rPr lang="en-US" sz="2800" b="0" dirty="0">
                <a:solidFill>
                  <a:schemeClr val="bg1"/>
                </a:solidFill>
                <a:latin typeface="+mj-lt"/>
              </a:rPr>
              <a:t>B</a:t>
            </a:r>
            <a:r>
              <a:rPr lang="en-US" sz="2800" b="0" baseline="-25000" dirty="0">
                <a:solidFill>
                  <a:schemeClr val="bg1"/>
                </a:solidFill>
                <a:latin typeface="+mj-lt"/>
              </a:rPr>
              <a:t> </a:t>
            </a:r>
            <a:r>
              <a:rPr lang="en-US" sz="2800" b="0" dirty="0">
                <a:solidFill>
                  <a:schemeClr val="bg1"/>
                </a:solidFill>
                <a:latin typeface="+mj-lt"/>
                <a:sym typeface="Wingdings" charset="0"/>
              </a:rPr>
              <a:t></a:t>
            </a:r>
            <a:r>
              <a:rPr lang="en-US" sz="2800" b="0" dirty="0">
                <a:solidFill>
                  <a:schemeClr val="bg1"/>
                </a:solidFill>
                <a:latin typeface="+mj-lt"/>
              </a:rPr>
              <a:t>C</a:t>
            </a:r>
            <a:r>
              <a:rPr lang="en-US" sz="2800" b="0" baseline="-25000" dirty="0">
                <a:solidFill>
                  <a:srgbClr val="FFFF00"/>
                </a:solidFill>
                <a:latin typeface="+mj-lt"/>
              </a:rPr>
              <a:t> </a:t>
            </a:r>
            <a:r>
              <a:rPr lang="en-US" sz="2800" b="0" dirty="0">
                <a:solidFill>
                  <a:srgbClr val="FFFF00"/>
                </a:solidFill>
                <a:latin typeface="+mj-lt"/>
              </a:rPr>
              <a:t>then </a:t>
            </a:r>
            <a:r>
              <a:rPr lang="en-US" sz="2800" b="0" dirty="0">
                <a:solidFill>
                  <a:schemeClr val="bg1"/>
                </a:solidFill>
                <a:latin typeface="+mj-lt"/>
              </a:rPr>
              <a:t>A</a:t>
            </a:r>
            <a:r>
              <a:rPr lang="en-US" sz="2800" b="0" baseline="-25000" dirty="0">
                <a:solidFill>
                  <a:schemeClr val="bg1"/>
                </a:solidFill>
                <a:latin typeface="+mj-lt"/>
              </a:rPr>
              <a:t> </a:t>
            </a:r>
            <a:r>
              <a:rPr lang="en-US" sz="2800" b="0" dirty="0">
                <a:solidFill>
                  <a:schemeClr val="bg1"/>
                </a:solidFill>
                <a:latin typeface="+mj-lt"/>
                <a:sym typeface="Wingdings" charset="0"/>
              </a:rPr>
              <a:t></a:t>
            </a:r>
            <a:r>
              <a:rPr lang="en-US" sz="2800" b="0" dirty="0">
                <a:solidFill>
                  <a:schemeClr val="bg1"/>
                </a:solidFill>
                <a:latin typeface="+mj-lt"/>
              </a:rPr>
              <a:t>C</a:t>
            </a:r>
          </a:p>
        </p:txBody>
      </p:sp>
      <p:sp>
        <p:nvSpPr>
          <p:cNvPr id="5" name="TextBox 3">
            <a:extLst>
              <a:ext uri="{FF2B5EF4-FFF2-40B4-BE49-F238E27FC236}">
                <a16:creationId xmlns:a16="http://schemas.microsoft.com/office/drawing/2014/main" id="{6D1A79FD-503E-FA8F-93C5-8663D9E0BCFE}"/>
              </a:ext>
            </a:extLst>
          </p:cNvPr>
          <p:cNvSpPr txBox="1"/>
          <p:nvPr/>
        </p:nvSpPr>
        <p:spPr bwMode="auto">
          <a:xfrm>
            <a:off x="1476675" y="3760479"/>
            <a:ext cx="5722477"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mj-lt"/>
              </a:rPr>
              <a:t>If </a:t>
            </a:r>
            <a:r>
              <a:rPr lang="en-US" sz="2800" b="0" dirty="0">
                <a:solidFill>
                  <a:schemeClr val="bg1"/>
                </a:solidFill>
                <a:latin typeface="+mj-lt"/>
              </a:rPr>
              <a:t>A</a:t>
            </a:r>
            <a:r>
              <a:rPr lang="en-US" sz="2800" b="0" baseline="-25000" dirty="0">
                <a:solidFill>
                  <a:schemeClr val="bg1"/>
                </a:solidFill>
                <a:latin typeface="+mj-lt"/>
              </a:rPr>
              <a:t> </a:t>
            </a:r>
            <a:r>
              <a:rPr lang="en-US" sz="2800" b="0" dirty="0">
                <a:solidFill>
                  <a:schemeClr val="bg1"/>
                </a:solidFill>
                <a:latin typeface="+mj-lt"/>
                <a:sym typeface="Wingdings" charset="0"/>
              </a:rPr>
              <a:t></a:t>
            </a:r>
            <a:r>
              <a:rPr lang="en-US" sz="2800" b="0" dirty="0">
                <a:solidFill>
                  <a:schemeClr val="bg1"/>
                </a:solidFill>
                <a:latin typeface="+mj-lt"/>
              </a:rPr>
              <a:t>B</a:t>
            </a:r>
            <a:r>
              <a:rPr lang="en-US" sz="2800" b="0" baseline="-25000" dirty="0">
                <a:solidFill>
                  <a:srgbClr val="FFFF00"/>
                </a:solidFill>
                <a:latin typeface="+mj-lt"/>
              </a:rPr>
              <a:t> </a:t>
            </a:r>
            <a:r>
              <a:rPr lang="en-US" sz="2800" b="0" dirty="0">
                <a:solidFill>
                  <a:srgbClr val="FFFF00"/>
                </a:solidFill>
                <a:latin typeface="+mj-lt"/>
              </a:rPr>
              <a:t>then not true that </a:t>
            </a:r>
            <a:r>
              <a:rPr lang="en-US" sz="2800" b="0" dirty="0">
                <a:solidFill>
                  <a:schemeClr val="bg1"/>
                </a:solidFill>
                <a:latin typeface="+mj-lt"/>
              </a:rPr>
              <a:t>B</a:t>
            </a:r>
            <a:r>
              <a:rPr lang="en-US" sz="2800" b="0" baseline="-25000" dirty="0">
                <a:solidFill>
                  <a:schemeClr val="bg1"/>
                </a:solidFill>
                <a:latin typeface="+mj-lt"/>
              </a:rPr>
              <a:t> </a:t>
            </a:r>
            <a:r>
              <a:rPr lang="en-US" sz="2800" b="0" dirty="0">
                <a:solidFill>
                  <a:schemeClr val="bg1"/>
                </a:solidFill>
                <a:latin typeface="+mj-lt"/>
                <a:sym typeface="Wingdings" charset="0"/>
              </a:rPr>
              <a:t></a:t>
            </a:r>
            <a:r>
              <a:rPr lang="en-US" sz="2800" b="0" dirty="0">
                <a:solidFill>
                  <a:schemeClr val="bg1"/>
                </a:solidFill>
                <a:latin typeface="+mj-lt"/>
              </a:rPr>
              <a:t>A</a:t>
            </a:r>
          </a:p>
        </p:txBody>
      </p:sp>
      <p:sp>
        <p:nvSpPr>
          <p:cNvPr id="6" name="TextBox 5">
            <a:extLst>
              <a:ext uri="{FF2B5EF4-FFF2-40B4-BE49-F238E27FC236}">
                <a16:creationId xmlns:a16="http://schemas.microsoft.com/office/drawing/2014/main" id="{A03DD9DD-B5CF-FFA2-D7BA-490BD61C7B41}"/>
              </a:ext>
            </a:extLst>
          </p:cNvPr>
          <p:cNvSpPr txBox="1"/>
          <p:nvPr/>
        </p:nvSpPr>
        <p:spPr bwMode="auto">
          <a:xfrm>
            <a:off x="1476675" y="5509286"/>
            <a:ext cx="4605718"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mj-lt"/>
              </a:rPr>
              <a:t>Curiously: </a:t>
            </a:r>
            <a:r>
              <a:rPr lang="en-US" sz="2800" b="0" dirty="0">
                <a:solidFill>
                  <a:schemeClr val="bg1"/>
                </a:solidFill>
                <a:latin typeface="+mj-lt"/>
              </a:rPr>
              <a:t>A</a:t>
            </a:r>
            <a:r>
              <a:rPr lang="en-US" sz="2800" b="0" baseline="-25000" dirty="0">
                <a:solidFill>
                  <a:schemeClr val="bg1"/>
                </a:solidFill>
                <a:latin typeface="+mj-lt"/>
              </a:rPr>
              <a:t> </a:t>
            </a:r>
            <a:r>
              <a:rPr lang="en-US" sz="2800" b="0" dirty="0">
                <a:solidFill>
                  <a:schemeClr val="bg1"/>
                </a:solidFill>
                <a:latin typeface="+mj-lt"/>
                <a:sym typeface="Wingdings" charset="0"/>
              </a:rPr>
              <a:t></a:t>
            </a:r>
            <a:r>
              <a:rPr lang="en-US" sz="2800" b="0" dirty="0">
                <a:solidFill>
                  <a:schemeClr val="bg1"/>
                </a:solidFill>
                <a:latin typeface="+mj-lt"/>
              </a:rPr>
              <a:t>B</a:t>
            </a:r>
            <a:r>
              <a:rPr lang="en-US" sz="2800" b="0" baseline="-25000" dirty="0">
                <a:solidFill>
                  <a:srgbClr val="FFFF00"/>
                </a:solidFill>
                <a:latin typeface="+mj-lt"/>
              </a:rPr>
              <a:t> </a:t>
            </a:r>
            <a:r>
              <a:rPr lang="en-US" sz="2800" b="0" dirty="0">
                <a:solidFill>
                  <a:srgbClr val="FFFF00"/>
                </a:solidFill>
                <a:latin typeface="+mj-lt"/>
              </a:rPr>
              <a:t>&amp; </a:t>
            </a:r>
            <a:r>
              <a:rPr lang="en-US" sz="2800" b="0" dirty="0">
                <a:solidFill>
                  <a:schemeClr val="bg1"/>
                </a:solidFill>
                <a:latin typeface="+mj-lt"/>
              </a:rPr>
              <a:t>B</a:t>
            </a:r>
            <a:r>
              <a:rPr lang="en-US" sz="2800" b="0" baseline="-25000" dirty="0">
                <a:solidFill>
                  <a:schemeClr val="bg1"/>
                </a:solidFill>
                <a:latin typeface="+mj-lt"/>
              </a:rPr>
              <a:t> </a:t>
            </a:r>
            <a:r>
              <a:rPr lang="en-US" sz="2800" b="0" dirty="0">
                <a:solidFill>
                  <a:schemeClr val="bg1"/>
                </a:solidFill>
                <a:latin typeface="+mj-lt"/>
                <a:sym typeface="Wingdings" charset="0"/>
              </a:rPr>
              <a:t></a:t>
            </a:r>
            <a:r>
              <a:rPr lang="en-US" sz="2800" b="0" dirty="0">
                <a:solidFill>
                  <a:schemeClr val="bg1"/>
                </a:solidFill>
                <a:latin typeface="+mj-lt"/>
              </a:rPr>
              <a:t>A</a:t>
            </a:r>
            <a:r>
              <a:rPr lang="en-US" sz="2800" b="0" baseline="-25000" dirty="0">
                <a:solidFill>
                  <a:srgbClr val="FFFF00"/>
                </a:solidFill>
                <a:latin typeface="+mj-lt"/>
              </a:rPr>
              <a:t> </a:t>
            </a:r>
            <a:r>
              <a:rPr lang="en-US" sz="2800" b="0" dirty="0">
                <a:solidFill>
                  <a:srgbClr val="FFFF00"/>
                </a:solidFill>
                <a:latin typeface="+mj-lt"/>
              </a:rPr>
              <a:t>might both be false!</a:t>
            </a:r>
            <a:endParaRPr lang="en-US" sz="2800" b="0" dirty="0">
              <a:solidFill>
                <a:srgbClr val="FFFF00"/>
              </a:solidFill>
              <a:latin typeface="+mj-lt"/>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6144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6144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A095190D-37B4-F141-B425-541B34183B48}" type="slidenum">
              <a:rPr lang="ar-SA" sz="1400" b="0">
                <a:solidFill>
                  <a:srgbClr val="FFFF00"/>
                </a:solidFill>
                <a:latin typeface="Arial" charset="0"/>
                <a:cs typeface="Arial" charset="0"/>
              </a:rPr>
              <a:pPr/>
              <a:t>22</a:t>
            </a:fld>
            <a:endParaRPr lang="en-US" sz="1400" b="0">
              <a:solidFill>
                <a:srgbClr val="FFFF00"/>
              </a:solidFill>
              <a:latin typeface="Arial" charset="0"/>
              <a:cs typeface="Arial" charset="0"/>
            </a:endParaRPr>
          </a:p>
        </p:txBody>
      </p:sp>
      <p:sp>
        <p:nvSpPr>
          <p:cNvPr id="61444" name="Rectangle 2"/>
          <p:cNvSpPr>
            <a:spLocks noGrp="1" noChangeArrowheads="1"/>
          </p:cNvSpPr>
          <p:nvPr>
            <p:ph type="title"/>
          </p:nvPr>
        </p:nvSpPr>
        <p:spPr/>
        <p:txBody>
          <a:bodyPr/>
          <a:lstStyle/>
          <a:p>
            <a:r>
              <a:rPr lang="en-US" sz="4000">
                <a:latin typeface="Arial" charset="0"/>
              </a:rPr>
              <a:t>Partial Orders</a:t>
            </a:r>
            <a:br>
              <a:rPr lang="en-US" sz="4000">
                <a:latin typeface="Arial" charset="0"/>
              </a:rPr>
            </a:br>
            <a:r>
              <a:rPr lang="en-US" sz="2000">
                <a:latin typeface="Arial" charset="0"/>
              </a:rPr>
              <a:t>(review)</a:t>
            </a:r>
          </a:p>
        </p:txBody>
      </p:sp>
      <p:sp>
        <p:nvSpPr>
          <p:cNvPr id="3" name="TextBox 2">
            <a:extLst>
              <a:ext uri="{FF2B5EF4-FFF2-40B4-BE49-F238E27FC236}">
                <a16:creationId xmlns:a16="http://schemas.microsoft.com/office/drawing/2014/main" id="{A5ED5ACF-36DC-763E-7992-59AC74B77673}"/>
              </a:ext>
            </a:extLst>
          </p:cNvPr>
          <p:cNvSpPr txBox="1"/>
          <p:nvPr/>
        </p:nvSpPr>
        <p:spPr bwMode="auto">
          <a:xfrm>
            <a:off x="1035635" y="1305548"/>
            <a:ext cx="185840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Irreflexive</a:t>
            </a:r>
            <a:endParaRPr lang="en-US" sz="2800" b="0" baseline="-25000" dirty="0">
              <a:solidFill>
                <a:srgbClr val="FFFF00"/>
              </a:solidFill>
            </a:endParaRPr>
          </a:p>
        </p:txBody>
      </p:sp>
      <p:sp>
        <p:nvSpPr>
          <p:cNvPr id="4" name="TextBox 3">
            <a:extLst>
              <a:ext uri="{FF2B5EF4-FFF2-40B4-BE49-F238E27FC236}">
                <a16:creationId xmlns:a16="http://schemas.microsoft.com/office/drawing/2014/main" id="{BF515CDB-89ED-3D94-4BE9-E23D29993AD9}"/>
              </a:ext>
            </a:extLst>
          </p:cNvPr>
          <p:cNvSpPr txBox="1"/>
          <p:nvPr/>
        </p:nvSpPr>
        <p:spPr bwMode="auto">
          <a:xfrm>
            <a:off x="1035635" y="2944838"/>
            <a:ext cx="248520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Antisymmetric</a:t>
            </a:r>
          </a:p>
        </p:txBody>
      </p:sp>
      <p:sp>
        <p:nvSpPr>
          <p:cNvPr id="5" name="TextBox 3">
            <a:extLst>
              <a:ext uri="{FF2B5EF4-FFF2-40B4-BE49-F238E27FC236}">
                <a16:creationId xmlns:a16="http://schemas.microsoft.com/office/drawing/2014/main" id="{50E2CE72-B25A-D785-CA6D-8CE3C69E3624}"/>
              </a:ext>
            </a:extLst>
          </p:cNvPr>
          <p:cNvSpPr txBox="1"/>
          <p:nvPr/>
        </p:nvSpPr>
        <p:spPr bwMode="auto">
          <a:xfrm>
            <a:off x="1664285" y="2125193"/>
            <a:ext cx="3753568"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cs typeface="Arial" charset="0"/>
              </a:rPr>
              <a:t>Never true that </a:t>
            </a:r>
            <a:r>
              <a:rPr lang="en-US" sz="2800" b="0" dirty="0">
                <a:solidFill>
                  <a:schemeClr val="bg1"/>
                </a:solidFill>
                <a:cs typeface="Arial" charset="0"/>
              </a:rPr>
              <a:t>A</a:t>
            </a:r>
            <a:r>
              <a:rPr lang="en-US" sz="2800" b="0" baseline="-25000" dirty="0">
                <a:solidFill>
                  <a:schemeClr val="bg1"/>
                </a:solidFill>
                <a:cs typeface="Arial" charset="0"/>
              </a:rPr>
              <a:t> </a:t>
            </a:r>
            <a:r>
              <a:rPr lang="en-US" sz="2800" b="0" dirty="0">
                <a:solidFill>
                  <a:schemeClr val="bg1"/>
                </a:solidFill>
                <a:cs typeface="Arial" charset="0"/>
                <a:sym typeface="Wingdings" charset="0"/>
              </a:rPr>
              <a:t></a:t>
            </a:r>
            <a:r>
              <a:rPr lang="en-US" sz="2800" b="0" dirty="0">
                <a:solidFill>
                  <a:schemeClr val="bg1"/>
                </a:solidFill>
                <a:cs typeface="Arial" charset="0"/>
                <a:sym typeface="Symbol" charset="0"/>
              </a:rPr>
              <a:t> </a:t>
            </a:r>
            <a:r>
              <a:rPr lang="en-US" sz="2800" b="0" dirty="0">
                <a:solidFill>
                  <a:schemeClr val="bg1"/>
                </a:solidFill>
                <a:cs typeface="Arial" charset="0"/>
              </a:rPr>
              <a:t>A</a:t>
            </a:r>
            <a:r>
              <a:rPr lang="en-US" sz="2800" b="0" baseline="-25000" dirty="0">
                <a:solidFill>
                  <a:schemeClr val="bg1"/>
                </a:solidFill>
                <a:cs typeface="Arial" charset="0"/>
              </a:rPr>
              <a:t> </a:t>
            </a:r>
          </a:p>
        </p:txBody>
      </p:sp>
      <p:sp>
        <p:nvSpPr>
          <p:cNvPr id="6" name="TextBox 5">
            <a:extLst>
              <a:ext uri="{FF2B5EF4-FFF2-40B4-BE49-F238E27FC236}">
                <a16:creationId xmlns:a16="http://schemas.microsoft.com/office/drawing/2014/main" id="{D0E74990-CD07-CE8D-0735-8770DDFA6391}"/>
              </a:ext>
            </a:extLst>
          </p:cNvPr>
          <p:cNvSpPr txBox="1"/>
          <p:nvPr/>
        </p:nvSpPr>
        <p:spPr bwMode="auto">
          <a:xfrm>
            <a:off x="1664285" y="3764483"/>
            <a:ext cx="7244291"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cs typeface="Arial" charset="0"/>
              </a:rPr>
              <a:t>If </a:t>
            </a:r>
            <a:r>
              <a:rPr lang="en-US" sz="2800" b="0" dirty="0">
                <a:solidFill>
                  <a:schemeClr val="bg1"/>
                </a:solidFill>
                <a:cs typeface="Arial" charset="0"/>
              </a:rPr>
              <a:t>A</a:t>
            </a:r>
            <a:r>
              <a:rPr lang="en-US" sz="2800" b="0" baseline="-25000" dirty="0">
                <a:solidFill>
                  <a:schemeClr val="bg1"/>
                </a:solidFill>
                <a:cs typeface="Arial" charset="0"/>
              </a:rPr>
              <a:t> </a:t>
            </a:r>
            <a:r>
              <a:rPr lang="en-US" sz="2800" b="0" dirty="0">
                <a:solidFill>
                  <a:schemeClr val="bg1"/>
                </a:solidFill>
                <a:cs typeface="Arial" charset="0"/>
                <a:sym typeface="Wingdings" charset="0"/>
              </a:rPr>
              <a:t></a:t>
            </a:r>
            <a:r>
              <a:rPr lang="en-US" sz="2800" b="0" dirty="0">
                <a:solidFill>
                  <a:schemeClr val="bg1"/>
                </a:solidFill>
                <a:cs typeface="Arial" charset="0"/>
                <a:sym typeface="Symbol" charset="0"/>
              </a:rPr>
              <a:t> </a:t>
            </a:r>
            <a:r>
              <a:rPr lang="en-US" sz="2800" b="0" dirty="0">
                <a:solidFill>
                  <a:schemeClr val="bg1"/>
                </a:solidFill>
                <a:cs typeface="Arial" charset="0"/>
              </a:rPr>
              <a:t>B</a:t>
            </a:r>
            <a:r>
              <a:rPr lang="en-US" sz="2800" b="0" baseline="-25000" dirty="0">
                <a:solidFill>
                  <a:schemeClr val="bg1"/>
                </a:solidFill>
                <a:cs typeface="Arial" charset="0"/>
              </a:rPr>
              <a:t> </a:t>
            </a:r>
            <a:r>
              <a:rPr lang="en-US" sz="2800" b="0" dirty="0">
                <a:solidFill>
                  <a:srgbClr val="FFFF00"/>
                </a:solidFill>
                <a:cs typeface="Arial" charset="0"/>
              </a:rPr>
              <a:t>then not true that </a:t>
            </a:r>
            <a:r>
              <a:rPr lang="en-US" sz="2800" b="0" dirty="0">
                <a:solidFill>
                  <a:schemeClr val="bg1"/>
                </a:solidFill>
                <a:cs typeface="Arial" charset="0"/>
              </a:rPr>
              <a:t>B</a:t>
            </a:r>
            <a:r>
              <a:rPr lang="en-US" sz="2800" b="0" baseline="-25000" dirty="0">
                <a:solidFill>
                  <a:schemeClr val="bg1"/>
                </a:solidFill>
                <a:cs typeface="Arial" charset="0"/>
              </a:rPr>
              <a:t> </a:t>
            </a:r>
            <a:r>
              <a:rPr lang="en-US" sz="2800" b="0" dirty="0">
                <a:solidFill>
                  <a:schemeClr val="bg1"/>
                </a:solidFill>
                <a:cs typeface="Arial" charset="0"/>
                <a:sym typeface="Wingdings" charset="0"/>
              </a:rPr>
              <a:t></a:t>
            </a:r>
            <a:r>
              <a:rPr lang="en-US" sz="2800" b="0" dirty="0">
                <a:solidFill>
                  <a:schemeClr val="bg1"/>
                </a:solidFill>
                <a:cs typeface="Arial" charset="0"/>
                <a:sym typeface="Symbol" charset="0"/>
              </a:rPr>
              <a:t> </a:t>
            </a:r>
            <a:r>
              <a:rPr lang="en-US" sz="2800" b="0" dirty="0">
                <a:solidFill>
                  <a:schemeClr val="bg1"/>
                </a:solidFill>
                <a:cs typeface="Arial" charset="0"/>
              </a:rPr>
              <a:t>A </a:t>
            </a:r>
          </a:p>
        </p:txBody>
      </p:sp>
      <p:sp>
        <p:nvSpPr>
          <p:cNvPr id="7" name="TextBox 6">
            <a:extLst>
              <a:ext uri="{FF2B5EF4-FFF2-40B4-BE49-F238E27FC236}">
                <a16:creationId xmlns:a16="http://schemas.microsoft.com/office/drawing/2014/main" id="{DD8DFF26-A014-AF91-4067-372191A35B39}"/>
              </a:ext>
            </a:extLst>
          </p:cNvPr>
          <p:cNvSpPr txBox="1"/>
          <p:nvPr/>
        </p:nvSpPr>
        <p:spPr bwMode="auto">
          <a:xfrm>
            <a:off x="1035635" y="4584128"/>
            <a:ext cx="180738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Transitive</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C59999C7-3F5E-310E-3700-49DFA0B25989}"/>
              </a:ext>
            </a:extLst>
          </p:cNvPr>
          <p:cNvSpPr txBox="1"/>
          <p:nvPr/>
        </p:nvSpPr>
        <p:spPr bwMode="auto">
          <a:xfrm>
            <a:off x="1664285" y="5403773"/>
            <a:ext cx="479259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cs typeface="Arial" charset="0"/>
              </a:rPr>
              <a:t>If </a:t>
            </a:r>
            <a:r>
              <a:rPr lang="en-US" sz="2800" b="0" dirty="0">
                <a:solidFill>
                  <a:schemeClr val="bg1"/>
                </a:solidFill>
                <a:cs typeface="Arial" charset="0"/>
              </a:rPr>
              <a:t>A</a:t>
            </a:r>
            <a:r>
              <a:rPr lang="en-US" sz="2800" b="0" baseline="-25000" dirty="0">
                <a:solidFill>
                  <a:schemeClr val="bg1"/>
                </a:solidFill>
                <a:cs typeface="Arial" charset="0"/>
              </a:rPr>
              <a:t> </a:t>
            </a:r>
            <a:r>
              <a:rPr lang="en-US" sz="2800" b="0" dirty="0">
                <a:solidFill>
                  <a:schemeClr val="bg1"/>
                </a:solidFill>
                <a:cs typeface="Arial" charset="0"/>
                <a:sym typeface="Wingdings" charset="0"/>
              </a:rPr>
              <a:t></a:t>
            </a:r>
            <a:r>
              <a:rPr lang="en-US" sz="2800" b="0" dirty="0">
                <a:solidFill>
                  <a:schemeClr val="bg1"/>
                </a:solidFill>
                <a:cs typeface="Arial" charset="0"/>
                <a:sym typeface="Symbol" charset="0"/>
              </a:rPr>
              <a:t> </a:t>
            </a:r>
            <a:r>
              <a:rPr lang="en-US" sz="2800" b="0" dirty="0">
                <a:solidFill>
                  <a:schemeClr val="bg1"/>
                </a:solidFill>
                <a:cs typeface="Arial" charset="0"/>
              </a:rPr>
              <a:t>B</a:t>
            </a:r>
            <a:r>
              <a:rPr lang="en-US" sz="2800" b="0" baseline="-25000" dirty="0">
                <a:solidFill>
                  <a:schemeClr val="bg1"/>
                </a:solidFill>
                <a:cs typeface="Arial" charset="0"/>
              </a:rPr>
              <a:t> </a:t>
            </a:r>
            <a:r>
              <a:rPr lang="en-US" sz="2800" b="0" dirty="0">
                <a:solidFill>
                  <a:srgbClr val="FFFF00"/>
                </a:solidFill>
                <a:cs typeface="Arial" charset="0"/>
              </a:rPr>
              <a:t>&amp; </a:t>
            </a:r>
            <a:r>
              <a:rPr lang="en-US" sz="2800" b="0" dirty="0">
                <a:solidFill>
                  <a:schemeClr val="bg1"/>
                </a:solidFill>
                <a:cs typeface="Arial" charset="0"/>
              </a:rPr>
              <a:t>B</a:t>
            </a:r>
            <a:r>
              <a:rPr lang="en-US" sz="2800" b="0" baseline="-25000" dirty="0">
                <a:solidFill>
                  <a:schemeClr val="bg1"/>
                </a:solidFill>
                <a:cs typeface="Arial" charset="0"/>
              </a:rPr>
              <a:t> </a:t>
            </a:r>
            <a:r>
              <a:rPr lang="en-US" sz="2800" b="0" dirty="0">
                <a:solidFill>
                  <a:schemeClr val="bg1"/>
                </a:solidFill>
                <a:cs typeface="Arial" charset="0"/>
                <a:sym typeface="Wingdings" charset="0"/>
              </a:rPr>
              <a:t></a:t>
            </a:r>
            <a:r>
              <a:rPr lang="en-US" sz="2800" b="0" dirty="0">
                <a:solidFill>
                  <a:schemeClr val="bg1"/>
                </a:solidFill>
                <a:cs typeface="Arial" charset="0"/>
                <a:sym typeface="Symbol" charset="0"/>
              </a:rPr>
              <a:t> </a:t>
            </a:r>
            <a:r>
              <a:rPr lang="en-US" sz="2800" b="0" dirty="0">
                <a:solidFill>
                  <a:schemeClr val="bg1"/>
                </a:solidFill>
                <a:cs typeface="Arial" charset="0"/>
              </a:rPr>
              <a:t>C</a:t>
            </a:r>
            <a:r>
              <a:rPr lang="en-US" sz="2800" b="0" baseline="-25000" dirty="0">
                <a:solidFill>
                  <a:schemeClr val="bg1"/>
                </a:solidFill>
                <a:cs typeface="Arial" charset="0"/>
              </a:rPr>
              <a:t> </a:t>
            </a:r>
            <a:r>
              <a:rPr lang="en-US" sz="2800" b="0" dirty="0">
                <a:solidFill>
                  <a:srgbClr val="FFFF00"/>
                </a:solidFill>
                <a:cs typeface="Arial" charset="0"/>
              </a:rPr>
              <a:t>then </a:t>
            </a:r>
            <a:r>
              <a:rPr lang="en-US" sz="2800" b="0" dirty="0">
                <a:solidFill>
                  <a:schemeClr val="bg1"/>
                </a:solidFill>
                <a:cs typeface="Arial" charset="0"/>
              </a:rPr>
              <a:t>A</a:t>
            </a:r>
            <a:r>
              <a:rPr lang="en-US" sz="2800" b="0" baseline="-25000" dirty="0">
                <a:solidFill>
                  <a:schemeClr val="bg1"/>
                </a:solidFill>
                <a:cs typeface="Arial" charset="0"/>
              </a:rPr>
              <a:t> </a:t>
            </a:r>
            <a:r>
              <a:rPr lang="en-US" sz="2800" b="0" dirty="0">
                <a:solidFill>
                  <a:schemeClr val="bg1"/>
                </a:solidFill>
                <a:cs typeface="Arial" charset="0"/>
                <a:sym typeface="Wingdings" charset="0"/>
              </a:rPr>
              <a:t></a:t>
            </a:r>
            <a:r>
              <a:rPr lang="en-US" sz="2800" b="0" dirty="0">
                <a:solidFill>
                  <a:schemeClr val="bg1"/>
                </a:solidFill>
                <a:cs typeface="Arial" charset="0"/>
                <a:sym typeface="Symbol" charset="0"/>
              </a:rPr>
              <a:t> </a:t>
            </a:r>
            <a:r>
              <a:rPr lang="en-US" sz="2800" b="0" dirty="0">
                <a:solidFill>
                  <a:schemeClr val="bg1"/>
                </a:solidFill>
                <a:cs typeface="Arial" charset="0"/>
              </a:rPr>
              <a:t>C</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63489" name="Footer Placeholder 3"/>
          <p:cNvSpPr>
            <a:spLocks noGrp="1"/>
          </p:cNvSpPr>
          <p:nvPr>
            <p:ph type="ftr" sz="quarter" idx="10"/>
          </p:nvPr>
        </p:nvSpPr>
        <p:spPr>
          <a:xfrm>
            <a:off x="3124200" y="6264275"/>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6349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2DFDFC9-9DF9-FB46-B5B4-A762DC49D2B3}" type="slidenum">
              <a:rPr lang="ar-SA" sz="1400" b="0">
                <a:solidFill>
                  <a:schemeClr val="tx1"/>
                </a:solidFill>
                <a:latin typeface="Arial" charset="0"/>
                <a:cs typeface="Arial" charset="0"/>
              </a:rPr>
              <a:pPr/>
              <a:t>23</a:t>
            </a:fld>
            <a:endParaRPr lang="en-US" sz="1400" b="0">
              <a:solidFill>
                <a:schemeClr val="tx1"/>
              </a:solidFill>
              <a:latin typeface="Arial" charset="0"/>
              <a:cs typeface="Arial" charset="0"/>
            </a:endParaRPr>
          </a:p>
        </p:txBody>
      </p:sp>
      <p:sp>
        <p:nvSpPr>
          <p:cNvPr id="63492" name="Rectangle 2"/>
          <p:cNvSpPr>
            <a:spLocks noGrp="1" noChangeArrowheads="1"/>
          </p:cNvSpPr>
          <p:nvPr>
            <p:ph type="title"/>
          </p:nvPr>
        </p:nvSpPr>
        <p:spPr/>
        <p:txBody>
          <a:bodyPr/>
          <a:lstStyle/>
          <a:p>
            <a:r>
              <a:rPr lang="en-US">
                <a:latin typeface="Arial" charset="0"/>
              </a:rPr>
              <a:t>Total Orders</a:t>
            </a:r>
            <a:br>
              <a:rPr lang="en-US">
                <a:latin typeface="Arial" charset="0"/>
              </a:rPr>
            </a:br>
            <a:r>
              <a:rPr lang="en-US" sz="2400">
                <a:latin typeface="Arial" charset="0"/>
              </a:rPr>
              <a:t>(review)</a:t>
            </a:r>
          </a:p>
        </p:txBody>
      </p:sp>
      <p:sp>
        <p:nvSpPr>
          <p:cNvPr id="2" name="TextBox 1">
            <a:extLst>
              <a:ext uri="{FF2B5EF4-FFF2-40B4-BE49-F238E27FC236}">
                <a16:creationId xmlns:a16="http://schemas.microsoft.com/office/drawing/2014/main" id="{FC42603C-6EEB-C6EC-F8A5-43DC32840800}"/>
              </a:ext>
            </a:extLst>
          </p:cNvPr>
          <p:cNvSpPr txBox="1"/>
          <p:nvPr/>
        </p:nvSpPr>
        <p:spPr bwMode="auto">
          <a:xfrm>
            <a:off x="1035635" y="1342564"/>
            <a:ext cx="185840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Irreflexive</a:t>
            </a:r>
            <a:endParaRPr lang="en-US" sz="2800" b="0" baseline="-25000" dirty="0">
              <a:solidFill>
                <a:srgbClr val="FFFF00"/>
              </a:solidFill>
            </a:endParaRPr>
          </a:p>
        </p:txBody>
      </p:sp>
      <p:sp>
        <p:nvSpPr>
          <p:cNvPr id="3" name="TextBox 2">
            <a:extLst>
              <a:ext uri="{FF2B5EF4-FFF2-40B4-BE49-F238E27FC236}">
                <a16:creationId xmlns:a16="http://schemas.microsoft.com/office/drawing/2014/main" id="{DB0B6F23-76A6-4724-B13A-5CDB237204D6}"/>
              </a:ext>
            </a:extLst>
          </p:cNvPr>
          <p:cNvSpPr txBox="1"/>
          <p:nvPr/>
        </p:nvSpPr>
        <p:spPr bwMode="auto">
          <a:xfrm>
            <a:off x="1035635" y="2156509"/>
            <a:ext cx="248520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Antisymmetric</a:t>
            </a:r>
          </a:p>
        </p:txBody>
      </p:sp>
      <p:sp>
        <p:nvSpPr>
          <p:cNvPr id="4" name="TextBox 3">
            <a:extLst>
              <a:ext uri="{FF2B5EF4-FFF2-40B4-BE49-F238E27FC236}">
                <a16:creationId xmlns:a16="http://schemas.microsoft.com/office/drawing/2014/main" id="{30C275BC-9483-B514-7F4C-7B203376E03D}"/>
              </a:ext>
            </a:extLst>
          </p:cNvPr>
          <p:cNvSpPr txBox="1"/>
          <p:nvPr/>
        </p:nvSpPr>
        <p:spPr bwMode="auto">
          <a:xfrm>
            <a:off x="1035635" y="2970454"/>
            <a:ext cx="180738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rPr>
              <a:t>Transitive</a:t>
            </a:r>
            <a:endParaRPr lang="en-US" sz="2800" b="0" dirty="0">
              <a:solidFill>
                <a:srgbClr val="FFFF00"/>
              </a:solidFill>
              <a:cs typeface="Arial" charset="0"/>
            </a:endParaRPr>
          </a:p>
        </p:txBody>
      </p:sp>
      <p:sp>
        <p:nvSpPr>
          <p:cNvPr id="5" name="TextBox 4">
            <a:extLst>
              <a:ext uri="{FF2B5EF4-FFF2-40B4-BE49-F238E27FC236}">
                <a16:creationId xmlns:a16="http://schemas.microsoft.com/office/drawing/2014/main" id="{D5FE5DD8-7EEF-91DD-CCCE-18CD30A055D9}"/>
              </a:ext>
            </a:extLst>
          </p:cNvPr>
          <p:cNvSpPr txBox="1"/>
          <p:nvPr/>
        </p:nvSpPr>
        <p:spPr bwMode="auto">
          <a:xfrm>
            <a:off x="1035635" y="3784399"/>
            <a:ext cx="148309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cs typeface="Arial" charset="0"/>
              </a:rPr>
              <a:t>But also</a:t>
            </a:r>
          </a:p>
        </p:txBody>
      </p:sp>
      <p:sp>
        <p:nvSpPr>
          <p:cNvPr id="6" name="TextBox 5">
            <a:extLst>
              <a:ext uri="{FF2B5EF4-FFF2-40B4-BE49-F238E27FC236}">
                <a16:creationId xmlns:a16="http://schemas.microsoft.com/office/drawing/2014/main" id="{381D662F-1565-7823-EF5E-1E1ECEE4CD65}"/>
              </a:ext>
            </a:extLst>
          </p:cNvPr>
          <p:cNvSpPr txBox="1"/>
          <p:nvPr/>
        </p:nvSpPr>
        <p:spPr bwMode="auto">
          <a:xfrm>
            <a:off x="1506082" y="4598345"/>
            <a:ext cx="4513718" cy="954107"/>
          </a:xfrm>
          <a:prstGeom prst="rect">
            <a:avLst/>
          </a:prstGeom>
          <a:solidFill>
            <a:schemeClr val="tx1"/>
          </a:solidFill>
          <a:ln w="76200">
            <a:solidFill>
              <a:srgbClr val="FF33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mj-lt"/>
              </a:rPr>
              <a:t>for every distinct </a:t>
            </a:r>
            <a:r>
              <a:rPr lang="en-US" sz="2800" b="0" dirty="0">
                <a:solidFill>
                  <a:schemeClr val="bg1"/>
                </a:solidFill>
                <a:latin typeface="+mj-lt"/>
              </a:rPr>
              <a:t>A</a:t>
            </a:r>
            <a:r>
              <a:rPr lang="en-US" sz="2800" b="0" dirty="0">
                <a:solidFill>
                  <a:srgbClr val="FFFF00"/>
                </a:solidFill>
                <a:latin typeface="+mj-lt"/>
              </a:rPr>
              <a:t>, </a:t>
            </a:r>
            <a:r>
              <a:rPr lang="en-US" sz="2800" b="0" dirty="0">
                <a:solidFill>
                  <a:schemeClr val="bg1"/>
                </a:solidFill>
                <a:latin typeface="+mj-lt"/>
              </a:rPr>
              <a:t>B</a:t>
            </a:r>
            <a:r>
              <a:rPr lang="en-US" sz="2800" b="0" dirty="0">
                <a:solidFill>
                  <a:srgbClr val="FFFF00"/>
                </a:solidFill>
                <a:latin typeface="+mj-lt"/>
              </a:rPr>
              <a:t>,</a:t>
            </a:r>
          </a:p>
          <a:p>
            <a:pPr lvl="1"/>
            <a:r>
              <a:rPr lang="en-US" sz="2800" b="0" dirty="0">
                <a:solidFill>
                  <a:srgbClr val="FFFF00"/>
                </a:solidFill>
                <a:latin typeface="+mj-lt"/>
                <a:cs typeface="Arial" charset="0"/>
              </a:rPr>
              <a:t>Either </a:t>
            </a:r>
            <a:r>
              <a:rPr lang="en-US" sz="2800" b="0" dirty="0">
                <a:solidFill>
                  <a:schemeClr val="bg1"/>
                </a:solidFill>
                <a:latin typeface="+mj-lt"/>
                <a:cs typeface="Arial" charset="0"/>
              </a:rPr>
              <a:t>A</a:t>
            </a:r>
            <a:r>
              <a:rPr lang="en-US" sz="2800" b="0" baseline="-25000" dirty="0">
                <a:solidFill>
                  <a:schemeClr val="bg1"/>
                </a:solidFill>
                <a:latin typeface="+mj-lt"/>
                <a:cs typeface="Arial" charset="0"/>
              </a:rPr>
              <a:t> </a:t>
            </a:r>
            <a:r>
              <a:rPr lang="en-US" sz="2800" b="0" dirty="0">
                <a:solidFill>
                  <a:schemeClr val="bg1"/>
                </a:solidFill>
                <a:latin typeface="+mj-lt"/>
                <a:cs typeface="Arial" charset="0"/>
                <a:sym typeface="Wingdings" charset="0"/>
              </a:rPr>
              <a:t></a:t>
            </a:r>
            <a:r>
              <a:rPr lang="en-US" sz="2800" b="0" dirty="0">
                <a:solidFill>
                  <a:schemeClr val="bg1"/>
                </a:solidFill>
                <a:latin typeface="+mj-lt"/>
                <a:cs typeface="Arial" charset="0"/>
                <a:sym typeface="Symbol" charset="0"/>
              </a:rPr>
              <a:t> </a:t>
            </a:r>
            <a:r>
              <a:rPr lang="en-US" sz="2800" b="0" dirty="0">
                <a:solidFill>
                  <a:schemeClr val="bg1"/>
                </a:solidFill>
                <a:latin typeface="+mj-lt"/>
                <a:cs typeface="Arial" charset="0"/>
              </a:rPr>
              <a:t>B</a:t>
            </a:r>
            <a:r>
              <a:rPr lang="en-US" sz="2800" b="0" baseline="-25000" dirty="0">
                <a:solidFill>
                  <a:schemeClr val="bg1"/>
                </a:solidFill>
                <a:latin typeface="+mj-lt"/>
                <a:cs typeface="Arial" charset="0"/>
              </a:rPr>
              <a:t> </a:t>
            </a:r>
            <a:r>
              <a:rPr lang="en-US" sz="2800" b="0" dirty="0">
                <a:solidFill>
                  <a:srgbClr val="FFFF00"/>
                </a:solidFill>
                <a:latin typeface="+mj-lt"/>
                <a:cs typeface="Arial" charset="0"/>
              </a:rPr>
              <a:t>or </a:t>
            </a:r>
            <a:r>
              <a:rPr lang="en-US" sz="2800" b="0" dirty="0">
                <a:solidFill>
                  <a:schemeClr val="bg1"/>
                </a:solidFill>
                <a:latin typeface="+mj-lt"/>
                <a:cs typeface="Arial" charset="0"/>
              </a:rPr>
              <a:t>B</a:t>
            </a:r>
            <a:r>
              <a:rPr lang="en-US" sz="2800" b="0" baseline="-25000" dirty="0">
                <a:solidFill>
                  <a:schemeClr val="bg1"/>
                </a:solidFill>
                <a:latin typeface="+mj-lt"/>
                <a:cs typeface="Arial" charset="0"/>
              </a:rPr>
              <a:t> </a:t>
            </a:r>
            <a:r>
              <a:rPr lang="en-US" sz="2800" b="0" dirty="0">
                <a:solidFill>
                  <a:schemeClr val="bg1"/>
                </a:solidFill>
                <a:latin typeface="+mj-lt"/>
                <a:cs typeface="Arial" charset="0"/>
                <a:sym typeface="Wingdings" charset="0"/>
              </a:rPr>
              <a:t></a:t>
            </a:r>
            <a:r>
              <a:rPr lang="en-US" sz="2800" b="0" dirty="0">
                <a:solidFill>
                  <a:schemeClr val="bg1"/>
                </a:solidFill>
                <a:latin typeface="+mj-lt"/>
                <a:cs typeface="Arial" charset="0"/>
                <a:sym typeface="Symbol" charset="0"/>
              </a:rPr>
              <a:t> </a:t>
            </a:r>
            <a:r>
              <a:rPr lang="en-US" sz="2800" b="0" dirty="0">
                <a:solidFill>
                  <a:schemeClr val="bg1"/>
                </a:solidFill>
                <a:latin typeface="+mj-lt"/>
                <a:cs typeface="Arial" charset="0"/>
              </a:rPr>
              <a:t>A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6553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6553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5F0E15A6-B7A8-C846-8935-559E7837A711}" type="slidenum">
              <a:rPr lang="ar-SA" sz="1400" b="0">
                <a:solidFill>
                  <a:schemeClr val="tx1"/>
                </a:solidFill>
                <a:latin typeface="Arial" charset="0"/>
                <a:cs typeface="Arial" charset="0"/>
              </a:rPr>
              <a:pPr/>
              <a:t>24</a:t>
            </a:fld>
            <a:endParaRPr lang="en-US" sz="1400" b="0" dirty="0">
              <a:solidFill>
                <a:schemeClr val="tx1"/>
              </a:solidFill>
              <a:latin typeface="Arial" charset="0"/>
              <a:cs typeface="Arial" charset="0"/>
            </a:endParaRPr>
          </a:p>
        </p:txBody>
      </p:sp>
      <p:pic>
        <p:nvPicPr>
          <p:cNvPr id="65539" name="Picture 8" descr="magic"/>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Rectangle 2"/>
          <p:cNvSpPr>
            <a:spLocks noGrp="1" noChangeArrowheads="1"/>
          </p:cNvSpPr>
          <p:nvPr>
            <p:ph type="title"/>
          </p:nvPr>
        </p:nvSpPr>
        <p:spPr/>
        <p:txBody>
          <a:bodyPr/>
          <a:lstStyle/>
          <a:p>
            <a:r>
              <a:rPr lang="en-US" dirty="0">
                <a:latin typeface="Arial" charset="0"/>
              </a:rPr>
              <a:t>Repeated Events</a:t>
            </a:r>
          </a:p>
        </p:txBody>
      </p:sp>
      <p:sp>
        <p:nvSpPr>
          <p:cNvPr id="65541" name="Rectangle 3"/>
          <p:cNvSpPr>
            <a:spLocks noGrp="1" noChangeArrowheads="1"/>
          </p:cNvSpPr>
          <p:nvPr>
            <p:ph type="body" idx="1"/>
          </p:nvPr>
        </p:nvSpPr>
        <p:spPr>
          <a:xfrm>
            <a:off x="685800" y="1981200"/>
            <a:ext cx="7772400" cy="1447800"/>
          </a:xfrm>
          <a:solidFill>
            <a:schemeClr val="tx1"/>
          </a:solidFill>
        </p:spPr>
        <p:txBody>
          <a:bodyPr/>
          <a:lstStyle/>
          <a:p>
            <a:pPr marL="0" indent="0">
              <a:buNone/>
            </a:pP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(mumble) {</a:t>
            </a:r>
          </a:p>
          <a:p>
            <a:pPr marL="0" indent="0">
              <a:buNone/>
            </a:pPr>
            <a:r>
              <a:rPr lang="en-US" sz="2400" b="0" dirty="0">
                <a:solidFill>
                  <a:srgbClr val="D4D4D4"/>
                </a:solidFill>
                <a:effectLst/>
                <a:latin typeface="Consolas" panose="020B0609020204030204" pitchFamily="49" charset="0"/>
              </a:rPr>
              <a:t>  a</a:t>
            </a:r>
            <a:r>
              <a:rPr lang="en-US" sz="2400" b="0" baseline="-25000" dirty="0">
                <a:solidFill>
                  <a:srgbClr val="D4D4D4"/>
                </a:solidFill>
                <a:effectLst/>
                <a:latin typeface="Consolas" panose="020B0609020204030204" pitchFamily="49" charset="0"/>
              </a:rPr>
              <a:t>0</a:t>
            </a:r>
            <a:r>
              <a:rPr lang="en-US" sz="2400" b="0" dirty="0">
                <a:solidFill>
                  <a:srgbClr val="D4D4D4"/>
                </a:solidFill>
                <a:effectLst/>
                <a:latin typeface="Consolas" panose="020B0609020204030204" pitchFamily="49" charset="0"/>
              </a:rPr>
              <a:t>; a</a:t>
            </a:r>
            <a:r>
              <a:rPr lang="en-US" sz="2400" b="0" baseline="-25000" dirty="0">
                <a:solidFill>
                  <a:srgbClr val="D4D4D4"/>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p>
          <a:p>
            <a:pPr marL="0" indent="0">
              <a:buNone/>
            </a:pPr>
            <a:r>
              <a:rPr lang="en-US" sz="2400" b="0" dirty="0">
                <a:solidFill>
                  <a:srgbClr val="D4D4D4"/>
                </a:solidFill>
                <a:effectLst/>
                <a:latin typeface="Consolas" panose="020B0609020204030204" pitchFamily="49" charset="0"/>
              </a:rPr>
              <a:t>} </a:t>
            </a:r>
          </a:p>
        </p:txBody>
      </p:sp>
      <p:sp>
        <p:nvSpPr>
          <p:cNvPr id="65542" name="AutoShape 4"/>
          <p:cNvSpPr>
            <a:spLocks noChangeArrowheads="1"/>
          </p:cNvSpPr>
          <p:nvPr/>
        </p:nvSpPr>
        <p:spPr bwMode="auto">
          <a:xfrm>
            <a:off x="762000" y="4648200"/>
            <a:ext cx="1295400" cy="914400"/>
          </a:xfrm>
          <a:prstGeom prst="wedgeRoundRectCallout">
            <a:avLst>
              <a:gd name="adj1" fmla="val 243802"/>
              <a:gd name="adj2" fmla="val -155880"/>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r>
              <a:rPr lang="en-US" dirty="0">
                <a:solidFill>
                  <a:srgbClr val="FFFF00"/>
                </a:solidFill>
                <a:latin typeface="Arial" charset="0"/>
              </a:rPr>
              <a:t>a</a:t>
            </a:r>
            <a:r>
              <a:rPr lang="en-US" baseline="-25000" dirty="0">
                <a:solidFill>
                  <a:srgbClr val="FFFF00"/>
                </a:solidFill>
                <a:latin typeface="Arial" charset="0"/>
              </a:rPr>
              <a:t>0</a:t>
            </a:r>
            <a:r>
              <a:rPr lang="en-US" baseline="30000" dirty="0">
                <a:solidFill>
                  <a:srgbClr val="FFFF00"/>
                </a:solidFill>
                <a:latin typeface="Arial" charset="0"/>
              </a:rPr>
              <a:t>k</a:t>
            </a:r>
          </a:p>
        </p:txBody>
      </p:sp>
      <p:sp>
        <p:nvSpPr>
          <p:cNvPr id="65543" name="Text Box 5"/>
          <p:cNvSpPr txBox="1">
            <a:spLocks noChangeArrowheads="1"/>
          </p:cNvSpPr>
          <p:nvPr/>
        </p:nvSpPr>
        <p:spPr bwMode="auto">
          <a:xfrm>
            <a:off x="4725838" y="3096703"/>
            <a:ext cx="4191000" cy="1190625"/>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3600" b="0" i="1" dirty="0">
                <a:solidFill>
                  <a:schemeClr val="bg1"/>
                </a:solidFill>
                <a:latin typeface="Arial" charset="0"/>
                <a:cs typeface="Arial" charset="0"/>
              </a:rPr>
              <a:t>k</a:t>
            </a:r>
            <a:r>
              <a:rPr lang="en-US" sz="3600" b="0" dirty="0">
                <a:solidFill>
                  <a:srgbClr val="FFFF00"/>
                </a:solidFill>
                <a:latin typeface="Arial" charset="0"/>
                <a:cs typeface="Arial" charset="0"/>
              </a:rPr>
              <a:t>-</a:t>
            </a:r>
            <a:r>
              <a:rPr lang="en-US" sz="3600" b="0" dirty="0" err="1">
                <a:solidFill>
                  <a:srgbClr val="FFFF00"/>
                </a:solidFill>
                <a:latin typeface="Arial" charset="0"/>
                <a:cs typeface="Arial" charset="0"/>
              </a:rPr>
              <a:t>th</a:t>
            </a:r>
            <a:r>
              <a:rPr lang="en-US" sz="3600" b="0" dirty="0">
                <a:solidFill>
                  <a:srgbClr val="FFFF00"/>
                </a:solidFill>
                <a:latin typeface="Arial" charset="0"/>
                <a:cs typeface="Arial" charset="0"/>
              </a:rPr>
              <a:t> occurrence of event </a:t>
            </a:r>
            <a:r>
              <a:rPr lang="en-US" sz="3600" b="0" dirty="0">
                <a:solidFill>
                  <a:schemeClr val="bg1"/>
                </a:solidFill>
                <a:latin typeface="Arial" charset="0"/>
                <a:cs typeface="Arial" charset="0"/>
              </a:rPr>
              <a:t>a</a:t>
            </a:r>
            <a:r>
              <a:rPr lang="en-US" sz="3600" b="0" baseline="-25000" dirty="0">
                <a:solidFill>
                  <a:srgbClr val="FFFF00"/>
                </a:solidFill>
                <a:latin typeface="Arial" charset="0"/>
                <a:cs typeface="Arial" charset="0"/>
              </a:rPr>
              <a:t>0</a:t>
            </a:r>
          </a:p>
        </p:txBody>
      </p:sp>
      <p:sp>
        <p:nvSpPr>
          <p:cNvPr id="65544" name="AutoShape 6"/>
          <p:cNvSpPr>
            <a:spLocks noChangeArrowheads="1"/>
          </p:cNvSpPr>
          <p:nvPr/>
        </p:nvSpPr>
        <p:spPr bwMode="auto">
          <a:xfrm>
            <a:off x="2362200" y="5334000"/>
            <a:ext cx="1295400" cy="914400"/>
          </a:xfrm>
          <a:prstGeom prst="wedgeRoundRectCallout">
            <a:avLst>
              <a:gd name="adj1" fmla="val 90075"/>
              <a:gd name="adj2" fmla="val -77976"/>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r>
              <a:rPr lang="en-US">
                <a:solidFill>
                  <a:srgbClr val="FFFF00"/>
                </a:solidFill>
                <a:latin typeface="Arial" charset="0"/>
              </a:rPr>
              <a:t>A</a:t>
            </a:r>
            <a:r>
              <a:rPr lang="en-US" baseline="-25000">
                <a:solidFill>
                  <a:srgbClr val="FFFF00"/>
                </a:solidFill>
                <a:latin typeface="Arial" charset="0"/>
              </a:rPr>
              <a:t>0</a:t>
            </a:r>
            <a:r>
              <a:rPr lang="en-US" baseline="30000">
                <a:solidFill>
                  <a:srgbClr val="FFFF00"/>
                </a:solidFill>
                <a:latin typeface="Arial" charset="0"/>
              </a:rPr>
              <a:t>k</a:t>
            </a:r>
          </a:p>
        </p:txBody>
      </p:sp>
      <p:sp>
        <p:nvSpPr>
          <p:cNvPr id="65545" name="Text Box 7"/>
          <p:cNvSpPr txBox="1">
            <a:spLocks noChangeArrowheads="1"/>
          </p:cNvSpPr>
          <p:nvPr/>
        </p:nvSpPr>
        <p:spPr bwMode="auto">
          <a:xfrm>
            <a:off x="4344838" y="4572000"/>
            <a:ext cx="4572000" cy="1190625"/>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3600" b="0" i="1" dirty="0">
                <a:solidFill>
                  <a:schemeClr val="bg1"/>
                </a:solidFill>
                <a:latin typeface="Arial" charset="0"/>
                <a:cs typeface="Arial" charset="0"/>
              </a:rPr>
              <a:t>k</a:t>
            </a:r>
            <a:r>
              <a:rPr lang="en-US" sz="3600" b="0" dirty="0">
                <a:solidFill>
                  <a:srgbClr val="FFFF00"/>
                </a:solidFill>
                <a:latin typeface="Arial" charset="0"/>
                <a:cs typeface="Arial" charset="0"/>
              </a:rPr>
              <a:t>-</a:t>
            </a:r>
            <a:r>
              <a:rPr lang="en-US" sz="3600" b="0" dirty="0" err="1">
                <a:solidFill>
                  <a:srgbClr val="FFFF00"/>
                </a:solidFill>
                <a:latin typeface="Arial" charset="0"/>
                <a:cs typeface="Arial" charset="0"/>
              </a:rPr>
              <a:t>th</a:t>
            </a:r>
            <a:r>
              <a:rPr lang="en-US" sz="3600" b="0" dirty="0">
                <a:solidFill>
                  <a:srgbClr val="FFFF00"/>
                </a:solidFill>
                <a:latin typeface="Arial" charset="0"/>
                <a:cs typeface="Arial" charset="0"/>
              </a:rPr>
              <a:t> occurrence of interval </a:t>
            </a:r>
            <a:r>
              <a:rPr lang="en-US" sz="3600" b="0" dirty="0">
                <a:solidFill>
                  <a:schemeClr val="bg1"/>
                </a:solidFill>
                <a:latin typeface="Arial" charset="0"/>
                <a:cs typeface="Arial" charset="0"/>
              </a:rPr>
              <a:t>A</a:t>
            </a:r>
            <a:r>
              <a:rPr lang="en-US" sz="3600" b="0" baseline="-25000" dirty="0">
                <a:solidFill>
                  <a:schemeClr val="bg1"/>
                </a:solidFill>
                <a:latin typeface="Arial" charset="0"/>
                <a:cs typeface="Arial" charset="0"/>
              </a:rPr>
              <a:t>0 </a:t>
            </a:r>
            <a:r>
              <a:rPr lang="en-US" sz="3600" b="0" dirty="0">
                <a:solidFill>
                  <a:schemeClr val="bg1"/>
                </a:solidFill>
                <a:latin typeface="Arial" charset="0"/>
                <a:cs typeface="Arial" charset="0"/>
              </a:rPr>
              <a:t>=(a</a:t>
            </a:r>
            <a:r>
              <a:rPr lang="en-US" sz="3600" b="0" baseline="-25000" dirty="0">
                <a:solidFill>
                  <a:schemeClr val="bg1"/>
                </a:solidFill>
                <a:latin typeface="Arial" charset="0"/>
                <a:cs typeface="Arial" charset="0"/>
              </a:rPr>
              <a:t>0</a:t>
            </a:r>
            <a:r>
              <a:rPr lang="en-US" sz="3600" b="0" dirty="0">
                <a:solidFill>
                  <a:schemeClr val="bg1"/>
                </a:solidFill>
                <a:latin typeface="Arial" charset="0"/>
                <a:cs typeface="Arial" charset="0"/>
              </a:rPr>
              <a:t>,a</a:t>
            </a:r>
            <a:r>
              <a:rPr lang="en-US" sz="3600" b="0" baseline="-25000" dirty="0">
                <a:solidFill>
                  <a:schemeClr val="bg1"/>
                </a:solidFill>
                <a:latin typeface="Arial" charset="0"/>
                <a:cs typeface="Arial" charset="0"/>
              </a:rPr>
              <a:t>1</a:t>
            </a:r>
            <a:r>
              <a:rPr lang="en-US" sz="3600" b="0" dirty="0">
                <a:solidFill>
                  <a:schemeClr val="bg1"/>
                </a:solidFill>
                <a:latin typeface="Arial" charset="0"/>
                <a:cs typeface="Arial" charset="0"/>
              </a:rPr>
              <a:t>)</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tx2"/>
        </a:solidFill>
        <a:effectLst/>
      </p:bgPr>
    </p:bg>
    <p:spTree>
      <p:nvGrpSpPr>
        <p:cNvPr id="1" name=""/>
        <p:cNvGrpSpPr/>
        <p:nvPr/>
      </p:nvGrpSpPr>
      <p:grpSpPr>
        <a:xfrm>
          <a:off x="0" y="0"/>
          <a:ext cx="0" cy="0"/>
          <a:chOff x="0" y="0"/>
          <a:chExt cx="0" cy="0"/>
        </a:xfrm>
      </p:grpSpPr>
      <p:sp>
        <p:nvSpPr>
          <p:cNvPr id="67585"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6758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577E9B7F-74E8-D549-BF6D-711EF7BA302C}" type="slidenum">
              <a:rPr lang="ar-SA" sz="1400" b="0">
                <a:solidFill>
                  <a:srgbClr val="FFFF00"/>
                </a:solidFill>
                <a:latin typeface="Arial" charset="0"/>
                <a:cs typeface="Arial" charset="0"/>
              </a:rPr>
              <a:pPr/>
              <a:t>25</a:t>
            </a:fld>
            <a:endParaRPr lang="en-US" sz="1400" b="0">
              <a:solidFill>
                <a:srgbClr val="FFFF00"/>
              </a:solidFill>
              <a:latin typeface="Arial" charset="0"/>
              <a:cs typeface="Arial" charset="0"/>
            </a:endParaRPr>
          </a:p>
        </p:txBody>
      </p:sp>
      <p:sp>
        <p:nvSpPr>
          <p:cNvPr id="67587" name="Rectangle 2"/>
          <p:cNvSpPr>
            <a:spLocks noGrp="1" noChangeArrowheads="1"/>
          </p:cNvSpPr>
          <p:nvPr>
            <p:ph type="title"/>
          </p:nvPr>
        </p:nvSpPr>
        <p:spPr/>
        <p:txBody>
          <a:bodyPr/>
          <a:lstStyle/>
          <a:p>
            <a:r>
              <a:rPr lang="en-US">
                <a:latin typeface="Arial" charset="0"/>
              </a:rPr>
              <a:t>Implementing a Counter</a:t>
            </a:r>
          </a:p>
        </p:txBody>
      </p:sp>
      <p:sp>
        <p:nvSpPr>
          <p:cNvPr id="67588" name="Text Box 3"/>
          <p:cNvSpPr txBox="1">
            <a:spLocks noChangeArrowheads="1"/>
          </p:cNvSpPr>
          <p:nvPr/>
        </p:nvSpPr>
        <p:spPr bwMode="auto">
          <a:xfrm>
            <a:off x="849312" y="2005692"/>
            <a:ext cx="7445375" cy="3539430"/>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class</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Counter</a:t>
            </a:r>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private</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 </a:t>
            </a:r>
            <a:r>
              <a:rPr lang="en-US" sz="2800" b="0" dirty="0">
                <a:solidFill>
                  <a:srgbClr val="9CDCFE"/>
                </a:solidFill>
                <a:effectLst/>
                <a:latin typeface="Consolas" panose="020B0609020204030204" pitchFamily="49" charset="0"/>
              </a:rPr>
              <a:t>value</a:t>
            </a:r>
            <a:r>
              <a:rPr lang="en-US" sz="2800" b="0" dirty="0">
                <a:solidFill>
                  <a:srgbClr val="D4D4D4"/>
                </a:solidFill>
                <a:effectLst/>
                <a:latin typeface="Consolas" panose="020B0609020204030204" pitchFamily="49" charset="0"/>
              </a:rPr>
              <a:t>;</a:t>
            </a:r>
          </a:p>
          <a:p>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long</a:t>
            </a:r>
            <a:r>
              <a:rPr lang="en-US" sz="2800" b="0" dirty="0">
                <a:solidFill>
                  <a:srgbClr val="D4D4D4"/>
                </a:solidFill>
                <a:effectLst/>
                <a:latin typeface="Consolas" panose="020B0609020204030204" pitchFamily="49" charset="0"/>
              </a:rPr>
              <a:t> </a:t>
            </a:r>
            <a:r>
              <a:rPr lang="en-US" sz="2800" b="0" dirty="0" err="1">
                <a:solidFill>
                  <a:srgbClr val="DCDCAA"/>
                </a:solidFill>
                <a:effectLst/>
                <a:latin typeface="Consolas" panose="020B0609020204030204" pitchFamily="49" charset="0"/>
              </a:rPr>
              <a:t>getAndIncrement</a:t>
            </a:r>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temp  = value;</a:t>
            </a:r>
          </a:p>
          <a:p>
            <a:r>
              <a:rPr lang="en-US" sz="2800" b="0" dirty="0">
                <a:solidFill>
                  <a:srgbClr val="D4D4D4"/>
                </a:solidFill>
                <a:effectLst/>
                <a:latin typeface="Consolas" panose="020B0609020204030204" pitchFamily="49" charset="0"/>
              </a:rPr>
              <a:t>    value = temp + </a:t>
            </a:r>
            <a:r>
              <a:rPr lang="en-US" sz="2800" b="0" dirty="0">
                <a:solidFill>
                  <a:srgbClr val="B5CEA8"/>
                </a:solidFill>
                <a:effectLst/>
                <a:latin typeface="Consolas" panose="020B0609020204030204" pitchFamily="49" charset="0"/>
              </a:rPr>
              <a:t>1</a:t>
            </a:r>
            <a:r>
              <a:rPr lang="en-US" sz="2800" b="0" dirty="0">
                <a:solidFill>
                  <a:srgbClr val="D4D4D4"/>
                </a:solidFill>
                <a:effectLst/>
                <a:latin typeface="Consolas" panose="020B0609020204030204" pitchFamily="49" charset="0"/>
              </a:rPr>
              <a:t>;</a:t>
            </a:r>
          </a:p>
          <a:p>
            <a:r>
              <a:rPr lang="en-US" sz="2800" b="0" dirty="0">
                <a:solidFill>
                  <a:srgbClr val="D4D4D4"/>
                </a:solidFill>
                <a:effectLst/>
                <a:latin typeface="Consolas" panose="020B0609020204030204" pitchFamily="49" charset="0"/>
              </a:rPr>
              <a:t>    </a:t>
            </a:r>
            <a:r>
              <a:rPr lang="en-US" sz="2800" b="0" dirty="0">
                <a:solidFill>
                  <a:srgbClr val="C586C0"/>
                </a:solidFill>
                <a:effectLst/>
                <a:latin typeface="Consolas" panose="020B0609020204030204" pitchFamily="49" charset="0"/>
              </a:rPr>
              <a:t>return</a:t>
            </a:r>
            <a:r>
              <a:rPr lang="en-US" sz="2800" b="0" dirty="0">
                <a:solidFill>
                  <a:srgbClr val="D4D4D4"/>
                </a:solidFill>
                <a:effectLst/>
                <a:latin typeface="Consolas" panose="020B0609020204030204" pitchFamily="49" charset="0"/>
              </a:rPr>
              <a:t> temp;</a:t>
            </a:r>
          </a:p>
          <a:p>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a:t>
            </a:r>
          </a:p>
        </p:txBody>
      </p:sp>
      <p:sp>
        <p:nvSpPr>
          <p:cNvPr id="67589" name="AutoShape 4"/>
          <p:cNvSpPr>
            <a:spLocks noChangeArrowheads="1"/>
          </p:cNvSpPr>
          <p:nvPr/>
        </p:nvSpPr>
        <p:spPr bwMode="auto">
          <a:xfrm>
            <a:off x="1630392" y="3334879"/>
            <a:ext cx="3631721" cy="880613"/>
          </a:xfrm>
          <a:prstGeom prst="wedgeRoundRectCallout">
            <a:avLst>
              <a:gd name="adj1" fmla="val 52176"/>
              <a:gd name="adj2" fmla="val 111667"/>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67590" name="Text Box 5"/>
          <p:cNvSpPr txBox="1">
            <a:spLocks noChangeArrowheads="1"/>
          </p:cNvSpPr>
          <p:nvPr/>
        </p:nvSpPr>
        <p:spPr bwMode="auto">
          <a:xfrm>
            <a:off x="4481512" y="4973179"/>
            <a:ext cx="4143375" cy="1077913"/>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3200" b="0" dirty="0">
                <a:solidFill>
                  <a:srgbClr val="FFFF00"/>
                </a:solidFill>
                <a:latin typeface="Arial" charset="0"/>
                <a:cs typeface="Arial" charset="0"/>
              </a:rPr>
              <a:t>Make these steps </a:t>
            </a:r>
            <a:r>
              <a:rPr lang="en-US" sz="3200" b="0" i="1" dirty="0">
                <a:solidFill>
                  <a:schemeClr val="bg1"/>
                </a:solidFill>
                <a:latin typeface="Arial" charset="0"/>
                <a:cs typeface="Arial" charset="0"/>
              </a:rPr>
              <a:t>indivisible</a:t>
            </a:r>
            <a:r>
              <a:rPr lang="en-US" sz="3200" b="0" i="1" dirty="0">
                <a:solidFill>
                  <a:srgbClr val="FFFF00"/>
                </a:solidFill>
                <a:latin typeface="Arial" charset="0"/>
                <a:cs typeface="Arial" charset="0"/>
              </a:rPr>
              <a:t> </a:t>
            </a:r>
            <a:r>
              <a:rPr lang="en-US" sz="3200" b="0" dirty="0">
                <a:solidFill>
                  <a:srgbClr val="FFFF00"/>
                </a:solidFill>
                <a:latin typeface="Arial" charset="0"/>
                <a:cs typeface="Arial" charset="0"/>
              </a:rPr>
              <a:t>using locks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5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9" grpId="0" animBg="1"/>
      <p:bldP spid="6759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5C1B6245-ECB6-5BB5-C0CE-9B8CD258875D}"/>
              </a:ext>
            </a:extLst>
          </p:cNvPr>
          <p:cNvSpPr txBox="1">
            <a:spLocks noChangeArrowheads="1"/>
          </p:cNvSpPr>
          <p:nvPr/>
        </p:nvSpPr>
        <p:spPr bwMode="auto">
          <a:xfrm>
            <a:off x="849313" y="2209800"/>
            <a:ext cx="7445375" cy="3108543"/>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interface</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Lock</a:t>
            </a:r>
            <a:r>
              <a:rPr lang="en-US" sz="2800" b="0" dirty="0">
                <a:solidFill>
                  <a:srgbClr val="D4D4D4"/>
                </a:solidFill>
                <a:effectLst/>
                <a:latin typeface="Consolas" panose="020B0609020204030204" pitchFamily="49" charset="0"/>
              </a:rPr>
              <a:t> {</a:t>
            </a:r>
          </a:p>
          <a:p>
            <a:br>
              <a:rPr lang="en-US" sz="2800" b="0" dirty="0">
                <a:solidFill>
                  <a:srgbClr val="D4D4D4"/>
                </a:solidFill>
                <a:effectLst/>
                <a:latin typeface="Consolas" panose="020B0609020204030204" pitchFamily="49" charset="0"/>
              </a:rPr>
            </a:br>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lock</a:t>
            </a:r>
            <a:r>
              <a:rPr lang="en-US" sz="2800" b="0" dirty="0">
                <a:solidFill>
                  <a:srgbClr val="D4D4D4"/>
                </a:solidFill>
                <a:effectLst/>
                <a:latin typeface="Consolas" panose="020B0609020204030204" pitchFamily="49" charset="0"/>
              </a:rPr>
              <a:t>();</a:t>
            </a:r>
          </a:p>
          <a:p>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a:t>
            </a:r>
            <a:r>
              <a:rPr lang="en-US" sz="2800" b="0" dirty="0">
                <a:solidFill>
                  <a:srgbClr val="569CD6"/>
                </a:solidFill>
                <a:effectLst/>
                <a:latin typeface="Consolas" panose="020B0609020204030204" pitchFamily="49" charset="0"/>
              </a:rPr>
              <a:t>public</a:t>
            </a:r>
            <a:r>
              <a:rPr lang="en-US" sz="2800" b="0" dirty="0">
                <a:solidFill>
                  <a:srgbClr val="D4D4D4"/>
                </a:solidFill>
                <a:effectLst/>
                <a:latin typeface="Consolas" panose="020B0609020204030204" pitchFamily="49" charset="0"/>
              </a:rPr>
              <a:t> </a:t>
            </a:r>
            <a:r>
              <a:rPr lang="en-US" sz="2800" b="0" dirty="0">
                <a:solidFill>
                  <a:srgbClr val="4EC9B0"/>
                </a:solidFill>
                <a:effectLst/>
                <a:latin typeface="Consolas" panose="020B0609020204030204" pitchFamily="49" charset="0"/>
              </a:rPr>
              <a:t>void</a:t>
            </a:r>
            <a:r>
              <a:rPr lang="en-US" sz="2800" b="0" dirty="0">
                <a:solidFill>
                  <a:srgbClr val="D4D4D4"/>
                </a:solidFill>
                <a:effectLst/>
                <a:latin typeface="Consolas" panose="020B0609020204030204" pitchFamily="49" charset="0"/>
              </a:rPr>
              <a:t> </a:t>
            </a:r>
            <a:r>
              <a:rPr lang="en-US" sz="2800" b="0" dirty="0">
                <a:solidFill>
                  <a:srgbClr val="DCDCAA"/>
                </a:solidFill>
                <a:effectLst/>
                <a:latin typeface="Consolas" panose="020B0609020204030204" pitchFamily="49" charset="0"/>
              </a:rPr>
              <a:t>unlock</a:t>
            </a:r>
            <a:r>
              <a:rPr lang="en-US" sz="2800" b="0" dirty="0">
                <a:solidFill>
                  <a:srgbClr val="D4D4D4"/>
                </a:solidFill>
                <a:effectLst/>
                <a:latin typeface="Consolas" panose="020B0609020204030204" pitchFamily="49" charset="0"/>
              </a:rPr>
              <a:t>();</a:t>
            </a:r>
          </a:p>
          <a:p>
            <a:r>
              <a:rPr lang="en-US" sz="2800" b="0" dirty="0">
                <a:solidFill>
                  <a:srgbClr val="D4D4D4"/>
                </a:solidFill>
                <a:effectLst/>
                <a:latin typeface="Consolas" panose="020B0609020204030204" pitchFamily="49" charset="0"/>
              </a:rPr>
              <a:t> }</a:t>
            </a:r>
          </a:p>
          <a:p>
            <a:r>
              <a:rPr lang="en-US" sz="2800" b="0" dirty="0">
                <a:solidFill>
                  <a:srgbClr val="D4D4D4"/>
                </a:solidFill>
                <a:effectLst/>
                <a:latin typeface="Consolas" panose="020B0609020204030204" pitchFamily="49" charset="0"/>
              </a:rPr>
              <a:t> </a:t>
            </a:r>
          </a:p>
        </p:txBody>
      </p:sp>
      <p:sp>
        <p:nvSpPr>
          <p:cNvPr id="71681"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7168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D7001EFC-F8C2-9A48-AF3A-57FEB4A56587}" type="slidenum">
              <a:rPr lang="ar-SA" sz="1400" b="0">
                <a:solidFill>
                  <a:srgbClr val="FFFF00"/>
                </a:solidFill>
                <a:latin typeface="Arial" charset="0"/>
                <a:cs typeface="Arial" charset="0"/>
              </a:rPr>
              <a:pPr/>
              <a:t>26</a:t>
            </a:fld>
            <a:endParaRPr lang="en-US" sz="1400" b="0">
              <a:solidFill>
                <a:srgbClr val="FFFF00"/>
              </a:solidFill>
              <a:latin typeface="Arial" charset="0"/>
              <a:cs typeface="Arial" charset="0"/>
            </a:endParaRPr>
          </a:p>
        </p:txBody>
      </p:sp>
      <p:sp>
        <p:nvSpPr>
          <p:cNvPr id="71684" name="Rectangle 2"/>
          <p:cNvSpPr>
            <a:spLocks noGrp="1" noChangeArrowheads="1"/>
          </p:cNvSpPr>
          <p:nvPr>
            <p:ph type="title"/>
          </p:nvPr>
        </p:nvSpPr>
        <p:spPr/>
        <p:txBody>
          <a:bodyPr/>
          <a:lstStyle/>
          <a:p>
            <a:r>
              <a:rPr lang="en-US" dirty="0">
                <a:solidFill>
                  <a:srgbClr val="FFFF00"/>
                </a:solidFill>
                <a:latin typeface="Arial" charset="0"/>
              </a:rPr>
              <a:t>Locks (Mutual Exclusion)</a:t>
            </a:r>
          </a:p>
        </p:txBody>
      </p:sp>
      <p:sp>
        <p:nvSpPr>
          <p:cNvPr id="71686" name="AutoShape 4"/>
          <p:cNvSpPr>
            <a:spLocks noChangeArrowheads="1"/>
          </p:cNvSpPr>
          <p:nvPr/>
        </p:nvSpPr>
        <p:spPr bwMode="auto">
          <a:xfrm>
            <a:off x="1134284" y="2997200"/>
            <a:ext cx="3825875" cy="609600"/>
          </a:xfrm>
          <a:prstGeom prst="wedgeRoundRectCallout">
            <a:avLst>
              <a:gd name="adj1" fmla="val 73535"/>
              <a:gd name="adj2" fmla="val -59469"/>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71687" name="Text Box 5"/>
          <p:cNvSpPr txBox="1">
            <a:spLocks noChangeArrowheads="1"/>
          </p:cNvSpPr>
          <p:nvPr/>
        </p:nvSpPr>
        <p:spPr bwMode="auto">
          <a:xfrm>
            <a:off x="5988350" y="2603500"/>
            <a:ext cx="2469850" cy="519113"/>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cs typeface="Arial" charset="0"/>
              </a:rPr>
              <a:t>acquire lock</a:t>
            </a:r>
          </a:p>
        </p:txBody>
      </p:sp>
      <p:sp>
        <p:nvSpPr>
          <p:cNvPr id="3" name="AutoShape 4">
            <a:extLst>
              <a:ext uri="{FF2B5EF4-FFF2-40B4-BE49-F238E27FC236}">
                <a16:creationId xmlns:a16="http://schemas.microsoft.com/office/drawing/2014/main" id="{908FA777-5907-87D7-EBC2-F075871A5591}"/>
              </a:ext>
            </a:extLst>
          </p:cNvPr>
          <p:cNvSpPr>
            <a:spLocks noChangeArrowheads="1"/>
          </p:cNvSpPr>
          <p:nvPr/>
        </p:nvSpPr>
        <p:spPr bwMode="auto">
          <a:xfrm>
            <a:off x="1303937" y="3852971"/>
            <a:ext cx="4087572" cy="609600"/>
          </a:xfrm>
          <a:prstGeom prst="wedgeRoundRectCallout">
            <a:avLst>
              <a:gd name="adj1" fmla="val 58493"/>
              <a:gd name="adj2" fmla="val 147134"/>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4" name="Text Box 5">
            <a:extLst>
              <a:ext uri="{FF2B5EF4-FFF2-40B4-BE49-F238E27FC236}">
                <a16:creationId xmlns:a16="http://schemas.microsoft.com/office/drawing/2014/main" id="{992A5939-499C-DCFA-8286-7FA28CFA1912}"/>
              </a:ext>
            </a:extLst>
          </p:cNvPr>
          <p:cNvSpPr txBox="1">
            <a:spLocks noChangeArrowheads="1"/>
          </p:cNvSpPr>
          <p:nvPr/>
        </p:nvSpPr>
        <p:spPr bwMode="auto">
          <a:xfrm>
            <a:off x="5144399" y="5331441"/>
            <a:ext cx="2438400" cy="519113"/>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cs typeface="Arial" charset="0"/>
              </a:rPr>
              <a:t>release lock</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68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6" grpId="0" animBg="1"/>
      <p:bldP spid="71687" grpId="0" animBg="1"/>
      <p:bldP spid="3"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577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757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D48895C-1F84-134E-A8B4-52E2CBCEAE84}" type="slidenum">
              <a:rPr lang="ar-SA" sz="1400" b="0">
                <a:solidFill>
                  <a:srgbClr val="FFFF00"/>
                </a:solidFill>
                <a:latin typeface="Arial" charset="0"/>
                <a:cs typeface="Arial" charset="0"/>
              </a:rPr>
              <a:pPr/>
              <a:t>27</a:t>
            </a:fld>
            <a:endParaRPr lang="en-US" sz="1400" b="0">
              <a:solidFill>
                <a:srgbClr val="FFFF00"/>
              </a:solidFill>
              <a:latin typeface="Arial" charset="0"/>
              <a:cs typeface="Arial" charset="0"/>
            </a:endParaRPr>
          </a:p>
        </p:txBody>
      </p:sp>
      <p:pic>
        <p:nvPicPr>
          <p:cNvPr id="75779" name="Picture 10" descr="magic"/>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2"/>
          <p:cNvSpPr>
            <a:spLocks noGrp="1" noChangeArrowheads="1"/>
          </p:cNvSpPr>
          <p:nvPr>
            <p:ph type="title"/>
          </p:nvPr>
        </p:nvSpPr>
        <p:spPr/>
        <p:txBody>
          <a:bodyPr/>
          <a:lstStyle/>
          <a:p>
            <a:r>
              <a:rPr lang="en-US">
                <a:latin typeface="Arial" charset="0"/>
              </a:rPr>
              <a:t>Using Locks</a:t>
            </a:r>
          </a:p>
        </p:txBody>
      </p:sp>
      <p:sp>
        <p:nvSpPr>
          <p:cNvPr id="75781" name="Text Box 3"/>
          <p:cNvSpPr txBox="1">
            <a:spLocks noChangeArrowheads="1"/>
          </p:cNvSpPr>
          <p:nvPr/>
        </p:nvSpPr>
        <p:spPr bwMode="auto">
          <a:xfrm>
            <a:off x="1012825" y="1539815"/>
            <a:ext cx="7445375" cy="5632311"/>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Counter</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err="1">
                <a:solidFill>
                  <a:srgbClr val="DCDCAA"/>
                </a:solidFill>
                <a:effectLst/>
                <a:latin typeface="Consolas" panose="020B0609020204030204" pitchFamily="49" charset="0"/>
              </a:rPr>
              <a:t>getAndIncrement</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lock</a:t>
            </a:r>
            <a:r>
              <a:rPr lang="en-US" sz="2400" b="0" dirty="0" err="1">
                <a:solidFill>
                  <a:srgbClr val="D4D4D4"/>
                </a:solidFill>
                <a:effectLst/>
                <a:latin typeface="Consolas" panose="020B0609020204030204" pitchFamily="49" charset="0"/>
              </a:rPr>
              <a:t>.</a:t>
            </a:r>
            <a:r>
              <a:rPr lang="en-US" sz="2400" b="0" dirty="0" err="1">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try</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temp</a:t>
            </a:r>
            <a:r>
              <a:rPr lang="en-US" sz="2400" b="0" dirty="0">
                <a:solidFill>
                  <a:srgbClr val="D4D4D4"/>
                </a:solidFill>
                <a:effectLst/>
                <a:latin typeface="Consolas" panose="020B0609020204030204" pitchFamily="49" charset="0"/>
              </a:rPr>
              <a:t> = value;</a:t>
            </a:r>
          </a:p>
          <a:p>
            <a:r>
              <a:rPr lang="en-US" sz="2400" b="0" dirty="0">
                <a:solidFill>
                  <a:srgbClr val="D4D4D4"/>
                </a:solidFill>
                <a:effectLst/>
                <a:latin typeface="Consolas" panose="020B0609020204030204" pitchFamily="49" charset="0"/>
              </a:rPr>
              <a:t>    value = value + </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 </a:t>
            </a:r>
            <a:r>
              <a:rPr lang="en-US" sz="2400" b="0" dirty="0">
                <a:solidFill>
                  <a:srgbClr val="C586C0"/>
                </a:solidFill>
                <a:effectLst/>
                <a:latin typeface="Consolas" panose="020B0609020204030204" pitchFamily="49" charset="0"/>
              </a:rPr>
              <a:t>finally</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lock</a:t>
            </a:r>
            <a:r>
              <a:rPr lang="en-US" sz="2400" b="0" dirty="0" err="1">
                <a:solidFill>
                  <a:srgbClr val="D4D4D4"/>
                </a:solidFill>
                <a:effectLst/>
                <a:latin typeface="Consolas" panose="020B0609020204030204" pitchFamily="49" charset="0"/>
              </a:rPr>
              <a:t>.</a:t>
            </a:r>
            <a:r>
              <a:rPr lang="en-US" sz="2400" b="0" dirty="0" err="1">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return</a:t>
            </a:r>
            <a:r>
              <a:rPr lang="en-US" sz="2400" b="0" dirty="0">
                <a:solidFill>
                  <a:srgbClr val="D4D4D4"/>
                </a:solidFill>
                <a:effectLst/>
                <a:latin typeface="Consolas" panose="020B0609020204030204" pitchFamily="49" charset="0"/>
              </a:rPr>
              <a:t> temp;</a:t>
            </a:r>
          </a:p>
          <a:p>
            <a:r>
              <a:rPr lang="en-US" sz="2400" b="0" dirty="0">
                <a:solidFill>
                  <a:srgbClr val="D4D4D4"/>
                </a:solidFill>
                <a:effectLst/>
                <a:latin typeface="Consolas" panose="020B0609020204030204" pitchFamily="49" charset="0"/>
              </a:rPr>
              <a:t>  }}</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grpSp>
        <p:nvGrpSpPr>
          <p:cNvPr id="2" name="Group 1">
            <a:extLst>
              <a:ext uri="{FF2B5EF4-FFF2-40B4-BE49-F238E27FC236}">
                <a16:creationId xmlns:a16="http://schemas.microsoft.com/office/drawing/2014/main" id="{DA9BD8B1-9828-A69C-4173-35E9FE97D947}"/>
              </a:ext>
            </a:extLst>
          </p:cNvPr>
          <p:cNvGrpSpPr/>
          <p:nvPr/>
        </p:nvGrpSpPr>
        <p:grpSpPr>
          <a:xfrm>
            <a:off x="1477774" y="3017926"/>
            <a:ext cx="6566163" cy="670630"/>
            <a:chOff x="1477774" y="3017926"/>
            <a:chExt cx="6566163" cy="670630"/>
          </a:xfrm>
        </p:grpSpPr>
        <p:sp>
          <p:nvSpPr>
            <p:cNvPr id="3" name="AutoShape 5">
              <a:extLst>
                <a:ext uri="{FF2B5EF4-FFF2-40B4-BE49-F238E27FC236}">
                  <a16:creationId xmlns:a16="http://schemas.microsoft.com/office/drawing/2014/main" id="{A8EB333D-9F36-7C03-374E-69F876FD8424}"/>
                </a:ext>
              </a:extLst>
            </p:cNvPr>
            <p:cNvSpPr>
              <a:spLocks noChangeArrowheads="1"/>
            </p:cNvSpPr>
            <p:nvPr/>
          </p:nvSpPr>
          <p:spPr bwMode="auto">
            <a:xfrm>
              <a:off x="1477774" y="3017926"/>
              <a:ext cx="2288570" cy="442912"/>
            </a:xfrm>
            <a:prstGeom prst="wedgeRoundRectCallout">
              <a:avLst>
                <a:gd name="adj1" fmla="val 98551"/>
                <a:gd name="adj2" fmla="val 31431"/>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4" name="Text Box 6">
              <a:extLst>
                <a:ext uri="{FF2B5EF4-FFF2-40B4-BE49-F238E27FC236}">
                  <a16:creationId xmlns:a16="http://schemas.microsoft.com/office/drawing/2014/main" id="{4172E494-0EC7-31C7-2BB6-CB4AA4C2F615}"/>
                </a:ext>
              </a:extLst>
            </p:cNvPr>
            <p:cNvSpPr txBox="1">
              <a:spLocks noChangeArrowheads="1"/>
            </p:cNvSpPr>
            <p:nvPr/>
          </p:nvSpPr>
          <p:spPr bwMode="auto">
            <a:xfrm>
              <a:off x="5442024" y="3169443"/>
              <a:ext cx="2601913" cy="519113"/>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cs typeface="Arial" charset="0"/>
                </a:rPr>
                <a:t>acquire Lock</a:t>
              </a:r>
            </a:p>
          </p:txBody>
        </p:sp>
      </p:grpSp>
      <p:grpSp>
        <p:nvGrpSpPr>
          <p:cNvPr id="5" name="Group 4">
            <a:extLst>
              <a:ext uri="{FF2B5EF4-FFF2-40B4-BE49-F238E27FC236}">
                <a16:creationId xmlns:a16="http://schemas.microsoft.com/office/drawing/2014/main" id="{69B11C7F-341A-EE5F-E1A6-FBBC93B5C617}"/>
              </a:ext>
            </a:extLst>
          </p:cNvPr>
          <p:cNvGrpSpPr/>
          <p:nvPr/>
        </p:nvGrpSpPr>
        <p:grpSpPr>
          <a:xfrm>
            <a:off x="1543050" y="4448884"/>
            <a:ext cx="6915150" cy="971550"/>
            <a:chOff x="1543050" y="4448884"/>
            <a:chExt cx="6915150" cy="971550"/>
          </a:xfrm>
        </p:grpSpPr>
        <p:sp>
          <p:nvSpPr>
            <p:cNvPr id="6" name="AutoShape 5">
              <a:extLst>
                <a:ext uri="{FF2B5EF4-FFF2-40B4-BE49-F238E27FC236}">
                  <a16:creationId xmlns:a16="http://schemas.microsoft.com/office/drawing/2014/main" id="{F8847F30-1DC5-C3E5-C75D-C72BBC0D250B}"/>
                </a:ext>
              </a:extLst>
            </p:cNvPr>
            <p:cNvSpPr>
              <a:spLocks noChangeArrowheads="1"/>
            </p:cNvSpPr>
            <p:nvPr/>
          </p:nvSpPr>
          <p:spPr bwMode="auto">
            <a:xfrm>
              <a:off x="1543050" y="4448884"/>
              <a:ext cx="2738438" cy="971550"/>
            </a:xfrm>
            <a:prstGeom prst="wedgeRoundRectCallout">
              <a:avLst>
                <a:gd name="adj1" fmla="val 71899"/>
                <a:gd name="adj2" fmla="val 1683"/>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7" name="Text Box 6">
              <a:extLst>
                <a:ext uri="{FF2B5EF4-FFF2-40B4-BE49-F238E27FC236}">
                  <a16:creationId xmlns:a16="http://schemas.microsoft.com/office/drawing/2014/main" id="{F204C0F5-613C-DEE3-0EE1-E757CABE61C9}"/>
                </a:ext>
              </a:extLst>
            </p:cNvPr>
            <p:cNvSpPr txBox="1">
              <a:spLocks noChangeArrowheads="1"/>
            </p:cNvSpPr>
            <p:nvPr/>
          </p:nvSpPr>
          <p:spPr bwMode="auto">
            <a:xfrm>
              <a:off x="5086350" y="4474284"/>
              <a:ext cx="3371850" cy="946150"/>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b="0" dirty="0">
                  <a:solidFill>
                    <a:srgbClr val="FFFF00"/>
                  </a:solidFill>
                  <a:latin typeface="Arial" charset="0"/>
                  <a:cs typeface="Arial" charset="0"/>
                </a:rPr>
                <a:t>Release lock</a:t>
              </a:r>
            </a:p>
            <a:p>
              <a:pPr algn="ctr"/>
              <a:r>
                <a:rPr lang="en-US" sz="2800" b="0" dirty="0">
                  <a:solidFill>
                    <a:srgbClr val="FFFF00"/>
                  </a:solidFill>
                  <a:latin typeface="Arial" charset="0"/>
                  <a:cs typeface="Arial" charset="0"/>
                </a:rPr>
                <a:t>(no matter what)</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81685E92-C8D2-5854-6611-3884512F5DE8}"/>
              </a:ext>
            </a:extLst>
          </p:cNvPr>
          <p:cNvSpPr txBox="1">
            <a:spLocks noChangeArrowheads="1"/>
          </p:cNvSpPr>
          <p:nvPr/>
        </p:nvSpPr>
        <p:spPr bwMode="auto">
          <a:xfrm>
            <a:off x="1012825" y="1474857"/>
            <a:ext cx="7445375" cy="5632311"/>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Counter</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err="1">
                <a:solidFill>
                  <a:srgbClr val="DCDCAA"/>
                </a:solidFill>
                <a:effectLst/>
                <a:latin typeface="Consolas" panose="020B0609020204030204" pitchFamily="49" charset="0"/>
              </a:rPr>
              <a:t>getAndIncrement</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lock</a:t>
            </a:r>
            <a:r>
              <a:rPr lang="en-US" sz="2400" b="0" dirty="0" err="1">
                <a:solidFill>
                  <a:srgbClr val="D4D4D4"/>
                </a:solidFill>
                <a:effectLst/>
                <a:latin typeface="Consolas" panose="020B0609020204030204" pitchFamily="49" charset="0"/>
              </a:rPr>
              <a:t>.</a:t>
            </a:r>
            <a:r>
              <a:rPr lang="en-US" sz="2400" b="0" dirty="0" err="1">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try</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temp</a:t>
            </a:r>
            <a:r>
              <a:rPr lang="en-US" sz="2400" b="0" dirty="0">
                <a:solidFill>
                  <a:srgbClr val="D4D4D4"/>
                </a:solidFill>
                <a:effectLst/>
                <a:latin typeface="Consolas" panose="020B0609020204030204" pitchFamily="49" charset="0"/>
              </a:rPr>
              <a:t> = value;</a:t>
            </a:r>
          </a:p>
          <a:p>
            <a:r>
              <a:rPr lang="en-US" sz="2400" b="0" dirty="0">
                <a:solidFill>
                  <a:srgbClr val="D4D4D4"/>
                </a:solidFill>
                <a:effectLst/>
                <a:latin typeface="Consolas" panose="020B0609020204030204" pitchFamily="49" charset="0"/>
              </a:rPr>
              <a:t>    value = value + </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 </a:t>
            </a:r>
            <a:r>
              <a:rPr lang="en-US" sz="2400" b="0" dirty="0">
                <a:solidFill>
                  <a:srgbClr val="C586C0"/>
                </a:solidFill>
                <a:effectLst/>
                <a:latin typeface="Consolas" panose="020B0609020204030204" pitchFamily="49" charset="0"/>
              </a:rPr>
              <a:t>finally</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lock</a:t>
            </a:r>
            <a:r>
              <a:rPr lang="en-US" sz="2400" b="0" dirty="0" err="1">
                <a:solidFill>
                  <a:srgbClr val="D4D4D4"/>
                </a:solidFill>
                <a:effectLst/>
                <a:latin typeface="Consolas" panose="020B0609020204030204" pitchFamily="49" charset="0"/>
              </a:rPr>
              <a:t>.</a:t>
            </a:r>
            <a:r>
              <a:rPr lang="en-US" sz="2400" b="0" dirty="0" err="1">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return</a:t>
            </a:r>
            <a:r>
              <a:rPr lang="en-US" sz="2400" b="0" dirty="0">
                <a:solidFill>
                  <a:srgbClr val="D4D4D4"/>
                </a:solidFill>
                <a:effectLst/>
                <a:latin typeface="Consolas" panose="020B0609020204030204" pitchFamily="49" charset="0"/>
              </a:rPr>
              <a:t> temp;</a:t>
            </a:r>
          </a:p>
          <a:p>
            <a:r>
              <a:rPr lang="en-US" sz="2400" b="0" dirty="0">
                <a:solidFill>
                  <a:srgbClr val="D4D4D4"/>
                </a:solidFill>
                <a:effectLst/>
                <a:latin typeface="Consolas" panose="020B0609020204030204" pitchFamily="49" charset="0"/>
              </a:rPr>
              <a:t>  }}</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79873"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7987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F9FE89F7-9304-3D48-B4B1-F8289EBF943F}" type="slidenum">
              <a:rPr lang="ar-SA" sz="1400" b="0">
                <a:solidFill>
                  <a:srgbClr val="FFFF00"/>
                </a:solidFill>
                <a:latin typeface="Arial" charset="0"/>
                <a:cs typeface="Arial" charset="0"/>
              </a:rPr>
              <a:pPr/>
              <a:t>28</a:t>
            </a:fld>
            <a:endParaRPr lang="en-US" sz="1400" b="0">
              <a:solidFill>
                <a:srgbClr val="FFFF00"/>
              </a:solidFill>
              <a:latin typeface="Arial" charset="0"/>
              <a:cs typeface="Arial" charset="0"/>
            </a:endParaRPr>
          </a:p>
        </p:txBody>
      </p:sp>
      <p:sp>
        <p:nvSpPr>
          <p:cNvPr id="79876" name="Rectangle 3"/>
          <p:cNvSpPr>
            <a:spLocks noGrp="1" noChangeArrowheads="1"/>
          </p:cNvSpPr>
          <p:nvPr>
            <p:ph type="title"/>
          </p:nvPr>
        </p:nvSpPr>
        <p:spPr/>
        <p:txBody>
          <a:bodyPr/>
          <a:lstStyle/>
          <a:p>
            <a:r>
              <a:rPr lang="en-US">
                <a:latin typeface="Arial" charset="0"/>
              </a:rPr>
              <a:t>Using Locks</a:t>
            </a:r>
          </a:p>
        </p:txBody>
      </p:sp>
      <p:sp>
        <p:nvSpPr>
          <p:cNvPr id="5" name="AutoShape 8">
            <a:extLst>
              <a:ext uri="{FF2B5EF4-FFF2-40B4-BE49-F238E27FC236}">
                <a16:creationId xmlns:a16="http://schemas.microsoft.com/office/drawing/2014/main" id="{0FE35EB1-334A-3CFD-345A-BB448FD32139}"/>
              </a:ext>
            </a:extLst>
          </p:cNvPr>
          <p:cNvSpPr>
            <a:spLocks noChangeArrowheads="1"/>
          </p:cNvSpPr>
          <p:nvPr/>
        </p:nvSpPr>
        <p:spPr bwMode="auto">
          <a:xfrm>
            <a:off x="1259457" y="3674853"/>
            <a:ext cx="4209690" cy="831231"/>
          </a:xfrm>
          <a:prstGeom prst="wedgeRoundRectCallout">
            <a:avLst>
              <a:gd name="adj1" fmla="val 51274"/>
              <a:gd name="adj2" fmla="val 98840"/>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6" name="Text Box 9">
            <a:extLst>
              <a:ext uri="{FF2B5EF4-FFF2-40B4-BE49-F238E27FC236}">
                <a16:creationId xmlns:a16="http://schemas.microsoft.com/office/drawing/2014/main" id="{39C8DD2D-06A9-C57E-F075-4917FC78F6CD}"/>
              </a:ext>
            </a:extLst>
          </p:cNvPr>
          <p:cNvSpPr txBox="1">
            <a:spLocks noChangeArrowheads="1"/>
          </p:cNvSpPr>
          <p:nvPr/>
        </p:nvSpPr>
        <p:spPr bwMode="auto">
          <a:xfrm>
            <a:off x="5846493" y="4843463"/>
            <a:ext cx="2438400" cy="523875"/>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b="0" dirty="0">
                <a:solidFill>
                  <a:srgbClr val="FFFF00"/>
                </a:solidFill>
                <a:latin typeface="Arial" charset="0"/>
                <a:cs typeface="Arial" charset="0"/>
              </a:rPr>
              <a:t>critical section</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9011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9011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F13A6A9-C683-A944-8FB7-42AC676772C9}" type="slidenum">
              <a:rPr lang="ar-SA" sz="1400" b="0">
                <a:solidFill>
                  <a:srgbClr val="FFFF00"/>
                </a:solidFill>
                <a:latin typeface="Arial" charset="0"/>
                <a:cs typeface="Arial" charset="0"/>
              </a:rPr>
              <a:pPr/>
              <a:t>29</a:t>
            </a:fld>
            <a:endParaRPr lang="en-US" sz="1400" b="0">
              <a:solidFill>
                <a:srgbClr val="FFFF00"/>
              </a:solidFill>
              <a:latin typeface="Arial" charset="0"/>
              <a:cs typeface="Arial" charset="0"/>
            </a:endParaRPr>
          </a:p>
        </p:txBody>
      </p:sp>
      <p:sp>
        <p:nvSpPr>
          <p:cNvPr id="90116" name="Rectangle 3"/>
          <p:cNvSpPr>
            <a:spLocks noGrp="1" noChangeArrowheads="1"/>
          </p:cNvSpPr>
          <p:nvPr>
            <p:ph type="title"/>
          </p:nvPr>
        </p:nvSpPr>
        <p:spPr>
          <a:xfrm>
            <a:off x="714375" y="381000"/>
            <a:ext cx="7772400" cy="1143000"/>
          </a:xfrm>
        </p:spPr>
        <p:txBody>
          <a:bodyPr/>
          <a:lstStyle/>
          <a:p>
            <a:r>
              <a:rPr lang="en-US" dirty="0">
                <a:latin typeface="Arial" charset="0"/>
              </a:rPr>
              <a:t>Mutual Exclusion</a:t>
            </a:r>
          </a:p>
        </p:txBody>
      </p:sp>
      <p:sp>
        <p:nvSpPr>
          <p:cNvPr id="90119" name="AutoShape 8"/>
          <p:cNvSpPr>
            <a:spLocks noChangeArrowheads="1"/>
          </p:cNvSpPr>
          <p:nvPr/>
        </p:nvSpPr>
        <p:spPr bwMode="auto">
          <a:xfrm>
            <a:off x="2942418" y="5715110"/>
            <a:ext cx="2651125" cy="625475"/>
          </a:xfrm>
          <a:prstGeom prst="wedgeRoundRectCallout">
            <a:avLst>
              <a:gd name="adj1" fmla="val -46106"/>
              <a:gd name="adj2" fmla="val -156597"/>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r>
              <a:rPr lang="en-US" sz="2800" b="0" dirty="0" err="1">
                <a:solidFill>
                  <a:schemeClr val="bg1"/>
                </a:solidFill>
                <a:latin typeface="Arial" charset="0"/>
                <a:cs typeface="Arial" charset="0"/>
              </a:rPr>
              <a:t>CS</a:t>
            </a:r>
            <a:r>
              <a:rPr lang="en-US" sz="2800" b="0" baseline="-25000" dirty="0" err="1">
                <a:solidFill>
                  <a:schemeClr val="bg1"/>
                </a:solidFill>
                <a:latin typeface="Arial" charset="0"/>
                <a:cs typeface="Arial" charset="0"/>
              </a:rPr>
              <a:t>i</a:t>
            </a:r>
            <a:r>
              <a:rPr lang="en-US" sz="2800" b="0" baseline="30000" dirty="0" err="1">
                <a:solidFill>
                  <a:schemeClr val="bg1"/>
                </a:solidFill>
                <a:latin typeface="Arial" charset="0"/>
                <a:cs typeface="Arial" charset="0"/>
              </a:rPr>
              <a:t>k</a:t>
            </a:r>
            <a:r>
              <a:rPr lang="en-US" sz="2800" b="0" dirty="0">
                <a:solidFill>
                  <a:schemeClr val="bg1"/>
                </a:solidFill>
                <a:latin typeface="Arial" charset="0"/>
                <a:cs typeface="Arial" charset="0"/>
              </a:rPr>
              <a:t> </a:t>
            </a:r>
            <a:r>
              <a:rPr lang="en-US" sz="2800" b="0" dirty="0">
                <a:solidFill>
                  <a:schemeClr val="bg1"/>
                </a:solidFill>
                <a:latin typeface="Arial" charset="0"/>
                <a:cs typeface="Arial" charset="0"/>
                <a:sym typeface="Wingdings" charset="0"/>
              </a:rPr>
              <a:t></a:t>
            </a:r>
            <a:r>
              <a:rPr lang="en-US" sz="2800" b="0" dirty="0">
                <a:solidFill>
                  <a:schemeClr val="bg1"/>
                </a:solidFill>
                <a:latin typeface="Arial" charset="0"/>
                <a:cs typeface="Arial" charset="0"/>
              </a:rPr>
              <a:t> </a:t>
            </a:r>
            <a:r>
              <a:rPr lang="en-US" sz="2800" b="0" dirty="0" err="1">
                <a:solidFill>
                  <a:schemeClr val="bg1"/>
                </a:solidFill>
                <a:latin typeface="Arial" charset="0"/>
                <a:cs typeface="Arial" charset="0"/>
              </a:rPr>
              <a:t>CS</a:t>
            </a:r>
            <a:r>
              <a:rPr lang="en-US" sz="2800" b="0" baseline="-25000" dirty="0" err="1">
                <a:solidFill>
                  <a:schemeClr val="bg1"/>
                </a:solidFill>
                <a:latin typeface="Arial" charset="0"/>
                <a:cs typeface="Arial" charset="0"/>
              </a:rPr>
              <a:t>j</a:t>
            </a:r>
            <a:r>
              <a:rPr lang="en-US" sz="2800" b="0" baseline="30000" dirty="0" err="1">
                <a:solidFill>
                  <a:schemeClr val="bg1"/>
                </a:solidFill>
                <a:latin typeface="Arial" charset="0"/>
                <a:cs typeface="Arial" charset="0"/>
              </a:rPr>
              <a:t>m</a:t>
            </a:r>
            <a:endParaRPr lang="en-US" sz="2800" b="0" dirty="0">
              <a:solidFill>
                <a:schemeClr val="bg1"/>
              </a:solidFill>
              <a:latin typeface="Arial" charset="0"/>
              <a:cs typeface="Arial" charset="0"/>
            </a:endParaRPr>
          </a:p>
        </p:txBody>
      </p:sp>
      <p:sp>
        <p:nvSpPr>
          <p:cNvPr id="5" name="TextBox 4">
            <a:extLst>
              <a:ext uri="{FF2B5EF4-FFF2-40B4-BE49-F238E27FC236}">
                <a16:creationId xmlns:a16="http://schemas.microsoft.com/office/drawing/2014/main" id="{11D4E7BB-BEF6-23FA-15B3-33EC72578F0A}"/>
              </a:ext>
            </a:extLst>
          </p:cNvPr>
          <p:cNvSpPr txBox="1"/>
          <p:nvPr/>
        </p:nvSpPr>
        <p:spPr bwMode="auto">
          <a:xfrm>
            <a:off x="1140525" y="1719243"/>
            <a:ext cx="5781472"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rPr>
              <a:t>Let </a:t>
            </a:r>
            <a:r>
              <a:rPr lang="en-US" sz="2800" dirty="0" err="1">
                <a:solidFill>
                  <a:schemeClr val="bg1"/>
                </a:solidFill>
                <a:latin typeface="Arial" charset="0"/>
              </a:rPr>
              <a:t>CS</a:t>
            </a:r>
            <a:r>
              <a:rPr lang="en-US" sz="2800" baseline="-25000" dirty="0" err="1">
                <a:solidFill>
                  <a:schemeClr val="bg1"/>
                </a:solidFill>
                <a:latin typeface="Arial" charset="0"/>
              </a:rPr>
              <a:t>i</a:t>
            </a:r>
            <a:r>
              <a:rPr lang="en-US" sz="2800" baseline="30000" dirty="0" err="1">
                <a:solidFill>
                  <a:schemeClr val="bg1"/>
                </a:solidFill>
                <a:latin typeface="Arial" charset="0"/>
              </a:rPr>
              <a:t>k</a:t>
            </a:r>
            <a:r>
              <a:rPr lang="en-US" sz="2800" dirty="0">
                <a:solidFill>
                  <a:srgbClr val="FFFF00"/>
                </a:solidFill>
                <a:latin typeface="Arial" charset="0"/>
              </a:rPr>
              <a:t>  be thread </a:t>
            </a:r>
            <a:r>
              <a:rPr lang="en-US" sz="2800" dirty="0" err="1">
                <a:solidFill>
                  <a:schemeClr val="bg1"/>
                </a:solidFill>
                <a:latin typeface="Arial" charset="0"/>
              </a:rPr>
              <a:t>i</a:t>
            </a:r>
            <a:r>
              <a:rPr lang="fr-FR" altLang="ja-JP" sz="2800" dirty="0">
                <a:solidFill>
                  <a:srgbClr val="FFFF00"/>
                </a:solidFill>
                <a:latin typeface="Arial" charset="0"/>
              </a:rPr>
              <a:t>'</a:t>
            </a:r>
            <a:r>
              <a:rPr lang="en-US" altLang="ja-JP" sz="2800" dirty="0">
                <a:solidFill>
                  <a:srgbClr val="FFFF00"/>
                </a:solidFill>
                <a:latin typeface="Arial" charset="0"/>
              </a:rPr>
              <a:t>s </a:t>
            </a:r>
            <a:r>
              <a:rPr lang="en-US" altLang="ja-JP" sz="2800" dirty="0">
                <a:solidFill>
                  <a:schemeClr val="bg1"/>
                </a:solidFill>
                <a:latin typeface="Arial" charset="0"/>
              </a:rPr>
              <a:t>k</a:t>
            </a:r>
            <a:r>
              <a:rPr lang="en-US" altLang="ja-JP" sz="2800" dirty="0">
                <a:solidFill>
                  <a:srgbClr val="FFFF00"/>
                </a:solidFill>
                <a:latin typeface="Arial" charset="0"/>
              </a:rPr>
              <a:t>-</a:t>
            </a:r>
            <a:r>
              <a:rPr lang="en-US" altLang="ja-JP" sz="2800" dirty="0" err="1">
                <a:solidFill>
                  <a:srgbClr val="FFFF00"/>
                </a:solidFill>
                <a:latin typeface="Arial" charset="0"/>
              </a:rPr>
              <a:t>th</a:t>
            </a:r>
            <a:r>
              <a:rPr lang="en-US" altLang="ja-JP" sz="2800" dirty="0">
                <a:solidFill>
                  <a:srgbClr val="FFFF00"/>
                </a:solidFill>
                <a:latin typeface="Arial" charset="0"/>
              </a:rPr>
              <a:t> critical section execution</a:t>
            </a:r>
            <a:endParaRPr lang="en-US" sz="2800" b="0" baseline="-25000" dirty="0">
              <a:solidFill>
                <a:srgbClr val="FFFF00"/>
              </a:solidFill>
            </a:endParaRPr>
          </a:p>
        </p:txBody>
      </p:sp>
      <p:sp>
        <p:nvSpPr>
          <p:cNvPr id="6" name="AutoShape 9">
            <a:extLst>
              <a:ext uri="{FF2B5EF4-FFF2-40B4-BE49-F238E27FC236}">
                <a16:creationId xmlns:a16="http://schemas.microsoft.com/office/drawing/2014/main" id="{8E956E3B-7AAE-74F7-657B-F9F203A6D0B9}"/>
              </a:ext>
            </a:extLst>
          </p:cNvPr>
          <p:cNvSpPr>
            <a:spLocks noChangeArrowheads="1"/>
          </p:cNvSpPr>
          <p:nvPr/>
        </p:nvSpPr>
        <p:spPr bwMode="auto">
          <a:xfrm rot="10800000">
            <a:off x="5956438" y="2049451"/>
            <a:ext cx="714836" cy="432173"/>
          </a:xfrm>
          <a:prstGeom prst="leftRightArrow">
            <a:avLst>
              <a:gd name="adj1" fmla="val 50000"/>
              <a:gd name="adj2" fmla="val 33081"/>
            </a:avLst>
          </a:prstGeom>
          <a:solidFill>
            <a:srgbClr val="FFFF00"/>
          </a:solidFill>
          <a:ln w="38100">
            <a:solidFill>
              <a:srgbClr val="FFFF00"/>
            </a:solidFill>
            <a:miter lim="800000"/>
            <a:headEnd/>
            <a:tailEnd/>
          </a:ln>
        </p:spPr>
        <p:txBody>
          <a:bodyPr rot="10800000" wrap="none" anchor="ctr"/>
          <a:lstStyle/>
          <a:p>
            <a:pPr algn="ctr" eaLnBrk="0" hangingPunct="0"/>
            <a:r>
              <a:rPr lang="en-US" b="0" dirty="0">
                <a:latin typeface="Arial" charset="0"/>
              </a:rPr>
              <a:t>  </a:t>
            </a:r>
          </a:p>
        </p:txBody>
      </p:sp>
      <p:grpSp>
        <p:nvGrpSpPr>
          <p:cNvPr id="9" name="Group 8">
            <a:extLst>
              <a:ext uri="{FF2B5EF4-FFF2-40B4-BE49-F238E27FC236}">
                <a16:creationId xmlns:a16="http://schemas.microsoft.com/office/drawing/2014/main" id="{7B1B4B1A-FAAD-7AA9-286B-59A0CF1029EC}"/>
              </a:ext>
            </a:extLst>
          </p:cNvPr>
          <p:cNvGrpSpPr/>
          <p:nvPr/>
        </p:nvGrpSpPr>
        <p:grpSpPr>
          <a:xfrm>
            <a:off x="1140525" y="2942387"/>
            <a:ext cx="6673750" cy="523220"/>
            <a:chOff x="1140525" y="3026104"/>
            <a:chExt cx="6673750" cy="523220"/>
          </a:xfrm>
        </p:grpSpPr>
        <p:sp>
          <p:nvSpPr>
            <p:cNvPr id="7" name="TextBox 3">
              <a:extLst>
                <a:ext uri="{FF2B5EF4-FFF2-40B4-BE49-F238E27FC236}">
                  <a16:creationId xmlns:a16="http://schemas.microsoft.com/office/drawing/2014/main" id="{9FBD442D-F673-F2FA-EB5D-0C971547EA44}"/>
                </a:ext>
              </a:extLst>
            </p:cNvPr>
            <p:cNvSpPr txBox="1"/>
            <p:nvPr/>
          </p:nvSpPr>
          <p:spPr bwMode="auto">
            <a:xfrm>
              <a:off x="1140525" y="3026104"/>
              <a:ext cx="6673750"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rPr>
                <a:t>And </a:t>
              </a:r>
              <a:r>
                <a:rPr lang="en-US" sz="2800" dirty="0" err="1">
                  <a:solidFill>
                    <a:schemeClr val="bg1"/>
                  </a:solidFill>
                  <a:latin typeface="Arial" charset="0"/>
                </a:rPr>
                <a:t>CS</a:t>
              </a:r>
              <a:r>
                <a:rPr lang="en-US" sz="2800" baseline="-25000" dirty="0" err="1">
                  <a:solidFill>
                    <a:schemeClr val="bg1"/>
                  </a:solidFill>
                  <a:latin typeface="Arial" charset="0"/>
                </a:rPr>
                <a:t>j</a:t>
              </a:r>
              <a:r>
                <a:rPr lang="en-US" sz="2800" baseline="30000" dirty="0" err="1">
                  <a:solidFill>
                    <a:schemeClr val="bg1"/>
                  </a:solidFill>
                  <a:latin typeface="Arial" charset="0"/>
                </a:rPr>
                <a:t>m</a:t>
              </a:r>
              <a:r>
                <a:rPr lang="en-US" sz="2800" dirty="0">
                  <a:solidFill>
                    <a:srgbClr val="FFFF00"/>
                  </a:solidFill>
                  <a:latin typeface="Arial" charset="0"/>
                </a:rPr>
                <a:t>  be </a:t>
              </a:r>
              <a:r>
                <a:rPr lang="en-US" sz="2800" dirty="0">
                  <a:solidFill>
                    <a:schemeClr val="bg1"/>
                  </a:solidFill>
                  <a:latin typeface="Arial" charset="0"/>
                </a:rPr>
                <a:t>j</a:t>
              </a:r>
              <a:r>
                <a:rPr lang="fr-FR" altLang="ja-JP" sz="2800" dirty="0">
                  <a:solidFill>
                    <a:srgbClr val="FFFF00"/>
                  </a:solidFill>
                  <a:latin typeface="Arial" charset="0"/>
                </a:rPr>
                <a:t>'</a:t>
              </a:r>
              <a:r>
                <a:rPr lang="en-US" altLang="ja-JP" sz="2800" dirty="0">
                  <a:solidFill>
                    <a:srgbClr val="FFFF00"/>
                  </a:solidFill>
                  <a:latin typeface="Arial" charset="0"/>
                </a:rPr>
                <a:t>s m-</a:t>
              </a:r>
              <a:r>
                <a:rPr lang="en-US" altLang="ja-JP" sz="2800" dirty="0" err="1">
                  <a:solidFill>
                    <a:srgbClr val="FFFF00"/>
                  </a:solidFill>
                  <a:latin typeface="Arial" charset="0"/>
                </a:rPr>
                <a:t>th</a:t>
              </a:r>
              <a:r>
                <a:rPr lang="en-US" altLang="ja-JP" sz="2800" dirty="0">
                  <a:solidFill>
                    <a:srgbClr val="FFFF00"/>
                  </a:solidFill>
                  <a:latin typeface="Arial" charset="0"/>
                </a:rPr>
                <a:t> execution</a:t>
              </a:r>
            </a:p>
          </p:txBody>
        </p:sp>
        <p:sp>
          <p:nvSpPr>
            <p:cNvPr id="8" name="AutoShape 9">
              <a:extLst>
                <a:ext uri="{FF2B5EF4-FFF2-40B4-BE49-F238E27FC236}">
                  <a16:creationId xmlns:a16="http://schemas.microsoft.com/office/drawing/2014/main" id="{FED97697-708F-2CF5-3779-90FC0D76AA89}"/>
                </a:ext>
              </a:extLst>
            </p:cNvPr>
            <p:cNvSpPr>
              <a:spLocks noChangeArrowheads="1"/>
            </p:cNvSpPr>
            <p:nvPr/>
          </p:nvSpPr>
          <p:spPr bwMode="auto">
            <a:xfrm rot="10800000">
              <a:off x="6715518" y="3058204"/>
              <a:ext cx="714836" cy="432173"/>
            </a:xfrm>
            <a:prstGeom prst="leftRightArrow">
              <a:avLst>
                <a:gd name="adj1" fmla="val 50000"/>
                <a:gd name="adj2" fmla="val 33081"/>
              </a:avLst>
            </a:prstGeom>
            <a:solidFill>
              <a:srgbClr val="00B050"/>
            </a:solidFill>
            <a:ln w="38100">
              <a:solidFill>
                <a:schemeClr val="accent5">
                  <a:lumMod val="50000"/>
                </a:schemeClr>
              </a:solidFill>
              <a:miter lim="800000"/>
              <a:headEnd/>
              <a:tailEnd/>
            </a:ln>
          </p:spPr>
          <p:txBody>
            <a:bodyPr rot="10800000" wrap="none" anchor="ctr"/>
            <a:lstStyle/>
            <a:p>
              <a:pPr algn="ctr" eaLnBrk="0" hangingPunct="0"/>
              <a:r>
                <a:rPr lang="en-US" b="0" dirty="0">
                  <a:latin typeface="Arial" charset="0"/>
                </a:rPr>
                <a:t>  </a:t>
              </a:r>
            </a:p>
          </p:txBody>
        </p:sp>
      </p:grpSp>
      <p:sp>
        <p:nvSpPr>
          <p:cNvPr id="14" name="TextBox 13">
            <a:extLst>
              <a:ext uri="{FF2B5EF4-FFF2-40B4-BE49-F238E27FC236}">
                <a16:creationId xmlns:a16="http://schemas.microsoft.com/office/drawing/2014/main" id="{B4C8C72E-6002-3FB8-C6CC-5AD0FA469A9A}"/>
              </a:ext>
            </a:extLst>
          </p:cNvPr>
          <p:cNvSpPr txBox="1"/>
          <p:nvPr/>
        </p:nvSpPr>
        <p:spPr bwMode="auto">
          <a:xfrm>
            <a:off x="1140525" y="3734644"/>
            <a:ext cx="248520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rPr>
              <a:t>Then either</a:t>
            </a:r>
          </a:p>
        </p:txBody>
      </p:sp>
      <p:grpSp>
        <p:nvGrpSpPr>
          <p:cNvPr id="25" name="Group 24">
            <a:extLst>
              <a:ext uri="{FF2B5EF4-FFF2-40B4-BE49-F238E27FC236}">
                <a16:creationId xmlns:a16="http://schemas.microsoft.com/office/drawing/2014/main" id="{BA1A4C54-9EEC-FCA6-B51F-049E36100EAB}"/>
              </a:ext>
            </a:extLst>
          </p:cNvPr>
          <p:cNvGrpSpPr/>
          <p:nvPr/>
        </p:nvGrpSpPr>
        <p:grpSpPr>
          <a:xfrm>
            <a:off x="2218186" y="4430022"/>
            <a:ext cx="4707628" cy="523220"/>
            <a:chOff x="2124170" y="4430022"/>
            <a:chExt cx="4707628" cy="523220"/>
          </a:xfrm>
        </p:grpSpPr>
        <p:sp>
          <p:nvSpPr>
            <p:cNvPr id="16" name="AutoShape 9">
              <a:extLst>
                <a:ext uri="{FF2B5EF4-FFF2-40B4-BE49-F238E27FC236}">
                  <a16:creationId xmlns:a16="http://schemas.microsoft.com/office/drawing/2014/main" id="{B38B4233-A5B0-04FB-6288-B6474B709D8D}"/>
                </a:ext>
              </a:extLst>
            </p:cNvPr>
            <p:cNvSpPr>
              <a:spLocks noChangeArrowheads="1"/>
            </p:cNvSpPr>
            <p:nvPr/>
          </p:nvSpPr>
          <p:spPr bwMode="auto">
            <a:xfrm rot="10800000">
              <a:off x="2124170" y="4475546"/>
              <a:ext cx="714836" cy="432173"/>
            </a:xfrm>
            <a:prstGeom prst="leftRightArrow">
              <a:avLst>
                <a:gd name="adj1" fmla="val 50000"/>
                <a:gd name="adj2" fmla="val 33081"/>
              </a:avLst>
            </a:prstGeom>
            <a:solidFill>
              <a:srgbClr val="FFFF00"/>
            </a:solidFill>
            <a:ln w="38100">
              <a:solidFill>
                <a:srgbClr val="FFFF00"/>
              </a:solidFill>
              <a:miter lim="800000"/>
              <a:headEnd/>
              <a:tailEnd/>
            </a:ln>
          </p:spPr>
          <p:txBody>
            <a:bodyPr rot="10800000" wrap="none" anchor="ctr"/>
            <a:lstStyle/>
            <a:p>
              <a:pPr algn="ctr" eaLnBrk="0" hangingPunct="0"/>
              <a:r>
                <a:rPr lang="en-US" b="0" dirty="0">
                  <a:latin typeface="Arial" charset="0"/>
                </a:rPr>
                <a:t>  </a:t>
              </a:r>
            </a:p>
          </p:txBody>
        </p:sp>
        <p:sp>
          <p:nvSpPr>
            <p:cNvPr id="18" name="AutoShape 9">
              <a:extLst>
                <a:ext uri="{FF2B5EF4-FFF2-40B4-BE49-F238E27FC236}">
                  <a16:creationId xmlns:a16="http://schemas.microsoft.com/office/drawing/2014/main" id="{B0929B5E-1656-1827-AA9F-07E56D674381}"/>
                </a:ext>
              </a:extLst>
            </p:cNvPr>
            <p:cNvSpPr>
              <a:spLocks noChangeArrowheads="1"/>
            </p:cNvSpPr>
            <p:nvPr/>
          </p:nvSpPr>
          <p:spPr bwMode="auto">
            <a:xfrm rot="10800000">
              <a:off x="3174760" y="4475545"/>
              <a:ext cx="714836" cy="432173"/>
            </a:xfrm>
            <a:prstGeom prst="leftRightArrow">
              <a:avLst>
                <a:gd name="adj1" fmla="val 50000"/>
                <a:gd name="adj2" fmla="val 33081"/>
              </a:avLst>
            </a:prstGeom>
            <a:solidFill>
              <a:srgbClr val="00B050"/>
            </a:solidFill>
            <a:ln w="38100">
              <a:solidFill>
                <a:schemeClr val="accent5">
                  <a:lumMod val="50000"/>
                </a:schemeClr>
              </a:solidFill>
              <a:miter lim="800000"/>
              <a:headEnd/>
              <a:tailEnd/>
            </a:ln>
          </p:spPr>
          <p:txBody>
            <a:bodyPr rot="10800000" wrap="none" anchor="ctr"/>
            <a:lstStyle/>
            <a:p>
              <a:pPr algn="ctr" eaLnBrk="0" hangingPunct="0"/>
              <a:r>
                <a:rPr lang="en-US" b="0" dirty="0">
                  <a:latin typeface="Arial" charset="0"/>
                </a:rPr>
                <a:t>  </a:t>
              </a:r>
            </a:p>
          </p:txBody>
        </p:sp>
        <p:sp>
          <p:nvSpPr>
            <p:cNvPr id="19" name="TextBox 18">
              <a:extLst>
                <a:ext uri="{FF2B5EF4-FFF2-40B4-BE49-F238E27FC236}">
                  <a16:creationId xmlns:a16="http://schemas.microsoft.com/office/drawing/2014/main" id="{6E6672E9-B04B-0173-E362-740811E99A82}"/>
                </a:ext>
              </a:extLst>
            </p:cNvPr>
            <p:cNvSpPr txBox="1"/>
            <p:nvPr/>
          </p:nvSpPr>
          <p:spPr bwMode="auto">
            <a:xfrm>
              <a:off x="4225350" y="4430022"/>
              <a:ext cx="50526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cs typeface="Arial" charset="0"/>
                </a:rPr>
                <a:t>or</a:t>
              </a:r>
            </a:p>
          </p:txBody>
        </p:sp>
        <p:sp>
          <p:nvSpPr>
            <p:cNvPr id="22" name="AutoShape 9">
              <a:extLst>
                <a:ext uri="{FF2B5EF4-FFF2-40B4-BE49-F238E27FC236}">
                  <a16:creationId xmlns:a16="http://schemas.microsoft.com/office/drawing/2014/main" id="{0EAD2EA4-8C14-4616-0FF7-A52D4DA596B5}"/>
                </a:ext>
              </a:extLst>
            </p:cNvPr>
            <p:cNvSpPr>
              <a:spLocks noChangeArrowheads="1"/>
            </p:cNvSpPr>
            <p:nvPr/>
          </p:nvSpPr>
          <p:spPr bwMode="auto">
            <a:xfrm rot="10800000">
              <a:off x="6116962" y="4475545"/>
              <a:ext cx="714836" cy="432173"/>
            </a:xfrm>
            <a:prstGeom prst="leftRightArrow">
              <a:avLst>
                <a:gd name="adj1" fmla="val 50000"/>
                <a:gd name="adj2" fmla="val 33081"/>
              </a:avLst>
            </a:prstGeom>
            <a:solidFill>
              <a:srgbClr val="FFFF00"/>
            </a:solidFill>
            <a:ln w="38100">
              <a:solidFill>
                <a:srgbClr val="FFFF00"/>
              </a:solidFill>
              <a:miter lim="800000"/>
              <a:headEnd/>
              <a:tailEnd/>
            </a:ln>
          </p:spPr>
          <p:txBody>
            <a:bodyPr rot="10800000" wrap="none" anchor="ctr"/>
            <a:lstStyle/>
            <a:p>
              <a:pPr algn="ctr" eaLnBrk="0" hangingPunct="0"/>
              <a:r>
                <a:rPr lang="en-US" b="0" dirty="0">
                  <a:latin typeface="Arial" charset="0"/>
                </a:rPr>
                <a:t>  </a:t>
              </a:r>
            </a:p>
          </p:txBody>
        </p:sp>
        <p:sp>
          <p:nvSpPr>
            <p:cNvPr id="23" name="AutoShape 9">
              <a:extLst>
                <a:ext uri="{FF2B5EF4-FFF2-40B4-BE49-F238E27FC236}">
                  <a16:creationId xmlns:a16="http://schemas.microsoft.com/office/drawing/2014/main" id="{FCE53658-2F08-05CE-C295-5EC2A3070805}"/>
                </a:ext>
              </a:extLst>
            </p:cNvPr>
            <p:cNvSpPr>
              <a:spLocks noChangeArrowheads="1"/>
            </p:cNvSpPr>
            <p:nvPr/>
          </p:nvSpPr>
          <p:spPr bwMode="auto">
            <a:xfrm rot="10800000">
              <a:off x="5066371" y="4475545"/>
              <a:ext cx="714836" cy="432173"/>
            </a:xfrm>
            <a:prstGeom prst="leftRightArrow">
              <a:avLst>
                <a:gd name="adj1" fmla="val 50000"/>
                <a:gd name="adj2" fmla="val 33081"/>
              </a:avLst>
            </a:prstGeom>
            <a:solidFill>
              <a:srgbClr val="00B050"/>
            </a:solidFill>
            <a:ln w="38100">
              <a:solidFill>
                <a:schemeClr val="accent5">
                  <a:lumMod val="50000"/>
                </a:schemeClr>
              </a:solidFill>
              <a:miter lim="800000"/>
              <a:headEnd/>
              <a:tailEnd/>
            </a:ln>
          </p:spPr>
          <p:txBody>
            <a:bodyPr rot="10800000" wrap="none" anchor="ctr"/>
            <a:lstStyle/>
            <a:p>
              <a:pPr algn="ctr" eaLnBrk="0" hangingPunct="0"/>
              <a:r>
                <a:rPr lang="en-US" b="0" dirty="0">
                  <a:latin typeface="Arial" charset="0"/>
                </a:rPr>
                <a:t>  </a:t>
              </a:r>
            </a:p>
          </p:txBody>
        </p:sp>
      </p:grpSp>
      <p:sp>
        <p:nvSpPr>
          <p:cNvPr id="3" name="AutoShape 14">
            <a:extLst>
              <a:ext uri="{FF2B5EF4-FFF2-40B4-BE49-F238E27FC236}">
                <a16:creationId xmlns:a16="http://schemas.microsoft.com/office/drawing/2014/main" id="{08B2D1EB-A44D-816D-4626-78F26BE35EAD}"/>
              </a:ext>
            </a:extLst>
          </p:cNvPr>
          <p:cNvSpPr>
            <a:spLocks noChangeArrowheads="1"/>
          </p:cNvSpPr>
          <p:nvPr/>
        </p:nvSpPr>
        <p:spPr bwMode="auto">
          <a:xfrm>
            <a:off x="5860243" y="5851525"/>
            <a:ext cx="2743200" cy="625475"/>
          </a:xfrm>
          <a:prstGeom prst="wedgeRoundRectCallout">
            <a:avLst>
              <a:gd name="adj1" fmla="val -55384"/>
              <a:gd name="adj2" fmla="val -206597"/>
              <a:gd name="adj3" fmla="val 16667"/>
            </a:avLst>
          </a:prstGeom>
          <a:solidFill>
            <a:schemeClr val="tx1"/>
          </a:solidFill>
          <a:ln w="38100">
            <a:solidFill>
              <a:srgbClr val="FF0000"/>
            </a:solidFill>
            <a:miter lim="800000"/>
            <a:headEnd/>
            <a:tailEnd/>
          </a:ln>
        </p:spPr>
        <p:txBody>
          <a:bodyPr anchor="ctr"/>
          <a:lstStyle/>
          <a:p>
            <a:pPr algn="ctr" eaLnBrk="0" hangingPunct="0"/>
            <a:r>
              <a:rPr lang="en-US" sz="2800" b="0" dirty="0" err="1">
                <a:solidFill>
                  <a:schemeClr val="bg1"/>
                </a:solidFill>
                <a:latin typeface="Arial" charset="0"/>
                <a:cs typeface="Arial" charset="0"/>
              </a:rPr>
              <a:t>CS</a:t>
            </a:r>
            <a:r>
              <a:rPr lang="en-US" sz="2800" b="0" baseline="-25000" dirty="0" err="1">
                <a:solidFill>
                  <a:schemeClr val="bg1"/>
                </a:solidFill>
                <a:latin typeface="Arial" charset="0"/>
                <a:cs typeface="Arial" charset="0"/>
              </a:rPr>
              <a:t>j</a:t>
            </a:r>
            <a:r>
              <a:rPr lang="en-US" sz="2800" b="0" baseline="30000" dirty="0" err="1">
                <a:solidFill>
                  <a:schemeClr val="bg1"/>
                </a:solidFill>
                <a:latin typeface="Arial" charset="0"/>
                <a:cs typeface="Arial" charset="0"/>
              </a:rPr>
              <a:t>m</a:t>
            </a:r>
            <a:r>
              <a:rPr lang="en-US" sz="2800" b="0" dirty="0">
                <a:solidFill>
                  <a:schemeClr val="bg1"/>
                </a:solidFill>
                <a:latin typeface="Arial" charset="0"/>
                <a:cs typeface="Arial" charset="0"/>
              </a:rPr>
              <a:t> </a:t>
            </a:r>
            <a:r>
              <a:rPr lang="en-US" sz="2800" b="0" dirty="0">
                <a:solidFill>
                  <a:schemeClr val="bg1"/>
                </a:solidFill>
                <a:latin typeface="Arial" charset="0"/>
                <a:cs typeface="Arial" charset="0"/>
                <a:sym typeface="Wingdings" charset="0"/>
              </a:rPr>
              <a:t></a:t>
            </a:r>
            <a:r>
              <a:rPr lang="en-US" sz="2800" b="0" dirty="0">
                <a:solidFill>
                  <a:schemeClr val="bg1"/>
                </a:solidFill>
                <a:latin typeface="Arial" charset="0"/>
                <a:cs typeface="Arial" charset="0"/>
              </a:rPr>
              <a:t> </a:t>
            </a:r>
            <a:r>
              <a:rPr lang="en-US" sz="2800" b="0" dirty="0" err="1">
                <a:solidFill>
                  <a:schemeClr val="bg1"/>
                </a:solidFill>
                <a:latin typeface="Arial" charset="0"/>
                <a:cs typeface="Arial" charset="0"/>
              </a:rPr>
              <a:t>CS</a:t>
            </a:r>
            <a:r>
              <a:rPr lang="en-US" sz="2800" b="0" baseline="-25000" dirty="0" err="1">
                <a:solidFill>
                  <a:schemeClr val="bg1"/>
                </a:solidFill>
                <a:latin typeface="Arial" charset="0"/>
                <a:cs typeface="Arial" charset="0"/>
              </a:rPr>
              <a:t>i</a:t>
            </a:r>
            <a:r>
              <a:rPr lang="en-US" sz="2800" b="0" baseline="30000" dirty="0" err="1">
                <a:solidFill>
                  <a:schemeClr val="bg1"/>
                </a:solidFill>
                <a:latin typeface="Arial" charset="0"/>
                <a:cs typeface="Arial" charset="0"/>
              </a:rPr>
              <a:t>k</a:t>
            </a:r>
            <a:endParaRPr lang="en-US" sz="2800" b="0" dirty="0">
              <a:solidFill>
                <a:schemeClr val="bg1"/>
              </a:solidFill>
              <a:latin typeface="Arial" charset="0"/>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01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9" grpId="0" animBg="1"/>
      <p:bldP spid="14"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9420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9421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F33BB165-9B98-C44E-9503-3BCEC0714A14}" type="slidenum">
              <a:rPr lang="ar-SA" sz="1400" b="0">
                <a:solidFill>
                  <a:srgbClr val="FFFF00"/>
                </a:solidFill>
                <a:latin typeface="Arial" charset="0"/>
                <a:cs typeface="Arial" charset="0"/>
              </a:rPr>
              <a:pPr/>
              <a:t>30</a:t>
            </a:fld>
            <a:endParaRPr lang="en-US" sz="1400" b="0">
              <a:solidFill>
                <a:srgbClr val="FFFF00"/>
              </a:solidFill>
              <a:latin typeface="Arial" charset="0"/>
              <a:cs typeface="Arial" charset="0"/>
            </a:endParaRPr>
          </a:p>
        </p:txBody>
      </p:sp>
      <p:sp>
        <p:nvSpPr>
          <p:cNvPr id="94212" name="Rectangle 2"/>
          <p:cNvSpPr>
            <a:spLocks noGrp="1" noChangeArrowheads="1"/>
          </p:cNvSpPr>
          <p:nvPr>
            <p:ph type="title"/>
          </p:nvPr>
        </p:nvSpPr>
        <p:spPr>
          <a:xfrm>
            <a:off x="647700" y="368300"/>
            <a:ext cx="7772400" cy="1143000"/>
          </a:xfrm>
        </p:spPr>
        <p:txBody>
          <a:bodyPr/>
          <a:lstStyle/>
          <a:p>
            <a:r>
              <a:rPr lang="en-US">
                <a:latin typeface="Arial" charset="0"/>
              </a:rPr>
              <a:t>Deadlock-Free</a:t>
            </a:r>
          </a:p>
        </p:txBody>
      </p:sp>
      <p:grpSp>
        <p:nvGrpSpPr>
          <p:cNvPr id="94213" name="Group 4"/>
          <p:cNvGrpSpPr>
            <a:grpSpLocks/>
          </p:cNvGrpSpPr>
          <p:nvPr/>
        </p:nvGrpSpPr>
        <p:grpSpPr bwMode="auto">
          <a:xfrm>
            <a:off x="7480300" y="419100"/>
            <a:ext cx="946150" cy="968375"/>
            <a:chOff x="764" y="2340"/>
            <a:chExt cx="596" cy="610"/>
          </a:xfrm>
        </p:grpSpPr>
        <p:sp>
          <p:nvSpPr>
            <p:cNvPr id="94216" name="Oval 5"/>
            <p:cNvSpPr>
              <a:spLocks noChangeArrowheads="1"/>
            </p:cNvSpPr>
            <p:nvPr/>
          </p:nvSpPr>
          <p:spPr bwMode="auto">
            <a:xfrm>
              <a:off x="764" y="2340"/>
              <a:ext cx="596" cy="610"/>
            </a:xfrm>
            <a:prstGeom prst="ellipse">
              <a:avLst/>
            </a:prstGeom>
            <a:solidFill>
              <a:srgbClr val="FF0000"/>
            </a:solidFill>
            <a:ln w="12700">
              <a:solidFill>
                <a:srgbClr val="CF0E30"/>
              </a:solidFill>
              <a:round/>
              <a:headEnd/>
              <a:tailEnd/>
            </a:ln>
          </p:spPr>
          <p:txBody>
            <a:bodyPr wrap="none" anchor="ctr"/>
            <a:lstStyle/>
            <a:p>
              <a:pPr eaLnBrk="0" hangingPunct="0"/>
              <a:endParaRPr lang="en-US">
                <a:latin typeface="Arial" charset="0"/>
              </a:endParaRPr>
            </a:p>
          </p:txBody>
        </p:sp>
        <p:sp>
          <p:nvSpPr>
            <p:cNvPr id="94217" name="Oval 6"/>
            <p:cNvSpPr>
              <a:spLocks noChangeArrowheads="1"/>
            </p:cNvSpPr>
            <p:nvPr/>
          </p:nvSpPr>
          <p:spPr bwMode="auto">
            <a:xfrm>
              <a:off x="838" y="2408"/>
              <a:ext cx="449" cy="474"/>
            </a:xfrm>
            <a:prstGeom prst="ellipse">
              <a:avLst/>
            </a:prstGeom>
            <a:solidFill>
              <a:schemeClr val="bg1"/>
            </a:solidFill>
            <a:ln w="12700">
              <a:solidFill>
                <a:schemeClr val="bg1"/>
              </a:solidFill>
              <a:round/>
              <a:headEnd/>
              <a:tailEnd/>
            </a:ln>
          </p:spPr>
          <p:txBody>
            <a:bodyPr wrap="none" anchor="ctr"/>
            <a:lstStyle/>
            <a:p>
              <a:pPr eaLnBrk="0" hangingPunct="0"/>
              <a:endParaRPr lang="en-US">
                <a:latin typeface="Arial" charset="0"/>
              </a:endParaRPr>
            </a:p>
          </p:txBody>
        </p:sp>
        <p:sp>
          <p:nvSpPr>
            <p:cNvPr id="94218" name="Oval 7"/>
            <p:cNvSpPr>
              <a:spLocks noChangeArrowheads="1"/>
            </p:cNvSpPr>
            <p:nvPr/>
          </p:nvSpPr>
          <p:spPr bwMode="auto">
            <a:xfrm>
              <a:off x="921" y="2446"/>
              <a:ext cx="285" cy="291"/>
            </a:xfrm>
            <a:prstGeom prst="ellipse">
              <a:avLst/>
            </a:prstGeom>
            <a:solidFill>
              <a:schemeClr val="tx2"/>
            </a:solidFill>
            <a:ln w="12700">
              <a:solidFill>
                <a:schemeClr val="tx2"/>
              </a:solidFill>
              <a:round/>
              <a:headEnd/>
              <a:tailEnd/>
            </a:ln>
          </p:spPr>
          <p:txBody>
            <a:bodyPr wrap="none" anchor="ctr"/>
            <a:lstStyle/>
            <a:p>
              <a:pPr eaLnBrk="0" hangingPunct="0"/>
              <a:endParaRPr lang="en-US">
                <a:latin typeface="Arial" charset="0"/>
              </a:endParaRPr>
            </a:p>
          </p:txBody>
        </p:sp>
        <p:sp>
          <p:nvSpPr>
            <p:cNvPr id="94219" name="Oval 8"/>
            <p:cNvSpPr>
              <a:spLocks noChangeArrowheads="1"/>
            </p:cNvSpPr>
            <p:nvPr/>
          </p:nvSpPr>
          <p:spPr bwMode="auto">
            <a:xfrm>
              <a:off x="962" y="2485"/>
              <a:ext cx="200" cy="229"/>
            </a:xfrm>
            <a:prstGeom prst="ellipse">
              <a:avLst/>
            </a:prstGeom>
            <a:solidFill>
              <a:schemeClr val="bg1"/>
            </a:solidFill>
            <a:ln w="12700">
              <a:solidFill>
                <a:schemeClr val="tx2"/>
              </a:solidFill>
              <a:round/>
              <a:headEnd/>
              <a:tailEnd/>
            </a:ln>
          </p:spPr>
          <p:txBody>
            <a:bodyPr wrap="none" anchor="ctr"/>
            <a:lstStyle/>
            <a:p>
              <a:pPr eaLnBrk="0" hangingPunct="0"/>
              <a:endParaRPr lang="en-US">
                <a:latin typeface="Arial" charset="0"/>
              </a:endParaRPr>
            </a:p>
          </p:txBody>
        </p:sp>
        <p:sp>
          <p:nvSpPr>
            <p:cNvPr id="94220" name="Oval 9"/>
            <p:cNvSpPr>
              <a:spLocks noChangeArrowheads="1"/>
            </p:cNvSpPr>
            <p:nvPr/>
          </p:nvSpPr>
          <p:spPr bwMode="auto">
            <a:xfrm>
              <a:off x="923" y="2563"/>
              <a:ext cx="283" cy="285"/>
            </a:xfrm>
            <a:prstGeom prst="ellipse">
              <a:avLst/>
            </a:prstGeom>
            <a:solidFill>
              <a:schemeClr val="tx2"/>
            </a:solidFill>
            <a:ln w="12700">
              <a:solidFill>
                <a:schemeClr val="tx2"/>
              </a:solidFill>
              <a:round/>
              <a:headEnd/>
              <a:tailEnd/>
            </a:ln>
          </p:spPr>
          <p:txBody>
            <a:bodyPr wrap="none" anchor="ctr"/>
            <a:lstStyle/>
            <a:p>
              <a:pPr eaLnBrk="0" hangingPunct="0"/>
              <a:endParaRPr lang="en-US">
                <a:latin typeface="Arial" charset="0"/>
              </a:endParaRPr>
            </a:p>
          </p:txBody>
        </p:sp>
        <p:sp>
          <p:nvSpPr>
            <p:cNvPr id="94221" name="Oval 10"/>
            <p:cNvSpPr>
              <a:spLocks noChangeArrowheads="1"/>
            </p:cNvSpPr>
            <p:nvPr/>
          </p:nvSpPr>
          <p:spPr bwMode="auto">
            <a:xfrm>
              <a:off x="1012" y="2622"/>
              <a:ext cx="102" cy="98"/>
            </a:xfrm>
            <a:prstGeom prst="ellipse">
              <a:avLst/>
            </a:prstGeom>
            <a:solidFill>
              <a:schemeClr val="bg1"/>
            </a:solidFill>
            <a:ln w="12700">
              <a:solidFill>
                <a:schemeClr val="tx2"/>
              </a:solidFill>
              <a:round/>
              <a:headEnd/>
              <a:tailEnd/>
            </a:ln>
          </p:spPr>
          <p:txBody>
            <a:bodyPr wrap="none" anchor="ctr"/>
            <a:lstStyle/>
            <a:p>
              <a:pPr eaLnBrk="0" hangingPunct="0"/>
              <a:endParaRPr lang="en-US">
                <a:latin typeface="Arial" charset="0"/>
              </a:endParaRPr>
            </a:p>
          </p:txBody>
        </p:sp>
        <p:sp>
          <p:nvSpPr>
            <p:cNvPr id="94222" name="AutoShape 11"/>
            <p:cNvSpPr>
              <a:spLocks noChangeArrowheads="1"/>
            </p:cNvSpPr>
            <p:nvPr/>
          </p:nvSpPr>
          <p:spPr bwMode="auto">
            <a:xfrm flipV="1">
              <a:off x="1033" y="2703"/>
              <a:ext cx="68" cy="8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chemeClr val="bg1"/>
            </a:solidFill>
            <a:ln w="12700">
              <a:solidFill>
                <a:schemeClr val="bg1"/>
              </a:solidFill>
              <a:miter lim="800000"/>
              <a:headEnd/>
              <a:tailEnd/>
            </a:ln>
          </p:spPr>
          <p:txBody>
            <a:bodyPr wrap="none" anchor="ctr"/>
            <a:lstStyle/>
            <a:p>
              <a:endParaRPr lang="en-US" dirty="0">
                <a:latin typeface="Arial" pitchFamily="34" charset="0"/>
              </a:endParaRPr>
            </a:p>
          </p:txBody>
        </p:sp>
      </p:grpSp>
      <p:sp>
        <p:nvSpPr>
          <p:cNvPr id="94215" name="Rectangle 16"/>
          <p:cNvSpPr>
            <a:spLocks noChangeArrowheads="1"/>
          </p:cNvSpPr>
          <p:nvPr/>
        </p:nvSpPr>
        <p:spPr bwMode="auto">
          <a:xfrm rot="-2157709">
            <a:off x="7853363" y="554038"/>
            <a:ext cx="134937" cy="809625"/>
          </a:xfrm>
          <a:prstGeom prst="rect">
            <a:avLst/>
          </a:prstGeom>
          <a:solidFill>
            <a:srgbClr val="FF0000"/>
          </a:solidFill>
          <a:ln w="9525">
            <a:solidFill>
              <a:srgbClr val="FF0000"/>
            </a:solidFill>
            <a:miter lim="800000"/>
            <a:headEnd/>
            <a:tailEnd/>
          </a:ln>
        </p:spPr>
        <p:txBody>
          <a:bodyPr wrap="none" anchor="ctr"/>
          <a:lstStyle/>
          <a:p>
            <a:pPr eaLnBrk="0" hangingPunct="0"/>
            <a:endParaRPr lang="en-US">
              <a:latin typeface="Arial" charset="0"/>
            </a:endParaRPr>
          </a:p>
        </p:txBody>
      </p:sp>
      <p:sp>
        <p:nvSpPr>
          <p:cNvPr id="3" name="TextBox 2">
            <a:extLst>
              <a:ext uri="{FF2B5EF4-FFF2-40B4-BE49-F238E27FC236}">
                <a16:creationId xmlns:a16="http://schemas.microsoft.com/office/drawing/2014/main" id="{9666B0A5-E289-4C5C-B824-01AC734D112D}"/>
              </a:ext>
            </a:extLst>
          </p:cNvPr>
          <p:cNvSpPr txBox="1"/>
          <p:nvPr/>
        </p:nvSpPr>
        <p:spPr bwMode="auto">
          <a:xfrm>
            <a:off x="378928" y="1649586"/>
            <a:ext cx="522840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If some thread calls </a:t>
            </a:r>
            <a:r>
              <a:rPr lang="en-US" sz="2800" dirty="0">
                <a:solidFill>
                  <a:schemeClr val="bg1"/>
                </a:solidFill>
                <a:latin typeface="Courier New" pitchFamily="49" charset="0"/>
                <a:cs typeface="Courier New" pitchFamily="49" charset="0"/>
              </a:rPr>
              <a:t>lock</a:t>
            </a:r>
            <a:r>
              <a:rPr lang="en-US" sz="2800" b="0" dirty="0">
                <a:solidFill>
                  <a:schemeClr val="bg1"/>
                </a:solidFill>
                <a:latin typeface="Courier New" pitchFamily="49" charset="0"/>
                <a:cs typeface="Courier New" pitchFamily="49" charset="0"/>
              </a:rPr>
              <a:t>()</a:t>
            </a:r>
          </a:p>
        </p:txBody>
      </p:sp>
      <p:sp>
        <p:nvSpPr>
          <p:cNvPr id="4" name="TextBox 3">
            <a:extLst>
              <a:ext uri="{FF2B5EF4-FFF2-40B4-BE49-F238E27FC236}">
                <a16:creationId xmlns:a16="http://schemas.microsoft.com/office/drawing/2014/main" id="{3B00784A-A0B4-9D40-9D49-3434BCC5E2A1}"/>
              </a:ext>
            </a:extLst>
          </p:cNvPr>
          <p:cNvSpPr txBox="1"/>
          <p:nvPr/>
        </p:nvSpPr>
        <p:spPr bwMode="auto">
          <a:xfrm>
            <a:off x="1057354" y="3252968"/>
            <a:ext cx="7639770"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Then other threads must complete </a:t>
            </a:r>
            <a:r>
              <a:rPr lang="en-US" sz="2800" dirty="0">
                <a:solidFill>
                  <a:schemeClr val="bg1"/>
                </a:solidFill>
                <a:latin typeface="Courier New" pitchFamily="49" charset="0"/>
                <a:cs typeface="Courier New" pitchFamily="49" charset="0"/>
              </a:rPr>
              <a:t>lock</a:t>
            </a:r>
            <a:r>
              <a:rPr lang="en-US" sz="2800" b="0" dirty="0">
                <a:solidFill>
                  <a:schemeClr val="bg1"/>
                </a:solidFill>
                <a:latin typeface="Courier New" pitchFamily="49" charset="0"/>
                <a:cs typeface="Courier New" pitchFamily="49" charset="0"/>
              </a:rPr>
              <a:t>(</a:t>
            </a:r>
            <a:r>
              <a:rPr lang="en-US" sz="2800" b="0" dirty="0">
                <a:solidFill>
                  <a:srgbClr val="FFFF00"/>
                </a:solidFill>
                <a:latin typeface="Courier New" pitchFamily="49" charset="0"/>
                <a:cs typeface="Courier New" pitchFamily="49" charset="0"/>
              </a:rPr>
              <a:t>) </a:t>
            </a:r>
            <a:r>
              <a:rPr lang="en-US" sz="2800" b="0" dirty="0">
                <a:solidFill>
                  <a:srgbClr val="FFFF00"/>
                </a:solidFill>
                <a:latin typeface="Arial" charset="0"/>
                <a:cs typeface="Arial" charset="0"/>
              </a:rPr>
              <a:t>and </a:t>
            </a:r>
            <a:r>
              <a:rPr lang="en-US" sz="2800" dirty="0">
                <a:solidFill>
                  <a:schemeClr val="bg1"/>
                </a:solidFill>
                <a:latin typeface="Courier New" pitchFamily="49" charset="0"/>
                <a:cs typeface="Courier New" pitchFamily="49" charset="0"/>
              </a:rPr>
              <a:t>unlock</a:t>
            </a:r>
            <a:r>
              <a:rPr lang="en-US" sz="2800" b="0" dirty="0">
                <a:solidFill>
                  <a:schemeClr val="bg1"/>
                </a:solidFill>
                <a:latin typeface="Courier New" pitchFamily="49" charset="0"/>
                <a:cs typeface="Courier New" pitchFamily="49" charset="0"/>
              </a:rPr>
              <a:t>()</a:t>
            </a:r>
            <a:r>
              <a:rPr lang="en-US" sz="2800" b="0" dirty="0">
                <a:solidFill>
                  <a:srgbClr val="FFFF00"/>
                </a:solidFill>
                <a:latin typeface="Arial" charset="0"/>
                <a:cs typeface="Arial" charset="0"/>
              </a:rPr>
              <a:t>calls infinitely often</a:t>
            </a:r>
            <a:endParaRPr lang="en-US" sz="2800" b="0" dirty="0">
              <a:solidFill>
                <a:srgbClr val="FFFF00"/>
              </a:solidFill>
              <a:latin typeface="Arial" charset="0"/>
            </a:endParaRPr>
          </a:p>
        </p:txBody>
      </p:sp>
      <p:sp>
        <p:nvSpPr>
          <p:cNvPr id="5" name="TextBox 3">
            <a:extLst>
              <a:ext uri="{FF2B5EF4-FFF2-40B4-BE49-F238E27FC236}">
                <a16:creationId xmlns:a16="http://schemas.microsoft.com/office/drawing/2014/main" id="{DBF30086-A149-312A-338B-E84AEFABE69C}"/>
              </a:ext>
            </a:extLst>
          </p:cNvPr>
          <p:cNvSpPr txBox="1"/>
          <p:nvPr/>
        </p:nvSpPr>
        <p:spPr bwMode="auto">
          <a:xfrm>
            <a:off x="1057354" y="2451277"/>
            <a:ext cx="3598711"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And never returns</a:t>
            </a:r>
          </a:p>
        </p:txBody>
      </p:sp>
      <p:sp>
        <p:nvSpPr>
          <p:cNvPr id="6" name="TextBox 5">
            <a:extLst>
              <a:ext uri="{FF2B5EF4-FFF2-40B4-BE49-F238E27FC236}">
                <a16:creationId xmlns:a16="http://schemas.microsoft.com/office/drawing/2014/main" id="{3E3DAD32-D80A-2340-D265-A6C918A053F9}"/>
              </a:ext>
            </a:extLst>
          </p:cNvPr>
          <p:cNvSpPr txBox="1"/>
          <p:nvPr/>
        </p:nvSpPr>
        <p:spPr bwMode="auto">
          <a:xfrm>
            <a:off x="378928" y="4485546"/>
            <a:ext cx="6378781"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System as a whole makes progress</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D7911D67-F34F-842E-54BE-A354C65F0233}"/>
              </a:ext>
            </a:extLst>
          </p:cNvPr>
          <p:cNvSpPr txBox="1"/>
          <p:nvPr/>
        </p:nvSpPr>
        <p:spPr bwMode="auto">
          <a:xfrm>
            <a:off x="1057353" y="5287238"/>
            <a:ext cx="541692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Even if individual threads starve</a:t>
            </a:r>
            <a:endParaRPr lang="en-US" sz="2800" b="0" dirty="0">
              <a:solidFill>
                <a:srgbClr val="FFFF00"/>
              </a:solidFill>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9625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9625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125E906E-C09E-E94A-81BC-66CAC06785DB}" type="slidenum">
              <a:rPr lang="ar-SA" sz="1400" b="0">
                <a:solidFill>
                  <a:srgbClr val="FFFF00"/>
                </a:solidFill>
                <a:latin typeface="Arial" charset="0"/>
                <a:cs typeface="Arial" charset="0"/>
              </a:rPr>
              <a:pPr/>
              <a:t>31</a:t>
            </a:fld>
            <a:endParaRPr lang="en-US" sz="1400" b="0">
              <a:solidFill>
                <a:srgbClr val="FFFF00"/>
              </a:solidFill>
              <a:latin typeface="Arial" charset="0"/>
              <a:cs typeface="Arial" charset="0"/>
            </a:endParaRPr>
          </a:p>
        </p:txBody>
      </p:sp>
      <p:sp>
        <p:nvSpPr>
          <p:cNvPr id="96260" name="Rectangle 2"/>
          <p:cNvSpPr>
            <a:spLocks noGrp="1" noChangeArrowheads="1"/>
          </p:cNvSpPr>
          <p:nvPr>
            <p:ph type="title"/>
          </p:nvPr>
        </p:nvSpPr>
        <p:spPr>
          <a:xfrm>
            <a:off x="647700" y="368300"/>
            <a:ext cx="7772400" cy="1143000"/>
          </a:xfrm>
        </p:spPr>
        <p:txBody>
          <a:bodyPr/>
          <a:lstStyle/>
          <a:p>
            <a:r>
              <a:rPr lang="en-US">
                <a:latin typeface="Arial" charset="0"/>
              </a:rPr>
              <a:t>Starvation-Free</a:t>
            </a:r>
          </a:p>
        </p:txBody>
      </p:sp>
      <p:grpSp>
        <p:nvGrpSpPr>
          <p:cNvPr id="96262" name="Group 13"/>
          <p:cNvGrpSpPr>
            <a:grpSpLocks/>
          </p:cNvGrpSpPr>
          <p:nvPr/>
        </p:nvGrpSpPr>
        <p:grpSpPr bwMode="auto">
          <a:xfrm>
            <a:off x="7632700" y="571500"/>
            <a:ext cx="946150" cy="968375"/>
            <a:chOff x="764" y="2340"/>
            <a:chExt cx="596" cy="610"/>
          </a:xfrm>
        </p:grpSpPr>
        <p:sp>
          <p:nvSpPr>
            <p:cNvPr id="96264" name="Oval 14"/>
            <p:cNvSpPr>
              <a:spLocks noChangeArrowheads="1"/>
            </p:cNvSpPr>
            <p:nvPr/>
          </p:nvSpPr>
          <p:spPr bwMode="auto">
            <a:xfrm>
              <a:off x="764" y="2340"/>
              <a:ext cx="596" cy="610"/>
            </a:xfrm>
            <a:prstGeom prst="ellipse">
              <a:avLst/>
            </a:prstGeom>
            <a:solidFill>
              <a:srgbClr val="FF0000"/>
            </a:solidFill>
            <a:ln w="12700">
              <a:solidFill>
                <a:srgbClr val="CF0E30"/>
              </a:solidFill>
              <a:round/>
              <a:headEnd/>
              <a:tailEnd/>
            </a:ln>
          </p:spPr>
          <p:txBody>
            <a:bodyPr wrap="none" anchor="ctr"/>
            <a:lstStyle/>
            <a:p>
              <a:pPr eaLnBrk="0" hangingPunct="0"/>
              <a:endParaRPr lang="en-US">
                <a:latin typeface="Arial" charset="0"/>
              </a:endParaRPr>
            </a:p>
          </p:txBody>
        </p:sp>
        <p:sp>
          <p:nvSpPr>
            <p:cNvPr id="96265" name="Oval 15"/>
            <p:cNvSpPr>
              <a:spLocks noChangeArrowheads="1"/>
            </p:cNvSpPr>
            <p:nvPr/>
          </p:nvSpPr>
          <p:spPr bwMode="auto">
            <a:xfrm>
              <a:off x="838" y="2408"/>
              <a:ext cx="449" cy="474"/>
            </a:xfrm>
            <a:prstGeom prst="ellipse">
              <a:avLst/>
            </a:prstGeom>
            <a:solidFill>
              <a:schemeClr val="bg1"/>
            </a:solidFill>
            <a:ln w="12700">
              <a:solidFill>
                <a:schemeClr val="bg1"/>
              </a:solidFill>
              <a:round/>
              <a:headEnd/>
              <a:tailEnd/>
            </a:ln>
          </p:spPr>
          <p:txBody>
            <a:bodyPr wrap="none" anchor="ctr"/>
            <a:lstStyle/>
            <a:p>
              <a:pPr eaLnBrk="0" hangingPunct="0"/>
              <a:endParaRPr lang="en-US">
                <a:latin typeface="Arial" charset="0"/>
              </a:endParaRPr>
            </a:p>
          </p:txBody>
        </p:sp>
        <p:sp>
          <p:nvSpPr>
            <p:cNvPr id="96266" name="Oval 16"/>
            <p:cNvSpPr>
              <a:spLocks noChangeArrowheads="1"/>
            </p:cNvSpPr>
            <p:nvPr/>
          </p:nvSpPr>
          <p:spPr bwMode="auto">
            <a:xfrm>
              <a:off x="921" y="2446"/>
              <a:ext cx="285" cy="291"/>
            </a:xfrm>
            <a:prstGeom prst="ellipse">
              <a:avLst/>
            </a:prstGeom>
            <a:solidFill>
              <a:schemeClr val="tx2"/>
            </a:solidFill>
            <a:ln w="12700">
              <a:solidFill>
                <a:schemeClr val="tx2"/>
              </a:solidFill>
              <a:round/>
              <a:headEnd/>
              <a:tailEnd/>
            </a:ln>
          </p:spPr>
          <p:txBody>
            <a:bodyPr wrap="none" anchor="ctr"/>
            <a:lstStyle/>
            <a:p>
              <a:pPr eaLnBrk="0" hangingPunct="0"/>
              <a:endParaRPr lang="en-US">
                <a:latin typeface="Arial" charset="0"/>
              </a:endParaRPr>
            </a:p>
          </p:txBody>
        </p:sp>
        <p:sp>
          <p:nvSpPr>
            <p:cNvPr id="96267" name="Oval 17"/>
            <p:cNvSpPr>
              <a:spLocks noChangeArrowheads="1"/>
            </p:cNvSpPr>
            <p:nvPr/>
          </p:nvSpPr>
          <p:spPr bwMode="auto">
            <a:xfrm>
              <a:off x="962" y="2485"/>
              <a:ext cx="200" cy="229"/>
            </a:xfrm>
            <a:prstGeom prst="ellipse">
              <a:avLst/>
            </a:prstGeom>
            <a:solidFill>
              <a:schemeClr val="bg1"/>
            </a:solidFill>
            <a:ln w="12700">
              <a:solidFill>
                <a:schemeClr val="tx2"/>
              </a:solidFill>
              <a:round/>
              <a:headEnd/>
              <a:tailEnd/>
            </a:ln>
          </p:spPr>
          <p:txBody>
            <a:bodyPr wrap="none" anchor="ctr"/>
            <a:lstStyle/>
            <a:p>
              <a:pPr eaLnBrk="0" hangingPunct="0"/>
              <a:endParaRPr lang="en-US">
                <a:latin typeface="Arial" charset="0"/>
              </a:endParaRPr>
            </a:p>
          </p:txBody>
        </p:sp>
        <p:sp>
          <p:nvSpPr>
            <p:cNvPr id="96268" name="Oval 18"/>
            <p:cNvSpPr>
              <a:spLocks noChangeArrowheads="1"/>
            </p:cNvSpPr>
            <p:nvPr/>
          </p:nvSpPr>
          <p:spPr bwMode="auto">
            <a:xfrm>
              <a:off x="923" y="2563"/>
              <a:ext cx="283" cy="285"/>
            </a:xfrm>
            <a:prstGeom prst="ellipse">
              <a:avLst/>
            </a:prstGeom>
            <a:solidFill>
              <a:schemeClr val="tx2"/>
            </a:solidFill>
            <a:ln w="12700">
              <a:solidFill>
                <a:schemeClr val="tx2"/>
              </a:solidFill>
              <a:round/>
              <a:headEnd/>
              <a:tailEnd/>
            </a:ln>
          </p:spPr>
          <p:txBody>
            <a:bodyPr wrap="none" anchor="ctr"/>
            <a:lstStyle/>
            <a:p>
              <a:pPr eaLnBrk="0" hangingPunct="0"/>
              <a:endParaRPr lang="en-US">
                <a:latin typeface="Arial" charset="0"/>
              </a:endParaRPr>
            </a:p>
          </p:txBody>
        </p:sp>
        <p:sp>
          <p:nvSpPr>
            <p:cNvPr id="96269" name="Oval 19"/>
            <p:cNvSpPr>
              <a:spLocks noChangeArrowheads="1"/>
            </p:cNvSpPr>
            <p:nvPr/>
          </p:nvSpPr>
          <p:spPr bwMode="auto">
            <a:xfrm>
              <a:off x="1012" y="2622"/>
              <a:ext cx="102" cy="98"/>
            </a:xfrm>
            <a:prstGeom prst="ellipse">
              <a:avLst/>
            </a:prstGeom>
            <a:solidFill>
              <a:schemeClr val="bg1"/>
            </a:solidFill>
            <a:ln w="12700">
              <a:solidFill>
                <a:schemeClr val="tx2"/>
              </a:solidFill>
              <a:round/>
              <a:headEnd/>
              <a:tailEnd/>
            </a:ln>
          </p:spPr>
          <p:txBody>
            <a:bodyPr wrap="none" anchor="ctr"/>
            <a:lstStyle/>
            <a:p>
              <a:pPr eaLnBrk="0" hangingPunct="0"/>
              <a:endParaRPr lang="en-US">
                <a:latin typeface="Arial" charset="0"/>
              </a:endParaRPr>
            </a:p>
          </p:txBody>
        </p:sp>
        <p:sp>
          <p:nvSpPr>
            <p:cNvPr id="96270" name="AutoShape 20"/>
            <p:cNvSpPr>
              <a:spLocks noChangeArrowheads="1"/>
            </p:cNvSpPr>
            <p:nvPr/>
          </p:nvSpPr>
          <p:spPr bwMode="auto">
            <a:xfrm flipV="1">
              <a:off x="1033" y="2703"/>
              <a:ext cx="68" cy="8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47 w 21600"/>
                <a:gd name="T13" fmla="*/ 4574 h 21600"/>
                <a:gd name="T14" fmla="*/ 17153 w 21600"/>
                <a:gd name="T15" fmla="*/ 1702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chemeClr val="bg1"/>
            </a:solidFill>
            <a:ln w="12700">
              <a:solidFill>
                <a:schemeClr val="bg1"/>
              </a:solidFill>
              <a:miter lim="800000"/>
              <a:headEnd/>
              <a:tailEnd/>
            </a:ln>
          </p:spPr>
          <p:txBody>
            <a:bodyPr wrap="none" anchor="ctr"/>
            <a:lstStyle/>
            <a:p>
              <a:endParaRPr lang="en-US" dirty="0">
                <a:latin typeface="Arial" pitchFamily="34" charset="0"/>
              </a:endParaRPr>
            </a:p>
          </p:txBody>
        </p:sp>
      </p:grpSp>
      <p:sp>
        <p:nvSpPr>
          <p:cNvPr id="96263" name="Rectangle 21"/>
          <p:cNvSpPr>
            <a:spLocks noChangeArrowheads="1"/>
          </p:cNvSpPr>
          <p:nvPr/>
        </p:nvSpPr>
        <p:spPr bwMode="auto">
          <a:xfrm rot="-2157709">
            <a:off x="8005763" y="706438"/>
            <a:ext cx="134937" cy="809625"/>
          </a:xfrm>
          <a:prstGeom prst="rect">
            <a:avLst/>
          </a:prstGeom>
          <a:solidFill>
            <a:srgbClr val="FF0000"/>
          </a:solidFill>
          <a:ln w="9525">
            <a:solidFill>
              <a:srgbClr val="FF0000"/>
            </a:solidFill>
            <a:miter lim="800000"/>
            <a:headEnd/>
            <a:tailEnd/>
          </a:ln>
        </p:spPr>
        <p:txBody>
          <a:bodyPr wrap="none" anchor="ctr"/>
          <a:lstStyle/>
          <a:p>
            <a:pPr eaLnBrk="0" hangingPunct="0"/>
            <a:endParaRPr lang="en-US">
              <a:latin typeface="Arial" charset="0"/>
            </a:endParaRPr>
          </a:p>
        </p:txBody>
      </p:sp>
      <p:sp>
        <p:nvSpPr>
          <p:cNvPr id="3" name="TextBox 2">
            <a:extLst>
              <a:ext uri="{FF2B5EF4-FFF2-40B4-BE49-F238E27FC236}">
                <a16:creationId xmlns:a16="http://schemas.microsoft.com/office/drawing/2014/main" id="{62C02A80-7AAC-4E55-D964-D2DAEAF8024B}"/>
              </a:ext>
            </a:extLst>
          </p:cNvPr>
          <p:cNvSpPr txBox="1"/>
          <p:nvPr/>
        </p:nvSpPr>
        <p:spPr bwMode="auto">
          <a:xfrm>
            <a:off x="786528" y="2185072"/>
            <a:ext cx="467534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If some thread calls </a:t>
            </a:r>
            <a:r>
              <a:rPr lang="en-US" sz="2800" dirty="0">
                <a:solidFill>
                  <a:schemeClr val="bg1"/>
                </a:solidFill>
                <a:latin typeface="Courier New" pitchFamily="49" charset="0"/>
                <a:cs typeface="Courier New" pitchFamily="49" charset="0"/>
              </a:rPr>
              <a:t>lock</a:t>
            </a:r>
            <a:r>
              <a:rPr lang="en-US" sz="2800" b="0" dirty="0">
                <a:solidFill>
                  <a:schemeClr val="bg1"/>
                </a:solidFill>
                <a:latin typeface="Courier New" pitchFamily="49" charset="0"/>
                <a:cs typeface="Courier New" pitchFamily="49" charset="0"/>
              </a:rPr>
              <a:t>()</a:t>
            </a:r>
          </a:p>
        </p:txBody>
      </p:sp>
      <p:sp>
        <p:nvSpPr>
          <p:cNvPr id="4" name="TextBox 3">
            <a:extLst>
              <a:ext uri="{FF2B5EF4-FFF2-40B4-BE49-F238E27FC236}">
                <a16:creationId xmlns:a16="http://schemas.microsoft.com/office/drawing/2014/main" id="{9C5BEB56-4071-51D4-DE42-5219DDCCECCB}"/>
              </a:ext>
            </a:extLst>
          </p:cNvPr>
          <p:cNvSpPr txBox="1"/>
          <p:nvPr/>
        </p:nvSpPr>
        <p:spPr bwMode="auto">
          <a:xfrm>
            <a:off x="1464954" y="3788454"/>
            <a:ext cx="560449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Individual threads make progress</a:t>
            </a:r>
          </a:p>
        </p:txBody>
      </p:sp>
      <p:sp>
        <p:nvSpPr>
          <p:cNvPr id="5" name="TextBox 3">
            <a:extLst>
              <a:ext uri="{FF2B5EF4-FFF2-40B4-BE49-F238E27FC236}">
                <a16:creationId xmlns:a16="http://schemas.microsoft.com/office/drawing/2014/main" id="{77EFE76B-FA1A-25B4-5118-60E57DAB0A93}"/>
              </a:ext>
            </a:extLst>
          </p:cNvPr>
          <p:cNvSpPr txBox="1"/>
          <p:nvPr/>
        </p:nvSpPr>
        <p:spPr bwMode="auto">
          <a:xfrm>
            <a:off x="1464955" y="2986763"/>
            <a:ext cx="3753570"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It will eventually return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9830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chemeClr val="tx1"/>
                </a:solidFill>
                <a:latin typeface="Arial" charset="0"/>
                <a:cs typeface="Arial" charset="0"/>
              </a:rPr>
              <a:t>Art of Multiprocessor Programming</a:t>
            </a:r>
          </a:p>
        </p:txBody>
      </p:sp>
      <p:sp>
        <p:nvSpPr>
          <p:cNvPr id="9830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F186FFD0-C3C0-E944-8B98-9095F153C7BA}" type="slidenum">
              <a:rPr lang="ar-SA" sz="1400" b="0">
                <a:solidFill>
                  <a:schemeClr val="tx1"/>
                </a:solidFill>
                <a:latin typeface="Arial" charset="0"/>
                <a:cs typeface="Arial" charset="0"/>
              </a:rPr>
              <a:pPr/>
              <a:t>32</a:t>
            </a:fld>
            <a:endParaRPr lang="en-US" sz="1400" b="0">
              <a:solidFill>
                <a:schemeClr val="tx1"/>
              </a:solidFill>
              <a:latin typeface="Arial" charset="0"/>
              <a:cs typeface="Arial" charset="0"/>
            </a:endParaRPr>
          </a:p>
        </p:txBody>
      </p:sp>
      <p:sp>
        <p:nvSpPr>
          <p:cNvPr id="98308" name="Rectangle 2"/>
          <p:cNvSpPr>
            <a:spLocks noGrp="1" noChangeArrowheads="1"/>
          </p:cNvSpPr>
          <p:nvPr>
            <p:ph type="title"/>
          </p:nvPr>
        </p:nvSpPr>
        <p:spPr/>
        <p:txBody>
          <a:bodyPr/>
          <a:lstStyle/>
          <a:p>
            <a:r>
              <a:rPr lang="en-US" sz="4000">
                <a:latin typeface="Arial" charset="0"/>
              </a:rPr>
              <a:t>Two-Thread vs </a:t>
            </a:r>
            <a:r>
              <a:rPr lang="en-US" sz="4000" i="1">
                <a:latin typeface="Arial" charset="0"/>
              </a:rPr>
              <a:t>n</a:t>
            </a:r>
            <a:r>
              <a:rPr lang="en-US" sz="4000">
                <a:latin typeface="Arial" charset="0"/>
              </a:rPr>
              <a:t>-Thread Solutions</a:t>
            </a:r>
          </a:p>
        </p:txBody>
      </p:sp>
      <p:sp>
        <p:nvSpPr>
          <p:cNvPr id="3" name="TextBox 2">
            <a:extLst>
              <a:ext uri="{FF2B5EF4-FFF2-40B4-BE49-F238E27FC236}">
                <a16:creationId xmlns:a16="http://schemas.microsoft.com/office/drawing/2014/main" id="{04DC594E-1D4B-5015-75EF-ABF605EA09E4}"/>
              </a:ext>
            </a:extLst>
          </p:cNvPr>
          <p:cNvSpPr txBox="1"/>
          <p:nvPr/>
        </p:nvSpPr>
        <p:spPr bwMode="auto">
          <a:xfrm>
            <a:off x="2249208" y="2078008"/>
            <a:ext cx="387400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2-thread solutions first</a:t>
            </a:r>
            <a:endParaRPr lang="en-US" sz="2800" b="0" dirty="0">
              <a:solidFill>
                <a:srgbClr val="FFFF00"/>
              </a:solidFill>
              <a:latin typeface="Courier New" pitchFamily="49" charset="0"/>
              <a:cs typeface="Courier New" pitchFamily="49" charset="0"/>
            </a:endParaRPr>
          </a:p>
        </p:txBody>
      </p:sp>
      <p:sp>
        <p:nvSpPr>
          <p:cNvPr id="4" name="TextBox 3">
            <a:extLst>
              <a:ext uri="{FF2B5EF4-FFF2-40B4-BE49-F238E27FC236}">
                <a16:creationId xmlns:a16="http://schemas.microsoft.com/office/drawing/2014/main" id="{24D3207B-E3DE-F049-7B15-547A34F6F069}"/>
              </a:ext>
            </a:extLst>
          </p:cNvPr>
          <p:cNvSpPr txBox="1"/>
          <p:nvPr/>
        </p:nvSpPr>
        <p:spPr bwMode="auto">
          <a:xfrm>
            <a:off x="2788051" y="3969453"/>
            <a:ext cx="311938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Fits on one slide</a:t>
            </a:r>
            <a:endParaRPr lang="en-US" sz="2800" b="0" dirty="0">
              <a:solidFill>
                <a:srgbClr val="FFFF00"/>
              </a:solidFill>
              <a:latin typeface="Arial" charset="0"/>
            </a:endParaRPr>
          </a:p>
        </p:txBody>
      </p:sp>
      <p:sp>
        <p:nvSpPr>
          <p:cNvPr id="5" name="TextBox 3">
            <a:extLst>
              <a:ext uri="{FF2B5EF4-FFF2-40B4-BE49-F238E27FC236}">
                <a16:creationId xmlns:a16="http://schemas.microsoft.com/office/drawing/2014/main" id="{92E7A0DC-B848-90B3-C33D-CFEC21C90371}"/>
              </a:ext>
            </a:extLst>
          </p:cNvPr>
          <p:cNvSpPr txBox="1"/>
          <p:nvPr/>
        </p:nvSpPr>
        <p:spPr bwMode="auto">
          <a:xfrm>
            <a:off x="2788051" y="3024133"/>
            <a:ext cx="4402499"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Illustrate most basic ideas</a:t>
            </a:r>
          </a:p>
        </p:txBody>
      </p:sp>
      <p:sp>
        <p:nvSpPr>
          <p:cNvPr id="6" name="TextBox 5">
            <a:extLst>
              <a:ext uri="{FF2B5EF4-FFF2-40B4-BE49-F238E27FC236}">
                <a16:creationId xmlns:a16="http://schemas.microsoft.com/office/drawing/2014/main" id="{00BBFC68-A555-D9D4-B425-9A4EC3B80B40}"/>
              </a:ext>
            </a:extLst>
          </p:cNvPr>
          <p:cNvSpPr txBox="1"/>
          <p:nvPr/>
        </p:nvSpPr>
        <p:spPr bwMode="auto">
          <a:xfrm>
            <a:off x="2249208" y="4913968"/>
            <a:ext cx="4143428"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Then </a:t>
            </a:r>
            <a:r>
              <a:rPr lang="en-US" sz="2800" b="0" i="1" dirty="0">
                <a:solidFill>
                  <a:srgbClr val="FFFF00"/>
                </a:solidFill>
                <a:latin typeface="Arial" charset="0"/>
              </a:rPr>
              <a:t>n</a:t>
            </a:r>
            <a:r>
              <a:rPr lang="en-US" sz="2800" b="0" dirty="0">
                <a:solidFill>
                  <a:srgbClr val="FFFF00"/>
                </a:solidFill>
                <a:latin typeface="Arial" charset="0"/>
              </a:rPr>
              <a:t>-thread solutions</a:t>
            </a:r>
            <a:endParaRPr lang="en-US" sz="2800" b="0" dirty="0">
              <a:solidFill>
                <a:srgbClr val="FFFF00"/>
              </a:solidFill>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0356" name="Text Box 3"/>
          <p:cNvSpPr txBox="1">
            <a:spLocks noChangeArrowheads="1"/>
          </p:cNvSpPr>
          <p:nvPr/>
        </p:nvSpPr>
        <p:spPr bwMode="auto">
          <a:xfrm>
            <a:off x="877888" y="1690688"/>
            <a:ext cx="7445375" cy="4154984"/>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foo</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6A9955"/>
                </a:solidFill>
                <a:effectLst/>
                <a:latin typeface="Consolas" panose="020B0609020204030204" pitchFamily="49" charset="0"/>
              </a:rPr>
              <a:t>// thread-local index, 0 or 1</a:t>
            </a:r>
            <a:endParaRPr lang="en-US" sz="2400" b="0" dirty="0">
              <a:solidFill>
                <a:srgbClr val="D4D4D4"/>
              </a:solidFill>
              <a:effectLst/>
              <a:latin typeface="Consolas" panose="020B0609020204030204" pitchFamily="49" charset="0"/>
            </a:endParaRP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err="1">
                <a:solidFill>
                  <a:srgbClr val="9CDCFE"/>
                </a:solidFill>
                <a:effectLst/>
                <a:latin typeface="Consolas" panose="020B0609020204030204" pitchFamily="49" charset="0"/>
              </a:rPr>
              <a:t>ThreadID</a:t>
            </a:r>
            <a:r>
              <a:rPr lang="en-US" sz="2400" b="0" dirty="0" err="1">
                <a:solidFill>
                  <a:srgbClr val="D4D4D4"/>
                </a:solidFill>
                <a:effectLst/>
                <a:latin typeface="Consolas" panose="020B0609020204030204" pitchFamily="49" charset="0"/>
              </a:rPr>
              <a:t>.</a:t>
            </a:r>
            <a:r>
              <a:rPr lang="en-US" sz="2400" b="0" dirty="0" err="1">
                <a:solidFill>
                  <a:srgbClr val="DCDCAA"/>
                </a:solidFill>
                <a:effectLst/>
                <a:latin typeface="Consolas" panose="020B0609020204030204" pitchFamily="49" charset="0"/>
              </a:rPr>
              <a:t>get</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j</a:t>
            </a:r>
            <a:r>
              <a:rPr lang="en-US" sz="2400" b="0" dirty="0">
                <a:solidFill>
                  <a:srgbClr val="D4D4D4"/>
                </a:solidFill>
                <a:effectLst/>
                <a:latin typeface="Consolas" panose="020B0609020204030204" pitchFamily="49" charset="0"/>
              </a:rPr>
              <a:t> = </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100353"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B4692F38-5FF5-BA4B-8B08-2955A2694F54}" type="slidenum">
              <a:rPr lang="ar-SA" sz="1400" b="0">
                <a:solidFill>
                  <a:schemeClr val="tx1"/>
                </a:solidFill>
                <a:latin typeface="Arial" charset="0"/>
                <a:cs typeface="Arial" charset="0"/>
              </a:rPr>
              <a:pPr/>
              <a:t>33</a:t>
            </a:fld>
            <a:endParaRPr lang="en-US" sz="1400" b="0">
              <a:solidFill>
                <a:schemeClr val="tx1"/>
              </a:solidFill>
              <a:latin typeface="Arial" charset="0"/>
              <a:cs typeface="Arial" charset="0"/>
            </a:endParaRPr>
          </a:p>
        </p:txBody>
      </p:sp>
      <p:sp>
        <p:nvSpPr>
          <p:cNvPr id="100357" name="Rectangle 2"/>
          <p:cNvSpPr>
            <a:spLocks noGrp="1" noChangeArrowheads="1"/>
          </p:cNvSpPr>
          <p:nvPr>
            <p:ph type="title"/>
          </p:nvPr>
        </p:nvSpPr>
        <p:spPr>
          <a:xfrm>
            <a:off x="671513" y="363538"/>
            <a:ext cx="7772400" cy="1143000"/>
          </a:xfrm>
        </p:spPr>
        <p:txBody>
          <a:bodyPr/>
          <a:lstStyle/>
          <a:p>
            <a:r>
              <a:rPr lang="en-US" sz="4000">
                <a:latin typeface="Arial" charset="0"/>
              </a:rPr>
              <a:t>Two-Thread Conventions</a:t>
            </a:r>
          </a:p>
        </p:txBody>
      </p:sp>
      <p:grpSp>
        <p:nvGrpSpPr>
          <p:cNvPr id="2" name="Group 1">
            <a:extLst>
              <a:ext uri="{FF2B5EF4-FFF2-40B4-BE49-F238E27FC236}">
                <a16:creationId xmlns:a16="http://schemas.microsoft.com/office/drawing/2014/main" id="{6A7B54CF-04B2-9586-5087-774E2509F62F}"/>
              </a:ext>
            </a:extLst>
          </p:cNvPr>
          <p:cNvGrpSpPr/>
          <p:nvPr/>
        </p:nvGrpSpPr>
        <p:grpSpPr>
          <a:xfrm>
            <a:off x="1609725" y="3190875"/>
            <a:ext cx="6662738" cy="2863850"/>
            <a:chOff x="1609725" y="3190875"/>
            <a:chExt cx="6662738" cy="2863850"/>
          </a:xfrm>
        </p:grpSpPr>
        <p:sp>
          <p:nvSpPr>
            <p:cNvPr id="3" name="AutoShape 8">
              <a:extLst>
                <a:ext uri="{FF2B5EF4-FFF2-40B4-BE49-F238E27FC236}">
                  <a16:creationId xmlns:a16="http://schemas.microsoft.com/office/drawing/2014/main" id="{2C45B8E0-D286-56DD-1165-22C87F8850BB}"/>
                </a:ext>
              </a:extLst>
            </p:cNvPr>
            <p:cNvSpPr>
              <a:spLocks noChangeArrowheads="1"/>
            </p:cNvSpPr>
            <p:nvPr/>
          </p:nvSpPr>
          <p:spPr bwMode="auto">
            <a:xfrm>
              <a:off x="1609725" y="3190875"/>
              <a:ext cx="4433888" cy="752475"/>
            </a:xfrm>
            <a:prstGeom prst="wedgeRoundRectCallout">
              <a:avLst>
                <a:gd name="adj1" fmla="val 19639"/>
                <a:gd name="adj2" fmla="val 184597"/>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solidFill>
                  <a:srgbClr val="FFFF00"/>
                </a:solidFill>
                <a:latin typeface="Arial" charset="0"/>
              </a:endParaRPr>
            </a:p>
          </p:txBody>
        </p:sp>
        <p:sp>
          <p:nvSpPr>
            <p:cNvPr id="4" name="Text Box 9">
              <a:extLst>
                <a:ext uri="{FF2B5EF4-FFF2-40B4-BE49-F238E27FC236}">
                  <a16:creationId xmlns:a16="http://schemas.microsoft.com/office/drawing/2014/main" id="{0F7CB724-3252-E560-2742-A5330C91E836}"/>
                </a:ext>
              </a:extLst>
            </p:cNvPr>
            <p:cNvSpPr txBox="1">
              <a:spLocks noChangeArrowheads="1"/>
            </p:cNvSpPr>
            <p:nvPr/>
          </p:nvSpPr>
          <p:spPr bwMode="auto">
            <a:xfrm>
              <a:off x="2801938" y="4987925"/>
              <a:ext cx="5470525" cy="1066800"/>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3200" b="0" dirty="0">
                  <a:solidFill>
                    <a:srgbClr val="FFFF00"/>
                  </a:solidFill>
                  <a:latin typeface="Arial" charset="0"/>
                </a:rPr>
                <a:t>Convention: </a:t>
              </a:r>
              <a:r>
                <a:rPr lang="en-US" sz="3200" i="1" dirty="0" err="1">
                  <a:solidFill>
                    <a:schemeClr val="bg1"/>
                  </a:solidFill>
                  <a:latin typeface="Arial" charset="0"/>
                </a:rPr>
                <a:t>i</a:t>
              </a:r>
              <a:r>
                <a:rPr lang="en-US" sz="3200" b="0" dirty="0">
                  <a:solidFill>
                    <a:srgbClr val="FFFF00"/>
                  </a:solidFill>
                  <a:latin typeface="Arial" charset="0"/>
                </a:rPr>
                <a:t> is current thread, </a:t>
              </a:r>
              <a:r>
                <a:rPr lang="en-US" sz="3200" i="1" dirty="0">
                  <a:solidFill>
                    <a:schemeClr val="bg1"/>
                  </a:solidFill>
                  <a:latin typeface="Arial" charset="0"/>
                </a:rPr>
                <a:t>j</a:t>
              </a:r>
              <a:r>
                <a:rPr lang="en-US" sz="3200" b="0" dirty="0">
                  <a:solidFill>
                    <a:srgbClr val="FFFF00"/>
                  </a:solidFill>
                  <a:latin typeface="Arial" charset="0"/>
                </a:rPr>
                <a:t> is other thread</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a:lstStyle/>
          <a:p>
            <a:r>
              <a:rPr lang="en-US">
                <a:latin typeface="Arial" charset="0"/>
              </a:rPr>
              <a:t>LockOne</a:t>
            </a:r>
          </a:p>
        </p:txBody>
      </p:sp>
      <p:sp>
        <p:nvSpPr>
          <p:cNvPr id="104450" name="Text Box 3"/>
          <p:cNvSpPr txBox="1">
            <a:spLocks noChangeArrowheads="1"/>
          </p:cNvSpPr>
          <p:nvPr/>
        </p:nvSpPr>
        <p:spPr bwMode="auto">
          <a:xfrm>
            <a:off x="725488" y="1828800"/>
            <a:ext cx="7693025" cy="2677656"/>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LockOne</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flag</a:t>
            </a:r>
            <a:r>
              <a:rPr lang="en-US" sz="2400" b="0" dirty="0">
                <a:solidFill>
                  <a:srgbClr val="D4D4D4"/>
                </a:solidFill>
                <a:effectLst/>
                <a:latin typeface="Consolas" panose="020B0609020204030204" pitchFamily="49" charset="0"/>
              </a:rPr>
              <a:t> =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2</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(flag[j])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a:lstStyle/>
          <a:p>
            <a:r>
              <a:rPr lang="en-US">
                <a:latin typeface="Arial" charset="0"/>
              </a:rPr>
              <a:t>LockOne</a:t>
            </a:r>
          </a:p>
        </p:txBody>
      </p:sp>
      <p:sp>
        <p:nvSpPr>
          <p:cNvPr id="104450" name="Text Box 3"/>
          <p:cNvSpPr txBox="1">
            <a:spLocks noChangeArrowheads="1"/>
          </p:cNvSpPr>
          <p:nvPr/>
        </p:nvSpPr>
        <p:spPr bwMode="auto">
          <a:xfrm>
            <a:off x="725488" y="1828800"/>
            <a:ext cx="7693025" cy="2677656"/>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LockOne</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flag</a:t>
            </a:r>
            <a:r>
              <a:rPr lang="en-US" sz="2400" b="0" dirty="0">
                <a:solidFill>
                  <a:srgbClr val="D4D4D4"/>
                </a:solidFill>
                <a:effectLst/>
                <a:latin typeface="Consolas" panose="020B0609020204030204" pitchFamily="49" charset="0"/>
              </a:rPr>
              <a:t> =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2</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(flag[j])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2" name="AutoShape 4">
            <a:extLst>
              <a:ext uri="{FF2B5EF4-FFF2-40B4-BE49-F238E27FC236}">
                <a16:creationId xmlns:a16="http://schemas.microsoft.com/office/drawing/2014/main" id="{68DCB50D-8E9A-8E5B-731F-956A99435BDA}"/>
              </a:ext>
            </a:extLst>
          </p:cNvPr>
          <p:cNvSpPr>
            <a:spLocks noChangeArrowheads="1"/>
          </p:cNvSpPr>
          <p:nvPr/>
        </p:nvSpPr>
        <p:spPr bwMode="auto">
          <a:xfrm>
            <a:off x="755650" y="2119312"/>
            <a:ext cx="7427913" cy="623887"/>
          </a:xfrm>
          <a:prstGeom prst="wedgeRoundRectCallout">
            <a:avLst>
              <a:gd name="adj1" fmla="val 40722"/>
              <a:gd name="adj2" fmla="val 299167"/>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3" name="Text Box 5">
            <a:extLst>
              <a:ext uri="{FF2B5EF4-FFF2-40B4-BE49-F238E27FC236}">
                <a16:creationId xmlns:a16="http://schemas.microsoft.com/office/drawing/2014/main" id="{5E8FD5D7-7E69-5FDD-AEF1-94DA7CBAD25E}"/>
              </a:ext>
            </a:extLst>
          </p:cNvPr>
          <p:cNvSpPr txBox="1">
            <a:spLocks noChangeArrowheads="1"/>
          </p:cNvSpPr>
          <p:nvPr/>
        </p:nvSpPr>
        <p:spPr bwMode="auto">
          <a:xfrm>
            <a:off x="4572000" y="4438082"/>
            <a:ext cx="4001416" cy="523220"/>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800" dirty="0">
                <a:solidFill>
                  <a:srgbClr val="FFFF00"/>
                </a:solidFill>
                <a:latin typeface="Arial" charset="0"/>
              </a:rPr>
              <a:t>Each thread has a flag</a:t>
            </a:r>
          </a:p>
        </p:txBody>
      </p:sp>
    </p:spTree>
    <p:extLst>
      <p:ext uri="{BB962C8B-B14F-4D97-AF65-F5344CB8AC3E}">
        <p14:creationId xmlns:p14="http://schemas.microsoft.com/office/powerpoint/2010/main" val="748244912"/>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a:lstStyle/>
          <a:p>
            <a:r>
              <a:rPr lang="en-US">
                <a:latin typeface="Arial" charset="0"/>
              </a:rPr>
              <a:t>LockOne</a:t>
            </a:r>
          </a:p>
        </p:txBody>
      </p:sp>
      <p:sp>
        <p:nvSpPr>
          <p:cNvPr id="104450" name="Text Box 3"/>
          <p:cNvSpPr txBox="1">
            <a:spLocks noChangeArrowheads="1"/>
          </p:cNvSpPr>
          <p:nvPr/>
        </p:nvSpPr>
        <p:spPr bwMode="auto">
          <a:xfrm>
            <a:off x="725488" y="1828800"/>
            <a:ext cx="7693025" cy="2677656"/>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LockOne</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flag</a:t>
            </a:r>
            <a:r>
              <a:rPr lang="en-US" sz="2400" b="0" dirty="0">
                <a:solidFill>
                  <a:srgbClr val="D4D4D4"/>
                </a:solidFill>
                <a:effectLst/>
                <a:latin typeface="Consolas" panose="020B0609020204030204" pitchFamily="49" charset="0"/>
              </a:rPr>
              <a:t> =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2</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(flag[j])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grpSp>
        <p:nvGrpSpPr>
          <p:cNvPr id="5" name="Group 4">
            <a:extLst>
              <a:ext uri="{FF2B5EF4-FFF2-40B4-BE49-F238E27FC236}">
                <a16:creationId xmlns:a16="http://schemas.microsoft.com/office/drawing/2014/main" id="{2348F64E-7E30-87DD-5496-542207E719DC}"/>
              </a:ext>
            </a:extLst>
          </p:cNvPr>
          <p:cNvGrpSpPr/>
          <p:nvPr/>
        </p:nvGrpSpPr>
        <p:grpSpPr>
          <a:xfrm>
            <a:off x="1293962" y="2862217"/>
            <a:ext cx="6868516" cy="1133565"/>
            <a:chOff x="1046162" y="2844800"/>
            <a:chExt cx="7012798" cy="1133565"/>
          </a:xfrm>
        </p:grpSpPr>
        <p:sp>
          <p:nvSpPr>
            <p:cNvPr id="6" name="AutoShape 4">
              <a:extLst>
                <a:ext uri="{FF2B5EF4-FFF2-40B4-BE49-F238E27FC236}">
                  <a16:creationId xmlns:a16="http://schemas.microsoft.com/office/drawing/2014/main" id="{D5375B8C-1D20-C267-3DE6-6E41BA20D784}"/>
                </a:ext>
              </a:extLst>
            </p:cNvPr>
            <p:cNvSpPr>
              <a:spLocks noChangeArrowheads="1"/>
            </p:cNvSpPr>
            <p:nvPr/>
          </p:nvSpPr>
          <p:spPr bwMode="auto">
            <a:xfrm>
              <a:off x="1046162" y="2844800"/>
              <a:ext cx="3111769" cy="584200"/>
            </a:xfrm>
            <a:prstGeom prst="wedgeRoundRectCallout">
              <a:avLst>
                <a:gd name="adj1" fmla="val 96896"/>
                <a:gd name="adj2" fmla="val 84513"/>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7" name="Text Box 5">
              <a:extLst>
                <a:ext uri="{FF2B5EF4-FFF2-40B4-BE49-F238E27FC236}">
                  <a16:creationId xmlns:a16="http://schemas.microsoft.com/office/drawing/2014/main" id="{0D04ADED-823E-0A7F-9A37-EE43109EA8EE}"/>
                </a:ext>
              </a:extLst>
            </p:cNvPr>
            <p:cNvSpPr txBox="1">
              <a:spLocks noChangeArrowheads="1"/>
            </p:cNvSpPr>
            <p:nvPr/>
          </p:nvSpPr>
          <p:spPr bwMode="auto">
            <a:xfrm>
              <a:off x="5957110" y="3454490"/>
              <a:ext cx="2101850" cy="523875"/>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800">
                  <a:solidFill>
                    <a:srgbClr val="FFFF00"/>
                  </a:solidFill>
                  <a:latin typeface="Arial" charset="0"/>
                </a:rPr>
                <a:t>Set my flag</a:t>
              </a:r>
            </a:p>
          </p:txBody>
        </p:sp>
      </p:grpSp>
    </p:spTree>
    <p:extLst>
      <p:ext uri="{BB962C8B-B14F-4D97-AF65-F5344CB8AC3E}">
        <p14:creationId xmlns:p14="http://schemas.microsoft.com/office/powerpoint/2010/main" val="1273543873"/>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a:lstStyle/>
          <a:p>
            <a:r>
              <a:rPr lang="en-US">
                <a:latin typeface="Arial" charset="0"/>
              </a:rPr>
              <a:t>LockOne</a:t>
            </a:r>
          </a:p>
        </p:txBody>
      </p:sp>
      <p:sp>
        <p:nvSpPr>
          <p:cNvPr id="104450" name="Text Box 3"/>
          <p:cNvSpPr txBox="1">
            <a:spLocks noChangeArrowheads="1"/>
          </p:cNvSpPr>
          <p:nvPr/>
        </p:nvSpPr>
        <p:spPr bwMode="auto">
          <a:xfrm>
            <a:off x="725488" y="1828800"/>
            <a:ext cx="7693025" cy="2677656"/>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LockOne</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flag</a:t>
            </a:r>
            <a:r>
              <a:rPr lang="en-US" sz="2400" b="0" dirty="0">
                <a:solidFill>
                  <a:srgbClr val="D4D4D4"/>
                </a:solidFill>
                <a:effectLst/>
                <a:latin typeface="Consolas" panose="020B0609020204030204" pitchFamily="49" charset="0"/>
              </a:rPr>
              <a:t> =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2</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(flag[j])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6" name="AutoShape 4">
            <a:extLst>
              <a:ext uri="{FF2B5EF4-FFF2-40B4-BE49-F238E27FC236}">
                <a16:creationId xmlns:a16="http://schemas.microsoft.com/office/drawing/2014/main" id="{D5375B8C-1D20-C267-3DE6-6E41BA20D784}"/>
              </a:ext>
            </a:extLst>
          </p:cNvPr>
          <p:cNvSpPr>
            <a:spLocks noChangeArrowheads="1"/>
          </p:cNvSpPr>
          <p:nvPr/>
        </p:nvSpPr>
        <p:spPr bwMode="auto">
          <a:xfrm>
            <a:off x="1337094" y="3250406"/>
            <a:ext cx="3295291" cy="584200"/>
          </a:xfrm>
          <a:prstGeom prst="wedgeRoundRectCallout">
            <a:avLst>
              <a:gd name="adj1" fmla="val 30804"/>
              <a:gd name="adj2" fmla="val 180570"/>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7" name="Text Box 5">
            <a:extLst>
              <a:ext uri="{FF2B5EF4-FFF2-40B4-BE49-F238E27FC236}">
                <a16:creationId xmlns:a16="http://schemas.microsoft.com/office/drawing/2014/main" id="{0D04ADED-823E-0A7F-9A37-EE43109EA8EE}"/>
              </a:ext>
            </a:extLst>
          </p:cNvPr>
          <p:cNvSpPr txBox="1">
            <a:spLocks noChangeArrowheads="1"/>
          </p:cNvSpPr>
          <p:nvPr/>
        </p:nvSpPr>
        <p:spPr bwMode="auto">
          <a:xfrm>
            <a:off x="770042" y="4748617"/>
            <a:ext cx="6063968" cy="523220"/>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r>
              <a:rPr lang="en-US" sz="2800" dirty="0">
                <a:solidFill>
                  <a:srgbClr val="FFFF00"/>
                </a:solidFill>
                <a:latin typeface="Arial" charset="0"/>
              </a:rPr>
              <a:t>Wait for other flag to become </a:t>
            </a:r>
            <a:r>
              <a:rPr lang="en-US" sz="2800" i="1" dirty="0">
                <a:solidFill>
                  <a:schemeClr val="bg1"/>
                </a:solidFill>
                <a:latin typeface="Arial" charset="0"/>
              </a:rPr>
              <a:t>false</a:t>
            </a:r>
            <a:endParaRPr lang="en-US" sz="2800" dirty="0">
              <a:solidFill>
                <a:schemeClr val="bg1"/>
              </a:solidFill>
              <a:latin typeface="Arial" charset="0"/>
            </a:endParaRPr>
          </a:p>
        </p:txBody>
      </p:sp>
    </p:spTree>
    <p:extLst>
      <p:ext uri="{BB962C8B-B14F-4D97-AF65-F5344CB8AC3E}">
        <p14:creationId xmlns:p14="http://schemas.microsoft.com/office/powerpoint/2010/main" val="218907034"/>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264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1264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C63DA52E-5903-F54B-AD2B-607FAB21A2DF}" type="slidenum">
              <a:rPr lang="ar-SA" sz="1400" b="0">
                <a:solidFill>
                  <a:srgbClr val="FFFF00"/>
                </a:solidFill>
                <a:latin typeface="Arial" charset="0"/>
                <a:cs typeface="Arial" charset="0"/>
              </a:rPr>
              <a:pPr/>
              <a:t>38</a:t>
            </a:fld>
            <a:endParaRPr lang="en-US" sz="1400" b="0">
              <a:solidFill>
                <a:srgbClr val="FFFF00"/>
              </a:solidFill>
              <a:latin typeface="Arial" charset="0"/>
              <a:cs typeface="Arial" charset="0"/>
            </a:endParaRPr>
          </a:p>
        </p:txBody>
      </p:sp>
      <p:sp>
        <p:nvSpPr>
          <p:cNvPr id="112645" name="Rectangle 4"/>
          <p:cNvSpPr>
            <a:spLocks noGrp="1" noChangeArrowheads="1"/>
          </p:cNvSpPr>
          <p:nvPr>
            <p:ph type="title"/>
          </p:nvPr>
        </p:nvSpPr>
        <p:spPr/>
        <p:txBody>
          <a:bodyPr/>
          <a:lstStyle/>
          <a:p>
            <a:r>
              <a:rPr lang="en-US" sz="4000">
                <a:latin typeface="Arial" charset="0"/>
              </a:rPr>
              <a:t>LockOne Satisfies</a:t>
            </a:r>
            <a:r>
              <a:rPr lang="en-US" sz="3200">
                <a:latin typeface="Arial" charset="0"/>
              </a:rPr>
              <a:t> </a:t>
            </a:r>
            <a:r>
              <a:rPr lang="en-US" sz="4000">
                <a:latin typeface="Arial" charset="0"/>
              </a:rPr>
              <a:t>Mutual Exclusion</a:t>
            </a:r>
          </a:p>
        </p:txBody>
      </p:sp>
      <p:sp>
        <p:nvSpPr>
          <p:cNvPr id="3" name="TextBox 2">
            <a:extLst>
              <a:ext uri="{FF2B5EF4-FFF2-40B4-BE49-F238E27FC236}">
                <a16:creationId xmlns:a16="http://schemas.microsoft.com/office/drawing/2014/main" id="{7A090F1A-8698-19C5-36F5-05214790C355}"/>
              </a:ext>
            </a:extLst>
          </p:cNvPr>
          <p:cNvSpPr txBox="1"/>
          <p:nvPr/>
        </p:nvSpPr>
        <p:spPr bwMode="auto">
          <a:xfrm>
            <a:off x="1832828" y="2082225"/>
            <a:ext cx="4899922" cy="584775"/>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Assume</a:t>
            </a:r>
            <a:r>
              <a:rPr lang="en-US" sz="3200" b="0" dirty="0">
                <a:solidFill>
                  <a:srgbClr val="FFFF00"/>
                </a:solidFill>
                <a:latin typeface="Arial" charset="0"/>
              </a:rPr>
              <a:t> </a:t>
            </a:r>
            <a:r>
              <a:rPr lang="en-US" sz="2800" b="0" dirty="0" err="1">
                <a:solidFill>
                  <a:schemeClr val="bg1"/>
                </a:solidFill>
                <a:latin typeface="Arial" charset="0"/>
              </a:rPr>
              <a:t>CS</a:t>
            </a:r>
            <a:r>
              <a:rPr lang="en-US" sz="2800" b="0" baseline="-25000" dirty="0" err="1">
                <a:solidFill>
                  <a:schemeClr val="bg1"/>
                </a:solidFill>
                <a:latin typeface="Arial" charset="0"/>
              </a:rPr>
              <a:t>A</a:t>
            </a:r>
            <a:r>
              <a:rPr lang="en-US" sz="2800" b="0" baseline="30000" dirty="0" err="1">
                <a:solidFill>
                  <a:schemeClr val="bg1"/>
                </a:solidFill>
                <a:latin typeface="Arial" charset="0"/>
              </a:rPr>
              <a:t>j</a:t>
            </a:r>
            <a:r>
              <a:rPr lang="en-US" sz="3200" b="0" dirty="0">
                <a:solidFill>
                  <a:srgbClr val="FFFF00"/>
                </a:solidFill>
                <a:latin typeface="Arial" charset="0"/>
              </a:rPr>
              <a:t> </a:t>
            </a:r>
            <a:r>
              <a:rPr lang="en-US" sz="2800" b="0" dirty="0">
                <a:solidFill>
                  <a:srgbClr val="FFFF00"/>
                </a:solidFill>
                <a:latin typeface="Arial" charset="0"/>
              </a:rPr>
              <a:t>overlaps</a:t>
            </a:r>
            <a:r>
              <a:rPr lang="en-US" sz="3200" b="0" dirty="0">
                <a:solidFill>
                  <a:srgbClr val="FFFF00"/>
                </a:solidFill>
                <a:latin typeface="Arial" charset="0"/>
              </a:rPr>
              <a:t> </a:t>
            </a:r>
            <a:r>
              <a:rPr lang="en-US" sz="2800" b="0" dirty="0" err="1">
                <a:solidFill>
                  <a:schemeClr val="bg1"/>
                </a:solidFill>
                <a:latin typeface="Arial" charset="0"/>
              </a:rPr>
              <a:t>CS</a:t>
            </a:r>
            <a:r>
              <a:rPr lang="en-US" sz="2800" b="0" baseline="-25000" dirty="0" err="1">
                <a:solidFill>
                  <a:schemeClr val="bg1"/>
                </a:solidFill>
                <a:latin typeface="Arial" charset="0"/>
              </a:rPr>
              <a:t>B</a:t>
            </a:r>
            <a:r>
              <a:rPr lang="en-US" sz="2800" b="0" baseline="30000" dirty="0" err="1">
                <a:solidFill>
                  <a:schemeClr val="bg1"/>
                </a:solidFill>
                <a:latin typeface="Arial" charset="0"/>
              </a:rPr>
              <a:t>k</a:t>
            </a:r>
            <a:endParaRPr lang="en-US" sz="2800" b="0" dirty="0">
              <a:solidFill>
                <a:schemeClr val="bg1"/>
              </a:solidFill>
              <a:latin typeface="Courier New" pitchFamily="49" charset="0"/>
              <a:cs typeface="Courier New" pitchFamily="49" charset="0"/>
            </a:endParaRPr>
          </a:p>
        </p:txBody>
      </p:sp>
      <p:sp>
        <p:nvSpPr>
          <p:cNvPr id="4" name="TextBox 3">
            <a:extLst>
              <a:ext uri="{FF2B5EF4-FFF2-40B4-BE49-F238E27FC236}">
                <a16:creationId xmlns:a16="http://schemas.microsoft.com/office/drawing/2014/main" id="{827BA4E8-A91D-87DB-E7A2-D03565741A56}"/>
              </a:ext>
            </a:extLst>
          </p:cNvPr>
          <p:cNvSpPr txBox="1"/>
          <p:nvPr/>
        </p:nvSpPr>
        <p:spPr bwMode="auto">
          <a:xfrm>
            <a:off x="2415389" y="4017398"/>
            <a:ext cx="477918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a:t>
            </a:r>
            <a:r>
              <a:rPr lang="en-US" sz="2800" b="0" i="1" dirty="0" err="1">
                <a:solidFill>
                  <a:schemeClr val="bg1"/>
                </a:solidFill>
                <a:latin typeface="Arial" charset="0"/>
              </a:rPr>
              <a:t>j</a:t>
            </a:r>
            <a:r>
              <a:rPr lang="en-US" sz="2800" b="0" i="1" baseline="30000" dirty="0" err="1">
                <a:solidFill>
                  <a:srgbClr val="FFFF00"/>
                </a:solidFill>
                <a:latin typeface="Arial" charset="0"/>
              </a:rPr>
              <a:t>th</a:t>
            </a:r>
            <a:r>
              <a:rPr lang="en-US" sz="2800" b="0" dirty="0">
                <a:solidFill>
                  <a:srgbClr val="FFFF00"/>
                </a:solidFill>
                <a:latin typeface="Arial" charset="0"/>
              </a:rPr>
              <a:t> and </a:t>
            </a:r>
            <a:r>
              <a:rPr lang="en-US" sz="2800" b="0" i="1" dirty="0">
                <a:solidFill>
                  <a:schemeClr val="bg1"/>
                </a:solidFill>
                <a:latin typeface="Arial" charset="0"/>
              </a:rPr>
              <a:t>k</a:t>
            </a:r>
            <a:r>
              <a:rPr lang="en-US" sz="2800" b="0" i="1" baseline="30000" dirty="0">
                <a:solidFill>
                  <a:srgbClr val="FFFF00"/>
                </a:solidFill>
                <a:latin typeface="Arial" charset="0"/>
              </a:rPr>
              <a:t>th</a:t>
            </a:r>
            <a:r>
              <a:rPr lang="en-US" sz="2800" b="0" dirty="0">
                <a:solidFill>
                  <a:srgbClr val="FFFF00"/>
                </a:solidFill>
                <a:latin typeface="Arial" charset="0"/>
              </a:rPr>
              <a:t>) read and write …</a:t>
            </a:r>
          </a:p>
        </p:txBody>
      </p:sp>
      <p:sp>
        <p:nvSpPr>
          <p:cNvPr id="5" name="TextBox 3">
            <a:extLst>
              <a:ext uri="{FF2B5EF4-FFF2-40B4-BE49-F238E27FC236}">
                <a16:creationId xmlns:a16="http://schemas.microsoft.com/office/drawing/2014/main" id="{8649D82F-A2A2-B2B4-DCAE-FDAD23EF4CAE}"/>
              </a:ext>
            </a:extLst>
          </p:cNvPr>
          <p:cNvSpPr txBox="1"/>
          <p:nvPr/>
        </p:nvSpPr>
        <p:spPr bwMode="auto">
          <a:xfrm>
            <a:off x="2415389" y="3080589"/>
            <a:ext cx="4513717"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Consider each thread</a:t>
            </a:r>
            <a:r>
              <a:rPr lang="fr-FR" sz="2800" b="0" dirty="0">
                <a:solidFill>
                  <a:srgbClr val="FFFF00"/>
                </a:solidFill>
                <a:latin typeface="Arial" charset="0"/>
              </a:rPr>
              <a:t>'</a:t>
            </a:r>
            <a:r>
              <a:rPr lang="en-US" sz="2800" b="0" dirty="0">
                <a:solidFill>
                  <a:srgbClr val="FFFF00"/>
                </a:solidFill>
                <a:latin typeface="Arial" charset="0"/>
              </a:rPr>
              <a:t>s last</a:t>
            </a:r>
            <a:endParaRPr lang="en-US" sz="2800" b="0" dirty="0">
              <a:solidFill>
                <a:srgbClr val="FFFF00"/>
              </a:solidFill>
              <a:latin typeface="Arial" charset="0"/>
              <a:cs typeface="Arial" charset="0"/>
            </a:endParaRPr>
          </a:p>
        </p:txBody>
      </p:sp>
      <p:sp>
        <p:nvSpPr>
          <p:cNvPr id="6" name="TextBox 5">
            <a:extLst>
              <a:ext uri="{FF2B5EF4-FFF2-40B4-BE49-F238E27FC236}">
                <a16:creationId xmlns:a16="http://schemas.microsoft.com/office/drawing/2014/main" id="{6C164C09-C358-3CE8-6FCC-68A6565A8CE9}"/>
              </a:ext>
            </a:extLst>
          </p:cNvPr>
          <p:cNvSpPr txBox="1"/>
          <p:nvPr/>
        </p:nvSpPr>
        <p:spPr bwMode="auto">
          <a:xfrm>
            <a:off x="1832828" y="4954207"/>
            <a:ext cx="461200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in </a:t>
            </a:r>
            <a:r>
              <a:rPr lang="en-US" sz="2800" dirty="0">
                <a:solidFill>
                  <a:schemeClr val="bg1"/>
                </a:solidFill>
                <a:latin typeface="Courier New" pitchFamily="49" charset="0"/>
                <a:cs typeface="Courier New" pitchFamily="49" charset="0"/>
              </a:rPr>
              <a:t>lock</a:t>
            </a:r>
            <a:r>
              <a:rPr lang="en-US" sz="2800" b="0" dirty="0">
                <a:solidFill>
                  <a:schemeClr val="bg1"/>
                </a:solidFill>
                <a:latin typeface="Courier New" pitchFamily="49" charset="0"/>
                <a:cs typeface="Courier New" pitchFamily="49" charset="0"/>
              </a:rPr>
              <a:t>()</a:t>
            </a:r>
            <a:r>
              <a:rPr lang="en-US" sz="2800" b="0" dirty="0">
                <a:solidFill>
                  <a:schemeClr val="bg1"/>
                </a:solidFill>
                <a:latin typeface="Arial" charset="0"/>
              </a:rPr>
              <a:t> </a:t>
            </a:r>
            <a:r>
              <a:rPr lang="en-US" sz="2800" b="0" dirty="0">
                <a:solidFill>
                  <a:srgbClr val="FFFF00"/>
                </a:solidFill>
                <a:latin typeface="Arial" charset="0"/>
              </a:rPr>
              <a:t>before entering</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6E078CD6-90FA-43B8-DE7C-A1BE8F096052}"/>
              </a:ext>
            </a:extLst>
          </p:cNvPr>
          <p:cNvSpPr txBox="1"/>
          <p:nvPr/>
        </p:nvSpPr>
        <p:spPr bwMode="auto">
          <a:xfrm>
            <a:off x="1832828" y="5891016"/>
            <a:ext cx="382731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Derive a contradiction</a:t>
            </a:r>
            <a:endParaRPr lang="en-US" sz="2800" b="0" dirty="0">
              <a:solidFill>
                <a:srgbClr val="FFFF00"/>
              </a:solidFill>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468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11469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81A9A184-1BF5-B349-83AB-3F3FAD4858F8}" type="slidenum">
              <a:rPr lang="ar-SA" sz="1400" b="0">
                <a:solidFill>
                  <a:srgbClr val="FFFF00"/>
                </a:solidFill>
                <a:latin typeface="Arial" charset="0"/>
                <a:cs typeface="Arial" charset="0"/>
              </a:rPr>
              <a:pPr/>
              <a:t>39</a:t>
            </a:fld>
            <a:endParaRPr lang="en-US" sz="1400" b="0">
              <a:solidFill>
                <a:srgbClr val="FFFF00"/>
              </a:solidFill>
              <a:latin typeface="Arial" charset="0"/>
              <a:cs typeface="Arial" charset="0"/>
            </a:endParaRPr>
          </a:p>
        </p:txBody>
      </p:sp>
      <p:sp>
        <p:nvSpPr>
          <p:cNvPr id="114692" name="Rectangle 3"/>
          <p:cNvSpPr>
            <a:spLocks noGrp="1" noChangeArrowheads="1"/>
          </p:cNvSpPr>
          <p:nvPr>
            <p:ph type="body" idx="1"/>
          </p:nvPr>
        </p:nvSpPr>
        <p:spPr>
          <a:xfrm>
            <a:off x="685800" y="1824038"/>
            <a:ext cx="7772400" cy="4114800"/>
          </a:xfrm>
        </p:spPr>
        <p:txBody>
          <a:bodyPr/>
          <a:lstStyle/>
          <a:p>
            <a:r>
              <a:rPr lang="en-US" b="1" dirty="0" err="1">
                <a:solidFill>
                  <a:srgbClr val="FFFF00"/>
                </a:solidFill>
                <a:latin typeface="Arial" charset="0"/>
              </a:rPr>
              <a:t>write</a:t>
            </a:r>
            <a:r>
              <a:rPr lang="en-US" b="1" baseline="-25000" dirty="0" err="1">
                <a:solidFill>
                  <a:srgbClr val="FFFF00"/>
                </a:solidFill>
                <a:latin typeface="Arial" charset="0"/>
              </a:rPr>
              <a:t>A</a:t>
            </a:r>
            <a:r>
              <a:rPr lang="en-US" b="1" dirty="0">
                <a:solidFill>
                  <a:srgbClr val="FFFF00"/>
                </a:solidFill>
                <a:latin typeface="Arial" charset="0"/>
              </a:rPr>
              <a:t>(flag[A]=true) </a:t>
            </a:r>
            <a:r>
              <a:rPr lang="en-US" b="1" dirty="0">
                <a:solidFill>
                  <a:srgbClr val="FFFF00"/>
                </a:solidFill>
                <a:latin typeface="Arial" charset="0"/>
                <a:sym typeface="Wingdings" charset="0"/>
              </a:rPr>
              <a:t> </a:t>
            </a:r>
            <a:r>
              <a:rPr lang="en-US" b="1" dirty="0" err="1">
                <a:solidFill>
                  <a:srgbClr val="FFFF00"/>
                </a:solidFill>
                <a:latin typeface="Arial" charset="0"/>
              </a:rPr>
              <a:t>read</a:t>
            </a:r>
            <a:r>
              <a:rPr lang="en-US" b="1" baseline="-25000" dirty="0" err="1">
                <a:solidFill>
                  <a:srgbClr val="FFFF00"/>
                </a:solidFill>
                <a:latin typeface="Arial" charset="0"/>
              </a:rPr>
              <a:t>A</a:t>
            </a:r>
            <a:r>
              <a:rPr lang="en-US" b="1" dirty="0">
                <a:solidFill>
                  <a:srgbClr val="FFFF00"/>
                </a:solidFill>
                <a:latin typeface="Arial" charset="0"/>
              </a:rPr>
              <a:t>(flag[B]==false) </a:t>
            </a:r>
            <a:r>
              <a:rPr lang="en-US" b="1" dirty="0">
                <a:solidFill>
                  <a:srgbClr val="FFFF00"/>
                </a:solidFill>
                <a:latin typeface="Arial" charset="0"/>
                <a:sym typeface="Wingdings" charset="0"/>
              </a:rPr>
              <a:t></a:t>
            </a:r>
            <a:r>
              <a:rPr lang="en-US" b="1" dirty="0">
                <a:solidFill>
                  <a:srgbClr val="FFFF00"/>
                </a:solidFill>
                <a:latin typeface="Arial" charset="0"/>
              </a:rPr>
              <a:t>CS</a:t>
            </a:r>
            <a:r>
              <a:rPr lang="en-US" b="1" baseline="-25000" dirty="0">
                <a:solidFill>
                  <a:srgbClr val="FFFF00"/>
                </a:solidFill>
                <a:latin typeface="Arial" charset="0"/>
              </a:rPr>
              <a:t>A</a:t>
            </a:r>
          </a:p>
          <a:p>
            <a:endParaRPr lang="en-US" b="1" baseline="-25000" dirty="0">
              <a:solidFill>
                <a:srgbClr val="FFFF00"/>
              </a:solidFill>
              <a:latin typeface="Arial" charset="0"/>
            </a:endParaRPr>
          </a:p>
          <a:p>
            <a:r>
              <a:rPr lang="en-US" b="1" dirty="0" err="1">
                <a:solidFill>
                  <a:srgbClr val="FFFF00"/>
                </a:solidFill>
                <a:latin typeface="Arial" charset="0"/>
              </a:rPr>
              <a:t>write</a:t>
            </a:r>
            <a:r>
              <a:rPr lang="en-US" b="1" baseline="-25000" dirty="0" err="1">
                <a:solidFill>
                  <a:srgbClr val="FFFF00"/>
                </a:solidFill>
                <a:latin typeface="Arial" charset="0"/>
              </a:rPr>
              <a:t>B</a:t>
            </a:r>
            <a:r>
              <a:rPr lang="en-US" b="1" dirty="0">
                <a:solidFill>
                  <a:srgbClr val="FFFF00"/>
                </a:solidFill>
                <a:latin typeface="Arial" charset="0"/>
              </a:rPr>
              <a:t>(flag[B]=true) </a:t>
            </a:r>
            <a:r>
              <a:rPr lang="en-US" b="1" dirty="0">
                <a:solidFill>
                  <a:srgbClr val="FFFF00"/>
                </a:solidFill>
                <a:latin typeface="Arial" charset="0"/>
                <a:sym typeface="Wingdings" charset="0"/>
              </a:rPr>
              <a:t></a:t>
            </a:r>
            <a:r>
              <a:rPr lang="en-US" b="1" dirty="0">
                <a:solidFill>
                  <a:srgbClr val="FFFF00"/>
                </a:solidFill>
                <a:latin typeface="Arial" charset="0"/>
              </a:rPr>
              <a:t> </a:t>
            </a:r>
            <a:r>
              <a:rPr lang="en-US" b="1" dirty="0" err="1">
                <a:solidFill>
                  <a:srgbClr val="FFFF00"/>
                </a:solidFill>
                <a:latin typeface="Arial" charset="0"/>
              </a:rPr>
              <a:t>read</a:t>
            </a:r>
            <a:r>
              <a:rPr lang="en-US" b="1" baseline="-25000" dirty="0" err="1">
                <a:solidFill>
                  <a:srgbClr val="FFFF00"/>
                </a:solidFill>
                <a:latin typeface="Arial" charset="0"/>
              </a:rPr>
              <a:t>B</a:t>
            </a:r>
            <a:r>
              <a:rPr lang="en-US" b="1" dirty="0">
                <a:solidFill>
                  <a:srgbClr val="FFFF00"/>
                </a:solidFill>
                <a:latin typeface="Arial" charset="0"/>
              </a:rPr>
              <a:t>(flag[A]==false) </a:t>
            </a:r>
            <a:r>
              <a:rPr lang="en-US" b="1" dirty="0">
                <a:solidFill>
                  <a:srgbClr val="FFFF00"/>
                </a:solidFill>
                <a:latin typeface="Arial" charset="0"/>
                <a:sym typeface="Wingdings" charset="0"/>
              </a:rPr>
              <a:t> </a:t>
            </a:r>
            <a:r>
              <a:rPr lang="en-US" b="1" dirty="0">
                <a:solidFill>
                  <a:srgbClr val="FFFF00"/>
                </a:solidFill>
                <a:latin typeface="Arial" charset="0"/>
              </a:rPr>
              <a:t>CS</a:t>
            </a:r>
            <a:r>
              <a:rPr lang="en-US" b="1" baseline="-25000" dirty="0">
                <a:solidFill>
                  <a:srgbClr val="FFFF00"/>
                </a:solidFill>
                <a:latin typeface="Arial" charset="0"/>
              </a:rPr>
              <a:t>B</a:t>
            </a:r>
          </a:p>
        </p:txBody>
      </p:sp>
      <p:sp>
        <p:nvSpPr>
          <p:cNvPr id="114693" name="Rectangle 4"/>
          <p:cNvSpPr>
            <a:spLocks noGrp="1" noChangeArrowheads="1"/>
          </p:cNvSpPr>
          <p:nvPr>
            <p:ph type="title"/>
          </p:nvPr>
        </p:nvSpPr>
        <p:spPr>
          <a:xfrm>
            <a:off x="714375" y="392113"/>
            <a:ext cx="7772400" cy="1143000"/>
          </a:xfrm>
        </p:spPr>
        <p:txBody>
          <a:bodyPr/>
          <a:lstStyle/>
          <a:p>
            <a:r>
              <a:rPr lang="en-US" sz="4000">
                <a:latin typeface="Arial" charset="0"/>
              </a:rPr>
              <a:t>From the Code</a:t>
            </a:r>
          </a:p>
        </p:txBody>
      </p:sp>
      <p:sp>
        <p:nvSpPr>
          <p:cNvPr id="114694" name="Text Box 6"/>
          <p:cNvSpPr txBox="1">
            <a:spLocks noChangeArrowheads="1"/>
          </p:cNvSpPr>
          <p:nvPr/>
        </p:nvSpPr>
        <p:spPr bwMode="auto">
          <a:xfrm>
            <a:off x="1924050" y="4527550"/>
            <a:ext cx="5486400" cy="1754326"/>
          </a:xfrm>
          <a:prstGeom prst="rect">
            <a:avLst/>
          </a:prstGeom>
          <a:solidFill>
            <a:schemeClr val="tx1"/>
          </a:solidFill>
          <a:ln w="9525">
            <a:solidFill>
              <a:srgbClr val="FF0000"/>
            </a:solidFill>
            <a:miter lim="800000"/>
            <a:headEnd/>
            <a:tailEnd/>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800" b="0" dirty="0">
                <a:solidFill>
                  <a:srgbClr val="569CD6"/>
                </a:solidFill>
                <a:effectLst/>
                <a:latin typeface="Consolas" panose="020B0609020204030204" pitchFamily="49" charset="0"/>
              </a:rPr>
              <a:t>class</a:t>
            </a:r>
            <a:r>
              <a:rPr lang="en-US" sz="1800" b="0" dirty="0">
                <a:solidFill>
                  <a:srgbClr val="D4D4D4"/>
                </a:solidFill>
                <a:effectLst/>
                <a:latin typeface="Consolas" panose="020B0609020204030204" pitchFamily="49" charset="0"/>
              </a:rPr>
              <a:t> </a:t>
            </a:r>
            <a:r>
              <a:rPr lang="en-US" sz="1800" b="0" dirty="0" err="1">
                <a:solidFill>
                  <a:srgbClr val="4EC9B0"/>
                </a:solidFill>
                <a:effectLst/>
                <a:latin typeface="Consolas" panose="020B0609020204030204" pitchFamily="49" charset="0"/>
              </a:rPr>
              <a:t>LockOne</a:t>
            </a:r>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implements</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Lock</a:t>
            </a:r>
            <a:r>
              <a:rPr lang="en-US" sz="1800" b="0" dirty="0">
                <a:solidFill>
                  <a:srgbClr val="D4D4D4"/>
                </a:solidFill>
                <a:effectLst/>
                <a:latin typeface="Consolas" panose="020B0609020204030204" pitchFamily="49" charset="0"/>
              </a:rPr>
              <a:t> {</a:t>
            </a:r>
          </a:p>
          <a:p>
            <a:r>
              <a:rPr lang="en-US" sz="1800" b="0" dirty="0">
                <a:solidFill>
                  <a:srgbClr val="D4D4D4"/>
                </a:solidFill>
                <a:effectLst/>
                <a:latin typeface="Consolas" panose="020B0609020204030204" pitchFamily="49" charset="0"/>
              </a:rPr>
              <a:t>  … </a:t>
            </a:r>
          </a:p>
          <a:p>
            <a:r>
              <a:rPr lang="en-US" sz="1800" b="0" dirty="0">
                <a:solidFill>
                  <a:srgbClr val="D4D4D4"/>
                </a:solidFill>
                <a:effectLst/>
                <a:latin typeface="Consolas" panose="020B0609020204030204" pitchFamily="49" charset="0"/>
              </a:rPr>
              <a:t>  </a:t>
            </a:r>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void</a:t>
            </a:r>
            <a:r>
              <a:rPr lang="en-US" sz="1800" b="0" dirty="0">
                <a:solidFill>
                  <a:srgbClr val="D4D4D4"/>
                </a:solidFill>
                <a:effectLst/>
                <a:latin typeface="Consolas" panose="020B0609020204030204" pitchFamily="49" charset="0"/>
              </a:rPr>
              <a:t> </a:t>
            </a:r>
            <a:r>
              <a:rPr lang="en-US" sz="1800" b="0" dirty="0">
                <a:solidFill>
                  <a:srgbClr val="DCDCAA"/>
                </a:solidFill>
                <a:effectLst/>
                <a:latin typeface="Consolas" panose="020B0609020204030204" pitchFamily="49" charset="0"/>
              </a:rPr>
              <a:t>lock</a:t>
            </a:r>
            <a:r>
              <a:rPr lang="en-US" sz="1800" b="0" dirty="0">
                <a:solidFill>
                  <a:srgbClr val="D4D4D4"/>
                </a:solidFill>
                <a:effectLst/>
                <a:latin typeface="Consolas" panose="020B0609020204030204" pitchFamily="49" charset="0"/>
              </a:rPr>
              <a:t>() {</a:t>
            </a:r>
          </a:p>
          <a:p>
            <a:r>
              <a:rPr lang="en-US" sz="1800" b="0" dirty="0">
                <a:solidFill>
                  <a:srgbClr val="D4D4D4"/>
                </a:solidFill>
                <a:effectLst/>
                <a:latin typeface="Consolas" panose="020B0609020204030204" pitchFamily="49" charset="0"/>
              </a:rPr>
              <a:t>    flag[</a:t>
            </a:r>
            <a:r>
              <a:rPr lang="en-US" sz="1800" b="0" dirty="0" err="1">
                <a:solidFill>
                  <a:srgbClr val="D4D4D4"/>
                </a:solidFill>
                <a:effectLst/>
                <a:latin typeface="Consolas" panose="020B0609020204030204" pitchFamily="49" charset="0"/>
              </a:rPr>
              <a:t>i</a:t>
            </a:r>
            <a:r>
              <a:rPr lang="en-US" sz="1800" b="0" dirty="0">
                <a:solidFill>
                  <a:srgbClr val="D4D4D4"/>
                </a:solidFill>
                <a:effectLst/>
                <a:latin typeface="Consolas" panose="020B0609020204030204" pitchFamily="49" charset="0"/>
              </a:rPr>
              <a:t>] = </a:t>
            </a:r>
            <a:r>
              <a:rPr lang="en-US" sz="1800" b="0" dirty="0">
                <a:solidFill>
                  <a:srgbClr val="569CD6"/>
                </a:solidFill>
                <a:effectLst/>
                <a:latin typeface="Consolas" panose="020B0609020204030204" pitchFamily="49" charset="0"/>
              </a:rPr>
              <a:t>true</a:t>
            </a:r>
            <a:r>
              <a:rPr lang="en-US" sz="1800" b="0" dirty="0">
                <a:solidFill>
                  <a:srgbClr val="D4D4D4"/>
                </a:solidFill>
                <a:effectLst/>
                <a:latin typeface="Consolas" panose="020B0609020204030204" pitchFamily="49" charset="0"/>
              </a:rPr>
              <a:t>;</a:t>
            </a:r>
          </a:p>
          <a:p>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while</a:t>
            </a:r>
            <a:r>
              <a:rPr lang="en-US" sz="1800" b="0" dirty="0">
                <a:solidFill>
                  <a:srgbClr val="D4D4D4"/>
                </a:solidFill>
                <a:effectLst/>
                <a:latin typeface="Consolas" panose="020B0609020204030204" pitchFamily="49" charset="0"/>
              </a:rPr>
              <a:t> (flag[j]) {}</a:t>
            </a:r>
          </a:p>
          <a:p>
            <a:r>
              <a:rPr lang="en-US" sz="1800" b="0" dirty="0">
                <a:solidFill>
                  <a:srgbClr val="D4D4D4"/>
                </a:solidFill>
                <a:effectLst/>
                <a:latin typeface="Consolas" panose="020B0609020204030204" pitchFamily="49" charset="0"/>
              </a:rPr>
              <a:t>   }  </a:t>
            </a: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673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1673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49D9B63F-C074-CF4E-A426-F24B2AF43EE5}" type="slidenum">
              <a:rPr lang="ar-SA" sz="1400" b="0">
                <a:solidFill>
                  <a:srgbClr val="FFFF00"/>
                </a:solidFill>
                <a:latin typeface="Arial" charset="0"/>
                <a:cs typeface="Arial" charset="0"/>
              </a:rPr>
              <a:pPr/>
              <a:t>40</a:t>
            </a:fld>
            <a:endParaRPr lang="en-US" sz="1400" b="0">
              <a:solidFill>
                <a:srgbClr val="FFFF00"/>
              </a:solidFill>
              <a:latin typeface="Arial" charset="0"/>
              <a:cs typeface="Arial" charset="0"/>
            </a:endParaRPr>
          </a:p>
        </p:txBody>
      </p:sp>
      <p:sp>
        <p:nvSpPr>
          <p:cNvPr id="116740" name="Rectangle 2"/>
          <p:cNvSpPr>
            <a:spLocks noGrp="1" noChangeArrowheads="1"/>
          </p:cNvSpPr>
          <p:nvPr>
            <p:ph type="body" idx="1"/>
          </p:nvPr>
        </p:nvSpPr>
        <p:spPr/>
        <p:txBody>
          <a:bodyPr/>
          <a:lstStyle/>
          <a:p>
            <a:r>
              <a:rPr lang="en-US" b="1" dirty="0" err="1">
                <a:solidFill>
                  <a:srgbClr val="FFFF00"/>
                </a:solidFill>
                <a:latin typeface="Arial" charset="0"/>
              </a:rPr>
              <a:t>read</a:t>
            </a:r>
            <a:r>
              <a:rPr lang="en-US" b="1" baseline="-25000" dirty="0" err="1">
                <a:solidFill>
                  <a:srgbClr val="FFFF00"/>
                </a:solidFill>
                <a:latin typeface="Arial" charset="0"/>
              </a:rPr>
              <a:t>A</a:t>
            </a:r>
            <a:r>
              <a:rPr lang="en-US" b="1" dirty="0">
                <a:solidFill>
                  <a:srgbClr val="FFFF00"/>
                </a:solidFill>
                <a:latin typeface="Arial" charset="0"/>
              </a:rPr>
              <a:t>(flag[B]==false) </a:t>
            </a:r>
            <a:r>
              <a:rPr lang="en-US" b="1" dirty="0">
                <a:solidFill>
                  <a:srgbClr val="FFFF00"/>
                </a:solidFill>
                <a:latin typeface="Arial" charset="0"/>
                <a:sym typeface="Wingdings" charset="0"/>
              </a:rPr>
              <a:t></a:t>
            </a:r>
            <a:r>
              <a:rPr lang="en-US" b="1" dirty="0">
                <a:solidFill>
                  <a:srgbClr val="FFFF00"/>
                </a:solidFill>
                <a:latin typeface="Arial" charset="0"/>
              </a:rPr>
              <a:t> </a:t>
            </a:r>
            <a:r>
              <a:rPr lang="en-US" b="1" dirty="0" err="1">
                <a:solidFill>
                  <a:srgbClr val="FFFF00"/>
                </a:solidFill>
                <a:latin typeface="Arial" charset="0"/>
              </a:rPr>
              <a:t>write</a:t>
            </a:r>
            <a:r>
              <a:rPr lang="en-US" b="1" baseline="-25000" dirty="0" err="1">
                <a:solidFill>
                  <a:srgbClr val="FFFF00"/>
                </a:solidFill>
                <a:latin typeface="Arial" charset="0"/>
              </a:rPr>
              <a:t>B</a:t>
            </a:r>
            <a:r>
              <a:rPr lang="en-US" b="1" dirty="0">
                <a:solidFill>
                  <a:srgbClr val="FFFF00"/>
                </a:solidFill>
                <a:latin typeface="Arial" charset="0"/>
              </a:rPr>
              <a:t>(flag[B]=true)</a:t>
            </a:r>
          </a:p>
          <a:p>
            <a:endParaRPr lang="en-US" b="1" dirty="0">
              <a:solidFill>
                <a:srgbClr val="FFFF00"/>
              </a:solidFill>
              <a:latin typeface="Arial" charset="0"/>
            </a:endParaRPr>
          </a:p>
          <a:p>
            <a:r>
              <a:rPr lang="en-US" b="1" dirty="0" err="1">
                <a:solidFill>
                  <a:srgbClr val="FFFF00"/>
                </a:solidFill>
                <a:latin typeface="Arial" charset="0"/>
              </a:rPr>
              <a:t>read</a:t>
            </a:r>
            <a:r>
              <a:rPr lang="en-US" b="1" baseline="-25000" dirty="0" err="1">
                <a:solidFill>
                  <a:srgbClr val="FFFF00"/>
                </a:solidFill>
                <a:latin typeface="Arial" charset="0"/>
              </a:rPr>
              <a:t>B</a:t>
            </a:r>
            <a:r>
              <a:rPr lang="en-US" b="1" dirty="0">
                <a:solidFill>
                  <a:srgbClr val="FFFF00"/>
                </a:solidFill>
                <a:latin typeface="Arial" charset="0"/>
              </a:rPr>
              <a:t>(flag[A]==false) </a:t>
            </a:r>
            <a:r>
              <a:rPr lang="en-US" b="1" dirty="0">
                <a:solidFill>
                  <a:srgbClr val="FFFF00"/>
                </a:solidFill>
                <a:latin typeface="Arial" charset="0"/>
                <a:sym typeface="Wingdings" charset="0"/>
              </a:rPr>
              <a:t></a:t>
            </a:r>
            <a:r>
              <a:rPr lang="en-US" b="1" dirty="0">
                <a:solidFill>
                  <a:srgbClr val="FFFF00"/>
                </a:solidFill>
                <a:latin typeface="Arial" charset="0"/>
              </a:rPr>
              <a:t> </a:t>
            </a:r>
            <a:r>
              <a:rPr lang="en-US" b="1" dirty="0" err="1">
                <a:solidFill>
                  <a:srgbClr val="FFFF00"/>
                </a:solidFill>
                <a:latin typeface="Arial" charset="0"/>
              </a:rPr>
              <a:t>write</a:t>
            </a:r>
            <a:r>
              <a:rPr lang="en-US" b="1" baseline="-25000" dirty="0" err="1">
                <a:solidFill>
                  <a:srgbClr val="FFFF00"/>
                </a:solidFill>
                <a:latin typeface="Arial" charset="0"/>
              </a:rPr>
              <a:t>A</a:t>
            </a:r>
            <a:r>
              <a:rPr lang="en-US" b="1" dirty="0">
                <a:solidFill>
                  <a:srgbClr val="FFFF00"/>
                </a:solidFill>
                <a:latin typeface="Arial" charset="0"/>
              </a:rPr>
              <a:t>(flag[A]=true)</a:t>
            </a:r>
          </a:p>
        </p:txBody>
      </p:sp>
      <p:sp>
        <p:nvSpPr>
          <p:cNvPr id="116741" name="Rectangle 3"/>
          <p:cNvSpPr>
            <a:spLocks noGrp="1" noChangeArrowheads="1"/>
          </p:cNvSpPr>
          <p:nvPr>
            <p:ph type="title"/>
          </p:nvPr>
        </p:nvSpPr>
        <p:spPr/>
        <p:txBody>
          <a:bodyPr/>
          <a:lstStyle/>
          <a:p>
            <a:r>
              <a:rPr lang="en-US" sz="4000">
                <a:latin typeface="Arial" charset="0"/>
              </a:rPr>
              <a:t>From the Assumption</a:t>
            </a: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878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1878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4DDA2109-828B-3C4C-A0BF-EE3061216971}" type="slidenum">
              <a:rPr lang="ar-SA" sz="1400" b="0">
                <a:solidFill>
                  <a:srgbClr val="FFFF00"/>
                </a:solidFill>
                <a:latin typeface="Arial" charset="0"/>
                <a:cs typeface="Arial" charset="0"/>
              </a:rPr>
              <a:pPr/>
              <a:t>41</a:t>
            </a:fld>
            <a:endParaRPr lang="en-US" sz="1400" b="0">
              <a:solidFill>
                <a:srgbClr val="FFFF00"/>
              </a:solidFill>
              <a:latin typeface="Arial" charset="0"/>
              <a:cs typeface="Arial" charset="0"/>
            </a:endParaRPr>
          </a:p>
        </p:txBody>
      </p:sp>
      <p:sp>
        <p:nvSpPr>
          <p:cNvPr id="118788" name="Rectangle 3"/>
          <p:cNvSpPr>
            <a:spLocks noGrp="1" noChangeArrowheads="1"/>
          </p:cNvSpPr>
          <p:nvPr>
            <p:ph type="body" idx="1"/>
          </p:nvPr>
        </p:nvSpPr>
        <p:spPr/>
        <p:txBody>
          <a:bodyPr/>
          <a:lstStyle/>
          <a:p>
            <a:r>
              <a:rPr lang="en-US" sz="3600" dirty="0">
                <a:solidFill>
                  <a:srgbClr val="FFC000"/>
                </a:solidFill>
                <a:latin typeface="Arial" charset="0"/>
              </a:rPr>
              <a:t>Assumptions</a:t>
            </a:r>
            <a:r>
              <a:rPr lang="en-US" sz="3600" dirty="0">
                <a:solidFill>
                  <a:srgbClr val="FFFF00"/>
                </a:solidFill>
                <a:latin typeface="Arial" charset="0"/>
              </a:rPr>
              <a:t>:</a:t>
            </a:r>
            <a:endParaRPr lang="en-US" sz="2800" baseline="-25000" dirty="0">
              <a:solidFill>
                <a:srgbClr val="FFFF00"/>
              </a:solidFill>
              <a:latin typeface="Arial" charset="0"/>
            </a:endParaRP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 </a:t>
            </a:r>
            <a:r>
              <a:rPr lang="en-US" sz="2400" b="1" dirty="0">
                <a:solidFill>
                  <a:srgbClr val="FFFF00"/>
                </a:solidFill>
                <a:latin typeface="Arial" charset="0"/>
                <a:cs typeface="Arial" charset="0"/>
                <a:sym typeface="Wingdings" charset="0"/>
              </a:rPr>
              <a:t></a:t>
            </a:r>
            <a:r>
              <a:rPr lang="en-US" sz="2400" b="1" dirty="0">
                <a:solidFill>
                  <a:srgbClr val="FFFF00"/>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a:t>
            </a: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 </a:t>
            </a:r>
            <a:r>
              <a:rPr lang="en-US" sz="2400" b="1" dirty="0">
                <a:solidFill>
                  <a:srgbClr val="FFFF00"/>
                </a:solidFill>
                <a:latin typeface="Arial" charset="0"/>
                <a:cs typeface="Arial" charset="0"/>
                <a:sym typeface="Wingdings" charset="0"/>
              </a:rPr>
              <a:t></a:t>
            </a:r>
            <a:r>
              <a:rPr lang="en-US" sz="2400" b="1" dirty="0">
                <a:solidFill>
                  <a:srgbClr val="FFFF00"/>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(flag[A]=true)</a:t>
            </a:r>
          </a:p>
          <a:p>
            <a:r>
              <a:rPr lang="en-US" sz="3600" dirty="0">
                <a:solidFill>
                  <a:srgbClr val="FFC000"/>
                </a:solidFill>
                <a:latin typeface="Arial" charset="0"/>
              </a:rPr>
              <a:t>From the code</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(flag[A]=true) </a:t>
            </a:r>
            <a:r>
              <a:rPr lang="en-US" sz="2400" b="1" dirty="0">
                <a:solidFill>
                  <a:srgbClr val="FFFF00"/>
                </a:solidFill>
                <a:latin typeface="Arial" charset="0"/>
                <a:cs typeface="Arial" charset="0"/>
                <a:sym typeface="Wingdings" charset="0"/>
              </a:rPr>
              <a:t></a:t>
            </a:r>
            <a:r>
              <a:rPr lang="en-US" sz="2400" b="1" dirty="0">
                <a:solidFill>
                  <a:srgbClr val="FFFF00"/>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 </a:t>
            </a:r>
            <a:r>
              <a:rPr lang="en-US" sz="2400" b="1" dirty="0">
                <a:solidFill>
                  <a:srgbClr val="FFFF00"/>
                </a:solidFill>
                <a:latin typeface="Arial" charset="0"/>
                <a:cs typeface="Arial" charset="0"/>
                <a:sym typeface="Wingdings" charset="0"/>
              </a:rPr>
              <a:t></a:t>
            </a:r>
            <a:r>
              <a:rPr lang="en-US" sz="2400" b="1" dirty="0">
                <a:solidFill>
                  <a:srgbClr val="FFFF00"/>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a:t>
            </a:r>
          </a:p>
          <a:p>
            <a:pPr lvl="1"/>
            <a:endParaRPr lang="en-US" sz="3200" baseline="-25000" dirty="0">
              <a:solidFill>
                <a:srgbClr val="FFFF00"/>
              </a:solidFill>
              <a:latin typeface="Arial" charset="0"/>
              <a:cs typeface="Arial" charset="0"/>
            </a:endParaRPr>
          </a:p>
        </p:txBody>
      </p:sp>
      <p:sp>
        <p:nvSpPr>
          <p:cNvPr id="118789" name="Rectangle 4"/>
          <p:cNvSpPr>
            <a:spLocks noGrp="1" noChangeArrowheads="1"/>
          </p:cNvSpPr>
          <p:nvPr>
            <p:ph type="title"/>
          </p:nvPr>
        </p:nvSpPr>
        <p:spPr/>
        <p:txBody>
          <a:bodyPr/>
          <a:lstStyle/>
          <a:p>
            <a:r>
              <a:rPr lang="en-US" sz="4000">
                <a:latin typeface="Arial" charset="0"/>
              </a:rPr>
              <a:t>Combining</a:t>
            </a: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2083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2083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E70217DD-3A97-B046-9DB5-107118B05AD9}" type="slidenum">
              <a:rPr lang="ar-SA" sz="1400" b="0">
                <a:solidFill>
                  <a:srgbClr val="FFFF00"/>
                </a:solidFill>
                <a:latin typeface="Arial" charset="0"/>
                <a:cs typeface="Arial" charset="0"/>
              </a:rPr>
              <a:pPr/>
              <a:t>42</a:t>
            </a:fld>
            <a:endParaRPr lang="en-US" sz="1400" b="0">
              <a:solidFill>
                <a:srgbClr val="FFFF00"/>
              </a:solidFill>
              <a:latin typeface="Arial" charset="0"/>
              <a:cs typeface="Arial" charset="0"/>
            </a:endParaRPr>
          </a:p>
        </p:txBody>
      </p:sp>
      <p:sp>
        <p:nvSpPr>
          <p:cNvPr id="120836" name="Rectangle 2"/>
          <p:cNvSpPr>
            <a:spLocks noGrp="1" noChangeArrowheads="1"/>
          </p:cNvSpPr>
          <p:nvPr>
            <p:ph type="body" idx="1"/>
          </p:nvPr>
        </p:nvSpPr>
        <p:spPr/>
        <p:txBody>
          <a:bodyPr/>
          <a:lstStyle/>
          <a:p>
            <a:r>
              <a:rPr lang="en-US" sz="3600" dirty="0">
                <a:solidFill>
                  <a:schemeClr val="folHlink"/>
                </a:solidFill>
                <a:latin typeface="Arial" charset="0"/>
              </a:rPr>
              <a:t>Assumptions:</a:t>
            </a:r>
            <a:endParaRPr lang="en-US" sz="2800" baseline="-25000" dirty="0">
              <a:solidFill>
                <a:srgbClr val="FFFF00"/>
              </a:solidFill>
              <a:latin typeface="Arial" charset="0"/>
            </a:endParaRP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a:t>
            </a:r>
            <a:r>
              <a:rPr lang="en-US" sz="2400" b="1" dirty="0">
                <a:solidFill>
                  <a:schemeClr val="tx1"/>
                </a:solidFill>
                <a:latin typeface="Arial" charset="0"/>
                <a:cs typeface="Arial" charset="0"/>
              </a:rPr>
              <a:t>)</a:t>
            </a:r>
          </a:p>
          <a:p>
            <a:pPr lvl="1"/>
            <a:r>
              <a:rPr lang="en-US" sz="2400" b="1" dirty="0" err="1">
                <a:solidFill>
                  <a:schemeClr val="folHlink"/>
                </a:solidFill>
                <a:latin typeface="Arial" charset="0"/>
                <a:cs typeface="Arial" charset="0"/>
              </a:rPr>
              <a:t>read</a:t>
            </a:r>
            <a:r>
              <a:rPr lang="en-US" sz="2400" b="1" baseline="-25000" dirty="0" err="1">
                <a:solidFill>
                  <a:schemeClr val="folHlink"/>
                </a:solidFill>
                <a:latin typeface="Arial" charset="0"/>
                <a:cs typeface="Arial" charset="0"/>
              </a:rPr>
              <a:t>B</a:t>
            </a:r>
            <a:r>
              <a:rPr lang="en-US" sz="2400" b="1" dirty="0">
                <a:solidFill>
                  <a:schemeClr val="folHlink"/>
                </a:solidFill>
                <a:latin typeface="Arial" charset="0"/>
                <a:cs typeface="Arial" charset="0"/>
              </a:rPr>
              <a:t>(flag[A]==false) </a:t>
            </a:r>
            <a:r>
              <a:rPr lang="en-US" sz="2400" b="1" dirty="0">
                <a:solidFill>
                  <a:schemeClr val="folHlink"/>
                </a:solidFill>
                <a:latin typeface="Arial" charset="0"/>
                <a:cs typeface="Arial" charset="0"/>
                <a:sym typeface="Wingdings" charset="0"/>
              </a:rPr>
              <a:t></a:t>
            </a:r>
            <a:r>
              <a:rPr lang="en-US" sz="2400" b="1" dirty="0">
                <a:solidFill>
                  <a:schemeClr val="folHlink"/>
                </a:solidFill>
                <a:latin typeface="Arial" charset="0"/>
                <a:cs typeface="Arial" charset="0"/>
              </a:rPr>
              <a:t> </a:t>
            </a:r>
            <a:r>
              <a:rPr lang="en-US" sz="2400" b="1" dirty="0" err="1">
                <a:solidFill>
                  <a:schemeClr val="folHlink"/>
                </a:solidFill>
                <a:latin typeface="Arial" charset="0"/>
                <a:cs typeface="Arial" charset="0"/>
              </a:rPr>
              <a:t>write</a:t>
            </a:r>
            <a:r>
              <a:rPr lang="en-US" sz="2400" b="1" baseline="-25000" dirty="0" err="1">
                <a:solidFill>
                  <a:schemeClr val="folHlink"/>
                </a:solidFill>
                <a:latin typeface="Arial" charset="0"/>
                <a:cs typeface="Arial" charset="0"/>
              </a:rPr>
              <a:t>A</a:t>
            </a:r>
            <a:r>
              <a:rPr lang="en-US" sz="2400" b="1" dirty="0">
                <a:solidFill>
                  <a:schemeClr val="folHlink"/>
                </a:solidFill>
                <a:latin typeface="Arial" charset="0"/>
                <a:cs typeface="Arial" charset="0"/>
              </a:rPr>
              <a:t>(flag[A]=true)</a:t>
            </a:r>
          </a:p>
          <a:p>
            <a:r>
              <a:rPr lang="en-US" sz="3600" dirty="0">
                <a:solidFill>
                  <a:schemeClr val="folHlink"/>
                </a:solidFill>
                <a:latin typeface="Arial" charset="0"/>
              </a:rPr>
              <a:t>From the code</a:t>
            </a:r>
          </a:p>
          <a:p>
            <a:pPr lvl="1"/>
            <a:r>
              <a:rPr lang="en-US" sz="2400" b="1" dirty="0" err="1">
                <a:solidFill>
                  <a:schemeClr val="folHlink"/>
                </a:solidFill>
                <a:latin typeface="Arial" charset="0"/>
                <a:cs typeface="Arial" charset="0"/>
              </a:rPr>
              <a:t>write</a:t>
            </a:r>
            <a:r>
              <a:rPr lang="en-US" sz="2400" b="1" baseline="-25000" dirty="0" err="1">
                <a:solidFill>
                  <a:schemeClr val="folHlink"/>
                </a:solidFill>
                <a:latin typeface="Arial" charset="0"/>
                <a:cs typeface="Arial" charset="0"/>
              </a:rPr>
              <a:t>A</a:t>
            </a:r>
            <a:r>
              <a:rPr lang="en-US" sz="2400" b="1" dirty="0">
                <a:solidFill>
                  <a:schemeClr val="folHlink"/>
                </a:solidFill>
                <a:latin typeface="Arial" charset="0"/>
                <a:cs typeface="Arial" charset="0"/>
              </a:rPr>
              <a:t>(flag[A]=true) </a:t>
            </a:r>
            <a:r>
              <a:rPr lang="en-US" sz="2400" b="1" dirty="0">
                <a:solidFill>
                  <a:schemeClr val="folHlink"/>
                </a:solidFill>
                <a:latin typeface="Arial" charset="0"/>
                <a:cs typeface="Arial" charset="0"/>
                <a:sym typeface="Wingdings" charset="0"/>
              </a:rPr>
              <a:t></a:t>
            </a:r>
            <a:r>
              <a:rPr lang="en-US" sz="2400" b="1" dirty="0">
                <a:solidFill>
                  <a:schemeClr val="folHlink"/>
                </a:solidFill>
                <a:latin typeface="Arial" charset="0"/>
                <a:cs typeface="Arial" charset="0"/>
              </a:rPr>
              <a:t> </a:t>
            </a:r>
            <a:r>
              <a:rPr lang="en-US" sz="2400" b="1" dirty="0" err="1">
                <a:solidFill>
                  <a:schemeClr val="folHlink"/>
                </a:solidFill>
                <a:latin typeface="Arial" charset="0"/>
                <a:cs typeface="Arial" charset="0"/>
              </a:rPr>
              <a:t>read</a:t>
            </a:r>
            <a:r>
              <a:rPr lang="en-US" sz="2400" b="1" baseline="-25000" dirty="0" err="1">
                <a:solidFill>
                  <a:schemeClr val="folHlink"/>
                </a:solidFill>
                <a:latin typeface="Arial" charset="0"/>
                <a:cs typeface="Arial" charset="0"/>
              </a:rPr>
              <a:t>A</a:t>
            </a:r>
            <a:r>
              <a:rPr lang="en-US" sz="2400" b="1" dirty="0">
                <a:solidFill>
                  <a:schemeClr val="folHlink"/>
                </a:solidFill>
                <a:latin typeface="Arial" charset="0"/>
                <a:cs typeface="Arial" charset="0"/>
              </a:rPr>
              <a:t>(flag[B]==false)</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a:t>
            </a:r>
          </a:p>
          <a:p>
            <a:pPr lvl="1"/>
            <a:endParaRPr lang="en-US" sz="3200" baseline="-25000" dirty="0">
              <a:solidFill>
                <a:schemeClr val="tx1"/>
              </a:solidFill>
              <a:latin typeface="Arial" charset="0"/>
              <a:cs typeface="Arial" charset="0"/>
            </a:endParaRPr>
          </a:p>
        </p:txBody>
      </p:sp>
      <p:sp>
        <p:nvSpPr>
          <p:cNvPr id="120837" name="Rectangle 3"/>
          <p:cNvSpPr>
            <a:spLocks noGrp="1" noChangeArrowheads="1"/>
          </p:cNvSpPr>
          <p:nvPr>
            <p:ph type="title"/>
          </p:nvPr>
        </p:nvSpPr>
        <p:spPr/>
        <p:txBody>
          <a:bodyPr/>
          <a:lstStyle/>
          <a:p>
            <a:r>
              <a:rPr lang="en-US" sz="4000">
                <a:latin typeface="Arial" charset="0"/>
              </a:rPr>
              <a:t>Combining</a:t>
            </a:r>
          </a:p>
        </p:txBody>
      </p:sp>
      <p:sp>
        <p:nvSpPr>
          <p:cNvPr id="120838" name="Freeform 4"/>
          <p:cNvSpPr>
            <a:spLocks/>
          </p:cNvSpPr>
          <p:nvPr/>
        </p:nvSpPr>
        <p:spPr bwMode="auto">
          <a:xfrm>
            <a:off x="1955800" y="3124200"/>
            <a:ext cx="4579938" cy="1539875"/>
          </a:xfrm>
          <a:custGeom>
            <a:avLst/>
            <a:gdLst>
              <a:gd name="T0" fmla="*/ 2147483647 w 2885"/>
              <a:gd name="T1" fmla="*/ 0 h 970"/>
              <a:gd name="T2" fmla="*/ 2147483647 w 2885"/>
              <a:gd name="T3" fmla="*/ 2147483647 h 970"/>
              <a:gd name="T4" fmla="*/ 2147483647 w 2885"/>
              <a:gd name="T5" fmla="*/ 2147483647 h 970"/>
              <a:gd name="T6" fmla="*/ 2147483647 w 2885"/>
              <a:gd name="T7" fmla="*/ 2147483647 h 970"/>
              <a:gd name="T8" fmla="*/ 0 60000 65536"/>
              <a:gd name="T9" fmla="*/ 0 60000 65536"/>
              <a:gd name="T10" fmla="*/ 0 60000 65536"/>
              <a:gd name="T11" fmla="*/ 0 60000 65536"/>
              <a:gd name="T12" fmla="*/ 0 w 2885"/>
              <a:gd name="T13" fmla="*/ 0 h 970"/>
              <a:gd name="T14" fmla="*/ 2885 w 2885"/>
              <a:gd name="T15" fmla="*/ 970 h 970"/>
            </a:gdLst>
            <a:ahLst/>
            <a:cxnLst>
              <a:cxn ang="T8">
                <a:pos x="T0" y="T1"/>
              </a:cxn>
              <a:cxn ang="T9">
                <a:pos x="T2" y="T3"/>
              </a:cxn>
              <a:cxn ang="T10">
                <a:pos x="T4" y="T5"/>
              </a:cxn>
              <a:cxn ang="T11">
                <a:pos x="T6" y="T7"/>
              </a:cxn>
            </a:cxnLst>
            <a:rect l="T12" t="T13" r="T14" b="T15"/>
            <a:pathLst>
              <a:path w="2885" h="970">
                <a:moveTo>
                  <a:pt x="2752" y="0"/>
                </a:moveTo>
                <a:cubicBezTo>
                  <a:pt x="2709" y="102"/>
                  <a:pt x="2885" y="502"/>
                  <a:pt x="2493" y="614"/>
                </a:cubicBezTo>
                <a:cubicBezTo>
                  <a:pt x="2101" y="726"/>
                  <a:pt x="800" y="613"/>
                  <a:pt x="400" y="672"/>
                </a:cubicBezTo>
                <a:cubicBezTo>
                  <a:pt x="0" y="731"/>
                  <a:pt x="157" y="908"/>
                  <a:pt x="93" y="970"/>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2288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2288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FCE36E0-AEAF-C848-B388-F34E89AB27A6}" type="slidenum">
              <a:rPr lang="ar-SA" sz="1400" b="0">
                <a:solidFill>
                  <a:srgbClr val="FFFF00"/>
                </a:solidFill>
                <a:latin typeface="Arial" charset="0"/>
                <a:cs typeface="Arial" charset="0"/>
              </a:rPr>
              <a:pPr/>
              <a:t>43</a:t>
            </a:fld>
            <a:endParaRPr lang="en-US" sz="1400" b="0">
              <a:solidFill>
                <a:srgbClr val="FFFF00"/>
              </a:solidFill>
              <a:latin typeface="Arial" charset="0"/>
              <a:cs typeface="Arial" charset="0"/>
            </a:endParaRPr>
          </a:p>
        </p:txBody>
      </p:sp>
      <p:sp>
        <p:nvSpPr>
          <p:cNvPr id="122884" name="Rectangle 2"/>
          <p:cNvSpPr>
            <a:spLocks noGrp="1" noChangeArrowheads="1"/>
          </p:cNvSpPr>
          <p:nvPr>
            <p:ph type="body" idx="1"/>
          </p:nvPr>
        </p:nvSpPr>
        <p:spPr/>
        <p:txBody>
          <a:bodyPr/>
          <a:lstStyle/>
          <a:p>
            <a:r>
              <a:rPr lang="en-US" sz="3600" dirty="0">
                <a:solidFill>
                  <a:schemeClr val="folHlink"/>
                </a:solidFill>
                <a:latin typeface="Arial" charset="0"/>
              </a:rPr>
              <a:t>Assumptions:</a:t>
            </a:r>
            <a:endParaRPr lang="en-US" sz="2800" baseline="-25000" dirty="0">
              <a:solidFill>
                <a:schemeClr val="folHlink"/>
              </a:solidFill>
              <a:latin typeface="Arial" charset="0"/>
            </a:endParaRP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a:t>
            </a:r>
            <a:r>
              <a:rPr lang="en-US" sz="2400" b="1" dirty="0">
                <a:solidFill>
                  <a:schemeClr val="tx1"/>
                </a:solidFill>
                <a:latin typeface="Arial" charset="0"/>
                <a:cs typeface="Arial" charset="0"/>
              </a:rPr>
              <a:t>)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a:t>
            </a: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a:t>
            </a:r>
            <a:r>
              <a:rPr lang="en-US" sz="2400" b="1" dirty="0">
                <a:solidFill>
                  <a:schemeClr val="tx1"/>
                </a:solidFill>
                <a:latin typeface="Arial" charset="0"/>
                <a:cs typeface="Arial" charset="0"/>
              </a:rPr>
              <a:t>)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(flag[A]=true)</a:t>
            </a:r>
          </a:p>
          <a:p>
            <a:r>
              <a:rPr lang="en-US" sz="3600" dirty="0">
                <a:solidFill>
                  <a:schemeClr val="folHlink"/>
                </a:solidFill>
                <a:latin typeface="Arial" charset="0"/>
              </a:rPr>
              <a:t>From the code</a:t>
            </a:r>
          </a:p>
          <a:p>
            <a:pPr lvl="1"/>
            <a:r>
              <a:rPr lang="en-US" sz="2400" b="1" dirty="0" err="1">
                <a:solidFill>
                  <a:schemeClr val="folHlink"/>
                </a:solidFill>
                <a:latin typeface="Arial" charset="0"/>
                <a:cs typeface="Arial" charset="0"/>
              </a:rPr>
              <a:t>write</a:t>
            </a:r>
            <a:r>
              <a:rPr lang="en-US" sz="2400" b="1" baseline="-25000" dirty="0" err="1">
                <a:solidFill>
                  <a:schemeClr val="folHlink"/>
                </a:solidFill>
                <a:latin typeface="Arial" charset="0"/>
                <a:cs typeface="Arial" charset="0"/>
              </a:rPr>
              <a:t>A</a:t>
            </a:r>
            <a:r>
              <a:rPr lang="en-US" sz="2400" b="1" dirty="0">
                <a:solidFill>
                  <a:schemeClr val="folHlink"/>
                </a:solidFill>
                <a:latin typeface="Arial" charset="0"/>
                <a:cs typeface="Arial" charset="0"/>
              </a:rPr>
              <a:t>(flag[A]=true) </a:t>
            </a:r>
            <a:r>
              <a:rPr lang="en-US" sz="2400" b="1" dirty="0">
                <a:solidFill>
                  <a:schemeClr val="folHlink"/>
                </a:solidFill>
                <a:latin typeface="Arial" charset="0"/>
                <a:cs typeface="Arial" charset="0"/>
                <a:sym typeface="Wingdings" charset="0"/>
              </a:rPr>
              <a:t></a:t>
            </a:r>
            <a:r>
              <a:rPr lang="en-US" sz="2400" b="1" dirty="0">
                <a:solidFill>
                  <a:schemeClr val="folHlink"/>
                </a:solidFill>
                <a:latin typeface="Arial" charset="0"/>
                <a:cs typeface="Arial" charset="0"/>
              </a:rPr>
              <a:t> </a:t>
            </a:r>
            <a:r>
              <a:rPr lang="en-US" sz="2400" b="1" dirty="0" err="1">
                <a:solidFill>
                  <a:schemeClr val="folHlink"/>
                </a:solidFill>
                <a:latin typeface="Arial" charset="0"/>
                <a:cs typeface="Arial" charset="0"/>
              </a:rPr>
              <a:t>read</a:t>
            </a:r>
            <a:r>
              <a:rPr lang="en-US" sz="2400" b="1" baseline="-25000" dirty="0" err="1">
                <a:solidFill>
                  <a:schemeClr val="folHlink"/>
                </a:solidFill>
                <a:latin typeface="Arial" charset="0"/>
                <a:cs typeface="Arial" charset="0"/>
              </a:rPr>
              <a:t>A</a:t>
            </a:r>
            <a:r>
              <a:rPr lang="en-US" sz="2400" b="1" dirty="0">
                <a:solidFill>
                  <a:schemeClr val="folHlink"/>
                </a:solidFill>
                <a:latin typeface="Arial" charset="0"/>
                <a:cs typeface="Arial" charset="0"/>
              </a:rPr>
              <a:t>(flag[B]==false)</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a:t>
            </a:r>
            <a:r>
              <a:rPr lang="en-US" sz="2400" b="1" dirty="0">
                <a:solidFill>
                  <a:schemeClr val="tx1"/>
                </a:solidFill>
                <a:latin typeface="Arial" charset="0"/>
                <a:cs typeface="Arial" charset="0"/>
              </a:rPr>
              <a:t>)</a:t>
            </a:r>
          </a:p>
          <a:p>
            <a:pPr lvl="1"/>
            <a:endParaRPr lang="en-US" sz="3200" baseline="-25000" dirty="0">
              <a:solidFill>
                <a:schemeClr val="tx1"/>
              </a:solidFill>
              <a:latin typeface="Arial" charset="0"/>
              <a:cs typeface="Arial" charset="0"/>
            </a:endParaRPr>
          </a:p>
        </p:txBody>
      </p:sp>
      <p:sp>
        <p:nvSpPr>
          <p:cNvPr id="122885" name="Rectangle 3"/>
          <p:cNvSpPr>
            <a:spLocks noGrp="1" noChangeArrowheads="1"/>
          </p:cNvSpPr>
          <p:nvPr>
            <p:ph type="title"/>
          </p:nvPr>
        </p:nvSpPr>
        <p:spPr/>
        <p:txBody>
          <a:bodyPr/>
          <a:lstStyle/>
          <a:p>
            <a:r>
              <a:rPr lang="en-US" sz="4000">
                <a:latin typeface="Arial" charset="0"/>
              </a:rPr>
              <a:t>Combining</a:t>
            </a:r>
          </a:p>
        </p:txBody>
      </p:sp>
      <p:sp>
        <p:nvSpPr>
          <p:cNvPr id="122886" name="Freeform 4"/>
          <p:cNvSpPr>
            <a:spLocks/>
          </p:cNvSpPr>
          <p:nvPr/>
        </p:nvSpPr>
        <p:spPr bwMode="auto">
          <a:xfrm>
            <a:off x="487363" y="3268663"/>
            <a:ext cx="5068887" cy="2436812"/>
          </a:xfrm>
          <a:custGeom>
            <a:avLst/>
            <a:gdLst>
              <a:gd name="T0" fmla="*/ 2147483647 w 3193"/>
              <a:gd name="T1" fmla="*/ 2147483647 h 1535"/>
              <a:gd name="T2" fmla="*/ 2147483647 w 3193"/>
              <a:gd name="T3" fmla="*/ 2147483647 h 1535"/>
              <a:gd name="T4" fmla="*/ 2147483647 w 3193"/>
              <a:gd name="T5" fmla="*/ 2147483647 h 1535"/>
              <a:gd name="T6" fmla="*/ 2147483647 w 3193"/>
              <a:gd name="T7" fmla="*/ 2147483647 h 1535"/>
              <a:gd name="T8" fmla="*/ 2147483647 w 3193"/>
              <a:gd name="T9" fmla="*/ 2147483647 h 1535"/>
              <a:gd name="T10" fmla="*/ 0 60000 65536"/>
              <a:gd name="T11" fmla="*/ 0 60000 65536"/>
              <a:gd name="T12" fmla="*/ 0 60000 65536"/>
              <a:gd name="T13" fmla="*/ 0 60000 65536"/>
              <a:gd name="T14" fmla="*/ 0 60000 65536"/>
              <a:gd name="T15" fmla="*/ 0 w 3193"/>
              <a:gd name="T16" fmla="*/ 0 h 1535"/>
              <a:gd name="T17" fmla="*/ 3193 w 3193"/>
              <a:gd name="T18" fmla="*/ 1535 h 1535"/>
            </a:gdLst>
            <a:ahLst/>
            <a:cxnLst>
              <a:cxn ang="T10">
                <a:pos x="T0" y="T1"/>
              </a:cxn>
              <a:cxn ang="T11">
                <a:pos x="T2" y="T3"/>
              </a:cxn>
              <a:cxn ang="T12">
                <a:pos x="T4" y="T5"/>
              </a:cxn>
              <a:cxn ang="T13">
                <a:pos x="T6" y="T7"/>
              </a:cxn>
              <a:cxn ang="T14">
                <a:pos x="T8" y="T9"/>
              </a:cxn>
            </a:cxnLst>
            <a:rect l="T15" t="T16" r="T17" b="T18"/>
            <a:pathLst>
              <a:path w="3193" h="1535">
                <a:moveTo>
                  <a:pt x="3129" y="1119"/>
                </a:moveTo>
                <a:cubicBezTo>
                  <a:pt x="3063" y="1173"/>
                  <a:pt x="3193" y="1410"/>
                  <a:pt x="2745" y="1445"/>
                </a:cubicBezTo>
                <a:cubicBezTo>
                  <a:pt x="2297" y="1480"/>
                  <a:pt x="882" y="1535"/>
                  <a:pt x="441" y="1330"/>
                </a:cubicBezTo>
                <a:cubicBezTo>
                  <a:pt x="0" y="1125"/>
                  <a:pt x="61" y="432"/>
                  <a:pt x="96" y="216"/>
                </a:cubicBezTo>
                <a:cubicBezTo>
                  <a:pt x="131" y="0"/>
                  <a:pt x="537" y="72"/>
                  <a:pt x="653" y="34"/>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2887" name="Freeform 5"/>
          <p:cNvSpPr>
            <a:spLocks/>
          </p:cNvSpPr>
          <p:nvPr/>
        </p:nvSpPr>
        <p:spPr bwMode="auto">
          <a:xfrm>
            <a:off x="1955800" y="3124200"/>
            <a:ext cx="4579938" cy="1539875"/>
          </a:xfrm>
          <a:custGeom>
            <a:avLst/>
            <a:gdLst>
              <a:gd name="T0" fmla="*/ 2147483647 w 2885"/>
              <a:gd name="T1" fmla="*/ 0 h 970"/>
              <a:gd name="T2" fmla="*/ 2147483647 w 2885"/>
              <a:gd name="T3" fmla="*/ 2147483647 h 970"/>
              <a:gd name="T4" fmla="*/ 2147483647 w 2885"/>
              <a:gd name="T5" fmla="*/ 2147483647 h 970"/>
              <a:gd name="T6" fmla="*/ 2147483647 w 2885"/>
              <a:gd name="T7" fmla="*/ 2147483647 h 970"/>
              <a:gd name="T8" fmla="*/ 0 60000 65536"/>
              <a:gd name="T9" fmla="*/ 0 60000 65536"/>
              <a:gd name="T10" fmla="*/ 0 60000 65536"/>
              <a:gd name="T11" fmla="*/ 0 60000 65536"/>
              <a:gd name="T12" fmla="*/ 0 w 2885"/>
              <a:gd name="T13" fmla="*/ 0 h 970"/>
              <a:gd name="T14" fmla="*/ 2885 w 2885"/>
              <a:gd name="T15" fmla="*/ 970 h 970"/>
            </a:gdLst>
            <a:ahLst/>
            <a:cxnLst>
              <a:cxn ang="T8">
                <a:pos x="T0" y="T1"/>
              </a:cxn>
              <a:cxn ang="T9">
                <a:pos x="T2" y="T3"/>
              </a:cxn>
              <a:cxn ang="T10">
                <a:pos x="T4" y="T5"/>
              </a:cxn>
              <a:cxn ang="T11">
                <a:pos x="T6" y="T7"/>
              </a:cxn>
            </a:cxnLst>
            <a:rect l="T12" t="T13" r="T14" b="T15"/>
            <a:pathLst>
              <a:path w="2885" h="970">
                <a:moveTo>
                  <a:pt x="2752" y="0"/>
                </a:moveTo>
                <a:cubicBezTo>
                  <a:pt x="2709" y="102"/>
                  <a:pt x="2885" y="502"/>
                  <a:pt x="2493" y="614"/>
                </a:cubicBezTo>
                <a:cubicBezTo>
                  <a:pt x="2101" y="726"/>
                  <a:pt x="800" y="613"/>
                  <a:pt x="400" y="672"/>
                </a:cubicBezTo>
                <a:cubicBezTo>
                  <a:pt x="0" y="731"/>
                  <a:pt x="157" y="908"/>
                  <a:pt x="93" y="970"/>
                </a:cubicBezTo>
              </a:path>
            </a:pathLst>
          </a:custGeom>
          <a:noFill/>
          <a:ln w="76200">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2492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2493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BA3F2CF4-765B-6446-B5A3-36AAB4A34E49}" type="slidenum">
              <a:rPr lang="ar-SA" sz="1400" b="0">
                <a:solidFill>
                  <a:srgbClr val="FFFF00"/>
                </a:solidFill>
                <a:latin typeface="Arial" charset="0"/>
                <a:cs typeface="Arial" charset="0"/>
              </a:rPr>
              <a:pPr/>
              <a:t>44</a:t>
            </a:fld>
            <a:endParaRPr lang="en-US" sz="1400" b="0">
              <a:solidFill>
                <a:srgbClr val="FFFF00"/>
              </a:solidFill>
              <a:latin typeface="Arial" charset="0"/>
              <a:cs typeface="Arial" charset="0"/>
            </a:endParaRPr>
          </a:p>
        </p:txBody>
      </p:sp>
      <p:sp>
        <p:nvSpPr>
          <p:cNvPr id="124932" name="Rectangle 2"/>
          <p:cNvSpPr>
            <a:spLocks noGrp="1" noChangeArrowheads="1"/>
          </p:cNvSpPr>
          <p:nvPr>
            <p:ph type="body" idx="1"/>
          </p:nvPr>
        </p:nvSpPr>
        <p:spPr/>
        <p:txBody>
          <a:bodyPr/>
          <a:lstStyle/>
          <a:p>
            <a:r>
              <a:rPr lang="en-US" sz="3600" dirty="0">
                <a:solidFill>
                  <a:schemeClr val="bg1">
                    <a:lumMod val="75000"/>
                  </a:schemeClr>
                </a:solidFill>
                <a:latin typeface="Arial" charset="0"/>
              </a:rPr>
              <a:t>Assumptions:</a:t>
            </a:r>
            <a:endParaRPr lang="en-US" sz="2800" baseline="-25000" dirty="0">
              <a:solidFill>
                <a:schemeClr val="bg1">
                  <a:lumMod val="75000"/>
                </a:schemeClr>
              </a:solidFill>
              <a:latin typeface="Arial" charset="0"/>
            </a:endParaRP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 </a:t>
            </a:r>
            <a:r>
              <a:rPr lang="en-US" sz="2400" b="1" dirty="0">
                <a:solidFill>
                  <a:srgbClr val="FFFF00"/>
                </a:solidFill>
                <a:latin typeface="Arial" charset="0"/>
                <a:cs typeface="Arial" charset="0"/>
                <a:sym typeface="Wingdings" charset="0"/>
              </a:rPr>
              <a:t></a:t>
            </a:r>
            <a:r>
              <a:rPr lang="en-US" sz="2400" b="1" dirty="0">
                <a:solidFill>
                  <a:srgbClr val="FFFF00"/>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a:t>
            </a: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 </a:t>
            </a:r>
            <a:r>
              <a:rPr lang="en-US" sz="2400" b="1" dirty="0">
                <a:solidFill>
                  <a:srgbClr val="FFFF00"/>
                </a:solidFill>
                <a:latin typeface="Arial" charset="0"/>
                <a:cs typeface="Arial" charset="0"/>
                <a:sym typeface="Wingdings" charset="0"/>
              </a:rPr>
              <a:t></a:t>
            </a:r>
            <a:r>
              <a:rPr lang="en-US" sz="2400" b="1" dirty="0">
                <a:solidFill>
                  <a:srgbClr val="FFFF00"/>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(flag[A]=true)</a:t>
            </a:r>
          </a:p>
          <a:p>
            <a:r>
              <a:rPr lang="en-US" sz="3600" dirty="0">
                <a:solidFill>
                  <a:schemeClr val="bg1">
                    <a:lumMod val="75000"/>
                  </a:schemeClr>
                </a:solidFill>
                <a:latin typeface="Arial" charset="0"/>
              </a:rPr>
              <a:t>From the code</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(flag[A]=true) </a:t>
            </a:r>
            <a:r>
              <a:rPr lang="en-US" sz="2400" b="1" dirty="0">
                <a:solidFill>
                  <a:srgbClr val="FFFF00"/>
                </a:solidFill>
                <a:latin typeface="Arial" charset="0"/>
                <a:cs typeface="Arial" charset="0"/>
                <a:sym typeface="Wingdings" charset="0"/>
              </a:rPr>
              <a:t></a:t>
            </a:r>
            <a:r>
              <a:rPr lang="en-US" sz="2400" b="1" dirty="0">
                <a:solidFill>
                  <a:srgbClr val="FFFF00"/>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 </a:t>
            </a:r>
            <a:r>
              <a:rPr lang="en-US" sz="2400" b="1" dirty="0">
                <a:solidFill>
                  <a:srgbClr val="FFFF00"/>
                </a:solidFill>
                <a:latin typeface="Arial" charset="0"/>
                <a:cs typeface="Arial" charset="0"/>
                <a:sym typeface="Wingdings" charset="0"/>
              </a:rPr>
              <a:t></a:t>
            </a:r>
            <a:r>
              <a:rPr lang="en-US" sz="2400" b="1" dirty="0">
                <a:solidFill>
                  <a:srgbClr val="FFFF00"/>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a:t>
            </a:r>
          </a:p>
          <a:p>
            <a:pPr lvl="1"/>
            <a:endParaRPr lang="en-US" sz="3200" baseline="-25000" dirty="0">
              <a:solidFill>
                <a:srgbClr val="FFFF00"/>
              </a:solidFill>
              <a:latin typeface="Arial" charset="0"/>
              <a:cs typeface="Arial" charset="0"/>
            </a:endParaRPr>
          </a:p>
        </p:txBody>
      </p:sp>
      <p:sp>
        <p:nvSpPr>
          <p:cNvPr id="124933" name="Rectangle 3"/>
          <p:cNvSpPr>
            <a:spLocks noGrp="1" noChangeArrowheads="1"/>
          </p:cNvSpPr>
          <p:nvPr>
            <p:ph type="title"/>
          </p:nvPr>
        </p:nvSpPr>
        <p:spPr/>
        <p:txBody>
          <a:bodyPr/>
          <a:lstStyle/>
          <a:p>
            <a:r>
              <a:rPr lang="en-US" sz="4000">
                <a:latin typeface="Arial" charset="0"/>
              </a:rPr>
              <a:t>Combining</a:t>
            </a:r>
          </a:p>
        </p:txBody>
      </p:sp>
      <p:sp>
        <p:nvSpPr>
          <p:cNvPr id="124934" name="Freeform 4"/>
          <p:cNvSpPr>
            <a:spLocks/>
          </p:cNvSpPr>
          <p:nvPr/>
        </p:nvSpPr>
        <p:spPr bwMode="auto">
          <a:xfrm>
            <a:off x="487363" y="3268663"/>
            <a:ext cx="5068887" cy="2436812"/>
          </a:xfrm>
          <a:custGeom>
            <a:avLst/>
            <a:gdLst>
              <a:gd name="T0" fmla="*/ 2147483647 w 3193"/>
              <a:gd name="T1" fmla="*/ 2147483647 h 1535"/>
              <a:gd name="T2" fmla="*/ 2147483647 w 3193"/>
              <a:gd name="T3" fmla="*/ 2147483647 h 1535"/>
              <a:gd name="T4" fmla="*/ 2147483647 w 3193"/>
              <a:gd name="T5" fmla="*/ 2147483647 h 1535"/>
              <a:gd name="T6" fmla="*/ 2147483647 w 3193"/>
              <a:gd name="T7" fmla="*/ 2147483647 h 1535"/>
              <a:gd name="T8" fmla="*/ 2147483647 w 3193"/>
              <a:gd name="T9" fmla="*/ 2147483647 h 1535"/>
              <a:gd name="T10" fmla="*/ 0 60000 65536"/>
              <a:gd name="T11" fmla="*/ 0 60000 65536"/>
              <a:gd name="T12" fmla="*/ 0 60000 65536"/>
              <a:gd name="T13" fmla="*/ 0 60000 65536"/>
              <a:gd name="T14" fmla="*/ 0 60000 65536"/>
              <a:gd name="T15" fmla="*/ 0 w 3193"/>
              <a:gd name="T16" fmla="*/ 0 h 1535"/>
              <a:gd name="T17" fmla="*/ 3193 w 3193"/>
              <a:gd name="T18" fmla="*/ 1535 h 1535"/>
            </a:gdLst>
            <a:ahLst/>
            <a:cxnLst>
              <a:cxn ang="T10">
                <a:pos x="T0" y="T1"/>
              </a:cxn>
              <a:cxn ang="T11">
                <a:pos x="T2" y="T3"/>
              </a:cxn>
              <a:cxn ang="T12">
                <a:pos x="T4" y="T5"/>
              </a:cxn>
              <a:cxn ang="T13">
                <a:pos x="T6" y="T7"/>
              </a:cxn>
              <a:cxn ang="T14">
                <a:pos x="T8" y="T9"/>
              </a:cxn>
            </a:cxnLst>
            <a:rect l="T15" t="T16" r="T17" b="T18"/>
            <a:pathLst>
              <a:path w="3193" h="1535">
                <a:moveTo>
                  <a:pt x="3129" y="1119"/>
                </a:moveTo>
                <a:cubicBezTo>
                  <a:pt x="3063" y="1173"/>
                  <a:pt x="3193" y="1410"/>
                  <a:pt x="2745" y="1445"/>
                </a:cubicBezTo>
                <a:cubicBezTo>
                  <a:pt x="2297" y="1480"/>
                  <a:pt x="882" y="1535"/>
                  <a:pt x="441" y="1330"/>
                </a:cubicBezTo>
                <a:cubicBezTo>
                  <a:pt x="0" y="1125"/>
                  <a:pt x="61" y="432"/>
                  <a:pt x="96" y="216"/>
                </a:cubicBezTo>
                <a:cubicBezTo>
                  <a:pt x="131" y="0"/>
                  <a:pt x="537" y="72"/>
                  <a:pt x="653" y="34"/>
                </a:cubicBezTo>
              </a:path>
            </a:pathLst>
          </a:custGeom>
          <a:noFill/>
          <a:ln w="76200">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4935" name="Freeform 5"/>
          <p:cNvSpPr>
            <a:spLocks/>
          </p:cNvSpPr>
          <p:nvPr/>
        </p:nvSpPr>
        <p:spPr bwMode="auto">
          <a:xfrm>
            <a:off x="1955800" y="3124200"/>
            <a:ext cx="4579938" cy="1539875"/>
          </a:xfrm>
          <a:custGeom>
            <a:avLst/>
            <a:gdLst>
              <a:gd name="T0" fmla="*/ 2147483647 w 2885"/>
              <a:gd name="T1" fmla="*/ 0 h 970"/>
              <a:gd name="T2" fmla="*/ 2147483647 w 2885"/>
              <a:gd name="T3" fmla="*/ 2147483647 h 970"/>
              <a:gd name="T4" fmla="*/ 2147483647 w 2885"/>
              <a:gd name="T5" fmla="*/ 2147483647 h 970"/>
              <a:gd name="T6" fmla="*/ 2147483647 w 2885"/>
              <a:gd name="T7" fmla="*/ 2147483647 h 970"/>
              <a:gd name="T8" fmla="*/ 0 60000 65536"/>
              <a:gd name="T9" fmla="*/ 0 60000 65536"/>
              <a:gd name="T10" fmla="*/ 0 60000 65536"/>
              <a:gd name="T11" fmla="*/ 0 60000 65536"/>
              <a:gd name="T12" fmla="*/ 0 w 2885"/>
              <a:gd name="T13" fmla="*/ 0 h 970"/>
              <a:gd name="T14" fmla="*/ 2885 w 2885"/>
              <a:gd name="T15" fmla="*/ 970 h 970"/>
            </a:gdLst>
            <a:ahLst/>
            <a:cxnLst>
              <a:cxn ang="T8">
                <a:pos x="T0" y="T1"/>
              </a:cxn>
              <a:cxn ang="T9">
                <a:pos x="T2" y="T3"/>
              </a:cxn>
              <a:cxn ang="T10">
                <a:pos x="T4" y="T5"/>
              </a:cxn>
              <a:cxn ang="T11">
                <a:pos x="T6" y="T7"/>
              </a:cxn>
            </a:cxnLst>
            <a:rect l="T12" t="T13" r="T14" b="T15"/>
            <a:pathLst>
              <a:path w="2885" h="970">
                <a:moveTo>
                  <a:pt x="2752" y="0"/>
                </a:moveTo>
                <a:cubicBezTo>
                  <a:pt x="2709" y="102"/>
                  <a:pt x="2885" y="502"/>
                  <a:pt x="2493" y="614"/>
                </a:cubicBezTo>
                <a:cubicBezTo>
                  <a:pt x="2101" y="726"/>
                  <a:pt x="800" y="613"/>
                  <a:pt x="400" y="672"/>
                </a:cubicBezTo>
                <a:cubicBezTo>
                  <a:pt x="0" y="731"/>
                  <a:pt x="157" y="908"/>
                  <a:pt x="93" y="970"/>
                </a:cubicBezTo>
              </a:path>
            </a:pathLst>
          </a:custGeom>
          <a:noFill/>
          <a:ln w="76200">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4936" name="Freeform 6"/>
          <p:cNvSpPr>
            <a:spLocks/>
          </p:cNvSpPr>
          <p:nvPr/>
        </p:nvSpPr>
        <p:spPr bwMode="auto">
          <a:xfrm>
            <a:off x="1800225" y="3429000"/>
            <a:ext cx="3900488" cy="838200"/>
          </a:xfrm>
          <a:custGeom>
            <a:avLst/>
            <a:gdLst>
              <a:gd name="T0" fmla="*/ 2147483647 w 2457"/>
              <a:gd name="T1" fmla="*/ 0 h 528"/>
              <a:gd name="T2" fmla="*/ 2147483647 w 2457"/>
              <a:gd name="T3" fmla="*/ 2147483647 h 528"/>
              <a:gd name="T4" fmla="*/ 2147483647 w 2457"/>
              <a:gd name="T5" fmla="*/ 2147483647 h 528"/>
              <a:gd name="T6" fmla="*/ 2147483647 w 2457"/>
              <a:gd name="T7" fmla="*/ 2147483647 h 528"/>
              <a:gd name="T8" fmla="*/ 0 60000 65536"/>
              <a:gd name="T9" fmla="*/ 0 60000 65536"/>
              <a:gd name="T10" fmla="*/ 0 60000 65536"/>
              <a:gd name="T11" fmla="*/ 0 60000 65536"/>
              <a:gd name="T12" fmla="*/ 0 w 2457"/>
              <a:gd name="T13" fmla="*/ 0 h 528"/>
              <a:gd name="T14" fmla="*/ 2457 w 2457"/>
              <a:gd name="T15" fmla="*/ 528 h 528"/>
            </a:gdLst>
            <a:ahLst/>
            <a:cxnLst>
              <a:cxn ang="T8">
                <a:pos x="T0" y="T1"/>
              </a:cxn>
              <a:cxn ang="T9">
                <a:pos x="T2" y="T3"/>
              </a:cxn>
              <a:cxn ang="T10">
                <a:pos x="T4" y="T5"/>
              </a:cxn>
              <a:cxn ang="T11">
                <a:pos x="T6" y="T7"/>
              </a:cxn>
            </a:cxnLst>
            <a:rect l="T12" t="T13" r="T14" b="T15"/>
            <a:pathLst>
              <a:path w="2457" h="528">
                <a:moveTo>
                  <a:pt x="2418" y="0"/>
                </a:moveTo>
                <a:cubicBezTo>
                  <a:pt x="2367" y="43"/>
                  <a:pt x="2457" y="213"/>
                  <a:pt x="2111" y="259"/>
                </a:cubicBezTo>
                <a:cubicBezTo>
                  <a:pt x="1765" y="305"/>
                  <a:pt x="688" y="233"/>
                  <a:pt x="344" y="278"/>
                </a:cubicBezTo>
                <a:cubicBezTo>
                  <a:pt x="0" y="323"/>
                  <a:pt x="109" y="476"/>
                  <a:pt x="47" y="528"/>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2697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2697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FEDF3F45-716F-F749-AD47-0676CD42A2EE}" type="slidenum">
              <a:rPr lang="ar-SA" sz="1400" b="0">
                <a:solidFill>
                  <a:srgbClr val="FFFF00"/>
                </a:solidFill>
                <a:latin typeface="Arial" charset="0"/>
                <a:cs typeface="Arial" charset="0"/>
              </a:rPr>
              <a:pPr/>
              <a:t>45</a:t>
            </a:fld>
            <a:endParaRPr lang="en-US" sz="1400" b="0">
              <a:solidFill>
                <a:srgbClr val="FFFF00"/>
              </a:solidFill>
              <a:latin typeface="Arial" charset="0"/>
              <a:cs typeface="Arial" charset="0"/>
            </a:endParaRPr>
          </a:p>
        </p:txBody>
      </p:sp>
      <p:sp>
        <p:nvSpPr>
          <p:cNvPr id="126980" name="Rectangle 2"/>
          <p:cNvSpPr>
            <a:spLocks noGrp="1" noChangeArrowheads="1"/>
          </p:cNvSpPr>
          <p:nvPr>
            <p:ph type="body" idx="1"/>
          </p:nvPr>
        </p:nvSpPr>
        <p:spPr/>
        <p:txBody>
          <a:bodyPr/>
          <a:lstStyle/>
          <a:p>
            <a:r>
              <a:rPr lang="en-US" sz="3600" dirty="0">
                <a:solidFill>
                  <a:schemeClr val="folHlink"/>
                </a:solidFill>
                <a:latin typeface="Arial" charset="0"/>
              </a:rPr>
              <a:t>Assumptions:</a:t>
            </a:r>
            <a:endParaRPr lang="en-US" sz="2800" baseline="-25000" dirty="0">
              <a:solidFill>
                <a:schemeClr val="folHlink"/>
              </a:solidFill>
              <a:latin typeface="Arial" charset="0"/>
            </a:endParaRP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a:t>
            </a: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a:t>
            </a:r>
            <a:r>
              <a:rPr lang="en-US" sz="2400" b="1" dirty="0">
                <a:solidFill>
                  <a:schemeClr val="tx1"/>
                </a:solidFill>
                <a:latin typeface="Arial" charset="0"/>
                <a:cs typeface="Arial" charset="0"/>
              </a:rPr>
              <a:t>)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(flag[A]=true)</a:t>
            </a:r>
          </a:p>
          <a:p>
            <a:r>
              <a:rPr lang="en-US" sz="3600" dirty="0">
                <a:solidFill>
                  <a:schemeClr val="folHlink"/>
                </a:solidFill>
                <a:latin typeface="Arial" charset="0"/>
              </a:rPr>
              <a:t>From the code</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(flag[A]=true) </a:t>
            </a:r>
            <a:r>
              <a:rPr lang="en-US" sz="2400" b="1" dirty="0">
                <a:solidFill>
                  <a:srgbClr val="FF0000"/>
                </a:solidFill>
                <a:latin typeface="Arial" charset="0"/>
                <a:cs typeface="Arial" charset="0"/>
                <a:sym typeface="Wingdings" charset="0"/>
              </a:rPr>
              <a:t></a:t>
            </a:r>
            <a:r>
              <a:rPr lang="en-US" sz="2400" b="1" dirty="0">
                <a:solidFill>
                  <a:srgbClr val="FFFF00"/>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a:t>
            </a:r>
            <a:r>
              <a:rPr lang="en-US" sz="2400" b="1" dirty="0">
                <a:solidFill>
                  <a:schemeClr val="tx1"/>
                </a:solidFill>
                <a:latin typeface="Arial" charset="0"/>
                <a:cs typeface="Arial" charset="0"/>
              </a:rPr>
              <a:t>)</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a:t>
            </a:r>
            <a:r>
              <a:rPr lang="en-US" sz="2400" b="1" dirty="0">
                <a:solidFill>
                  <a:schemeClr val="tx1"/>
                </a:solidFill>
                <a:latin typeface="Arial" charset="0"/>
                <a:cs typeface="Arial" charset="0"/>
              </a:rPr>
              <a:t>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a:t>
            </a:r>
            <a:r>
              <a:rPr lang="en-US" sz="2400" b="1" dirty="0">
                <a:solidFill>
                  <a:schemeClr val="tx1"/>
                </a:solidFill>
                <a:latin typeface="Arial" charset="0"/>
                <a:cs typeface="Arial" charset="0"/>
              </a:rPr>
              <a:t>)</a:t>
            </a:r>
          </a:p>
          <a:p>
            <a:pPr lvl="1"/>
            <a:endParaRPr lang="en-US" sz="3200" baseline="-25000" dirty="0">
              <a:solidFill>
                <a:schemeClr val="tx1"/>
              </a:solidFill>
              <a:latin typeface="Arial" charset="0"/>
              <a:cs typeface="Arial" charset="0"/>
            </a:endParaRPr>
          </a:p>
        </p:txBody>
      </p:sp>
      <p:sp>
        <p:nvSpPr>
          <p:cNvPr id="126981" name="Rectangle 3"/>
          <p:cNvSpPr>
            <a:spLocks noGrp="1" noChangeArrowheads="1"/>
          </p:cNvSpPr>
          <p:nvPr>
            <p:ph type="title"/>
          </p:nvPr>
        </p:nvSpPr>
        <p:spPr/>
        <p:txBody>
          <a:bodyPr/>
          <a:lstStyle/>
          <a:p>
            <a:r>
              <a:rPr lang="en-US" sz="4000">
                <a:latin typeface="Arial" charset="0"/>
              </a:rPr>
              <a:t>Combining</a:t>
            </a:r>
          </a:p>
        </p:txBody>
      </p:sp>
      <p:sp>
        <p:nvSpPr>
          <p:cNvPr id="126982" name="Freeform 4"/>
          <p:cNvSpPr>
            <a:spLocks/>
          </p:cNvSpPr>
          <p:nvPr/>
        </p:nvSpPr>
        <p:spPr bwMode="auto">
          <a:xfrm>
            <a:off x="487363" y="3268663"/>
            <a:ext cx="5068887" cy="2436812"/>
          </a:xfrm>
          <a:custGeom>
            <a:avLst/>
            <a:gdLst>
              <a:gd name="T0" fmla="*/ 2147483647 w 3193"/>
              <a:gd name="T1" fmla="*/ 2147483647 h 1535"/>
              <a:gd name="T2" fmla="*/ 2147483647 w 3193"/>
              <a:gd name="T3" fmla="*/ 2147483647 h 1535"/>
              <a:gd name="T4" fmla="*/ 2147483647 w 3193"/>
              <a:gd name="T5" fmla="*/ 2147483647 h 1535"/>
              <a:gd name="T6" fmla="*/ 2147483647 w 3193"/>
              <a:gd name="T7" fmla="*/ 2147483647 h 1535"/>
              <a:gd name="T8" fmla="*/ 2147483647 w 3193"/>
              <a:gd name="T9" fmla="*/ 2147483647 h 1535"/>
              <a:gd name="T10" fmla="*/ 0 60000 65536"/>
              <a:gd name="T11" fmla="*/ 0 60000 65536"/>
              <a:gd name="T12" fmla="*/ 0 60000 65536"/>
              <a:gd name="T13" fmla="*/ 0 60000 65536"/>
              <a:gd name="T14" fmla="*/ 0 60000 65536"/>
              <a:gd name="T15" fmla="*/ 0 w 3193"/>
              <a:gd name="T16" fmla="*/ 0 h 1535"/>
              <a:gd name="T17" fmla="*/ 3193 w 3193"/>
              <a:gd name="T18" fmla="*/ 1535 h 1535"/>
            </a:gdLst>
            <a:ahLst/>
            <a:cxnLst>
              <a:cxn ang="T10">
                <a:pos x="T0" y="T1"/>
              </a:cxn>
              <a:cxn ang="T11">
                <a:pos x="T2" y="T3"/>
              </a:cxn>
              <a:cxn ang="T12">
                <a:pos x="T4" y="T5"/>
              </a:cxn>
              <a:cxn ang="T13">
                <a:pos x="T6" y="T7"/>
              </a:cxn>
              <a:cxn ang="T14">
                <a:pos x="T8" y="T9"/>
              </a:cxn>
            </a:cxnLst>
            <a:rect l="T15" t="T16" r="T17" b="T18"/>
            <a:pathLst>
              <a:path w="3193" h="1535">
                <a:moveTo>
                  <a:pt x="3129" y="1119"/>
                </a:moveTo>
                <a:cubicBezTo>
                  <a:pt x="3063" y="1173"/>
                  <a:pt x="3193" y="1410"/>
                  <a:pt x="2745" y="1445"/>
                </a:cubicBezTo>
                <a:cubicBezTo>
                  <a:pt x="2297" y="1480"/>
                  <a:pt x="882" y="1535"/>
                  <a:pt x="441" y="1330"/>
                </a:cubicBezTo>
                <a:cubicBezTo>
                  <a:pt x="0" y="1125"/>
                  <a:pt x="61" y="432"/>
                  <a:pt x="96" y="216"/>
                </a:cubicBezTo>
                <a:cubicBezTo>
                  <a:pt x="131" y="0"/>
                  <a:pt x="537" y="72"/>
                  <a:pt x="653" y="34"/>
                </a:cubicBezTo>
              </a:path>
            </a:pathLst>
          </a:custGeom>
          <a:noFill/>
          <a:ln w="76200">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6983" name="Freeform 5"/>
          <p:cNvSpPr>
            <a:spLocks/>
          </p:cNvSpPr>
          <p:nvPr/>
        </p:nvSpPr>
        <p:spPr bwMode="auto">
          <a:xfrm>
            <a:off x="1955800" y="3124200"/>
            <a:ext cx="4579938" cy="1539875"/>
          </a:xfrm>
          <a:custGeom>
            <a:avLst/>
            <a:gdLst>
              <a:gd name="T0" fmla="*/ 2147483647 w 2885"/>
              <a:gd name="T1" fmla="*/ 0 h 970"/>
              <a:gd name="T2" fmla="*/ 2147483647 w 2885"/>
              <a:gd name="T3" fmla="*/ 2147483647 h 970"/>
              <a:gd name="T4" fmla="*/ 2147483647 w 2885"/>
              <a:gd name="T5" fmla="*/ 2147483647 h 970"/>
              <a:gd name="T6" fmla="*/ 2147483647 w 2885"/>
              <a:gd name="T7" fmla="*/ 2147483647 h 970"/>
              <a:gd name="T8" fmla="*/ 0 60000 65536"/>
              <a:gd name="T9" fmla="*/ 0 60000 65536"/>
              <a:gd name="T10" fmla="*/ 0 60000 65536"/>
              <a:gd name="T11" fmla="*/ 0 60000 65536"/>
              <a:gd name="T12" fmla="*/ 0 w 2885"/>
              <a:gd name="T13" fmla="*/ 0 h 970"/>
              <a:gd name="T14" fmla="*/ 2885 w 2885"/>
              <a:gd name="T15" fmla="*/ 970 h 970"/>
            </a:gdLst>
            <a:ahLst/>
            <a:cxnLst>
              <a:cxn ang="T8">
                <a:pos x="T0" y="T1"/>
              </a:cxn>
              <a:cxn ang="T9">
                <a:pos x="T2" y="T3"/>
              </a:cxn>
              <a:cxn ang="T10">
                <a:pos x="T4" y="T5"/>
              </a:cxn>
              <a:cxn ang="T11">
                <a:pos x="T6" y="T7"/>
              </a:cxn>
            </a:cxnLst>
            <a:rect l="T12" t="T13" r="T14" b="T15"/>
            <a:pathLst>
              <a:path w="2885" h="970">
                <a:moveTo>
                  <a:pt x="2752" y="0"/>
                </a:moveTo>
                <a:cubicBezTo>
                  <a:pt x="2709" y="102"/>
                  <a:pt x="2885" y="502"/>
                  <a:pt x="2493" y="614"/>
                </a:cubicBezTo>
                <a:cubicBezTo>
                  <a:pt x="2101" y="726"/>
                  <a:pt x="800" y="613"/>
                  <a:pt x="400" y="672"/>
                </a:cubicBezTo>
                <a:cubicBezTo>
                  <a:pt x="0" y="731"/>
                  <a:pt x="157" y="908"/>
                  <a:pt x="93" y="970"/>
                </a:cubicBezTo>
              </a:path>
            </a:pathLst>
          </a:custGeom>
          <a:noFill/>
          <a:ln w="76200">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6984" name="Freeform 6"/>
          <p:cNvSpPr>
            <a:spLocks/>
          </p:cNvSpPr>
          <p:nvPr/>
        </p:nvSpPr>
        <p:spPr bwMode="auto">
          <a:xfrm>
            <a:off x="1800225" y="3429000"/>
            <a:ext cx="3900488" cy="838200"/>
          </a:xfrm>
          <a:custGeom>
            <a:avLst/>
            <a:gdLst>
              <a:gd name="T0" fmla="*/ 2147483647 w 2457"/>
              <a:gd name="T1" fmla="*/ 0 h 528"/>
              <a:gd name="T2" fmla="*/ 2147483647 w 2457"/>
              <a:gd name="T3" fmla="*/ 2147483647 h 528"/>
              <a:gd name="T4" fmla="*/ 2147483647 w 2457"/>
              <a:gd name="T5" fmla="*/ 2147483647 h 528"/>
              <a:gd name="T6" fmla="*/ 2147483647 w 2457"/>
              <a:gd name="T7" fmla="*/ 2147483647 h 528"/>
              <a:gd name="T8" fmla="*/ 0 60000 65536"/>
              <a:gd name="T9" fmla="*/ 0 60000 65536"/>
              <a:gd name="T10" fmla="*/ 0 60000 65536"/>
              <a:gd name="T11" fmla="*/ 0 60000 65536"/>
              <a:gd name="T12" fmla="*/ 0 w 2457"/>
              <a:gd name="T13" fmla="*/ 0 h 528"/>
              <a:gd name="T14" fmla="*/ 2457 w 2457"/>
              <a:gd name="T15" fmla="*/ 528 h 528"/>
            </a:gdLst>
            <a:ahLst/>
            <a:cxnLst>
              <a:cxn ang="T8">
                <a:pos x="T0" y="T1"/>
              </a:cxn>
              <a:cxn ang="T9">
                <a:pos x="T2" y="T3"/>
              </a:cxn>
              <a:cxn ang="T10">
                <a:pos x="T4" y="T5"/>
              </a:cxn>
              <a:cxn ang="T11">
                <a:pos x="T6" y="T7"/>
              </a:cxn>
            </a:cxnLst>
            <a:rect l="T12" t="T13" r="T14" b="T15"/>
            <a:pathLst>
              <a:path w="2457" h="528">
                <a:moveTo>
                  <a:pt x="2418" y="0"/>
                </a:moveTo>
                <a:cubicBezTo>
                  <a:pt x="2367" y="43"/>
                  <a:pt x="2457" y="213"/>
                  <a:pt x="2111" y="259"/>
                </a:cubicBezTo>
                <a:cubicBezTo>
                  <a:pt x="1765" y="305"/>
                  <a:pt x="688" y="233"/>
                  <a:pt x="344" y="278"/>
                </a:cubicBezTo>
                <a:cubicBezTo>
                  <a:pt x="0" y="323"/>
                  <a:pt x="109" y="476"/>
                  <a:pt x="47" y="528"/>
                </a:cubicBezTo>
              </a:path>
            </a:pathLst>
          </a:custGeom>
          <a:noFill/>
          <a:ln w="76200">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6985" name="Freeform 7"/>
          <p:cNvSpPr>
            <a:spLocks/>
          </p:cNvSpPr>
          <p:nvPr/>
        </p:nvSpPr>
        <p:spPr bwMode="auto">
          <a:xfrm>
            <a:off x="1935163" y="2130425"/>
            <a:ext cx="4865687" cy="2030413"/>
          </a:xfrm>
          <a:custGeom>
            <a:avLst/>
            <a:gdLst>
              <a:gd name="T0" fmla="*/ 2147483647 w 3065"/>
              <a:gd name="T1" fmla="*/ 2147483647 h 1279"/>
              <a:gd name="T2" fmla="*/ 2147483647 w 3065"/>
              <a:gd name="T3" fmla="*/ 2147483647 h 1279"/>
              <a:gd name="T4" fmla="*/ 2147483647 w 3065"/>
              <a:gd name="T5" fmla="*/ 2147483647 h 1279"/>
              <a:gd name="T6" fmla="*/ 0 w 3065"/>
              <a:gd name="T7" fmla="*/ 2147483647 h 1279"/>
              <a:gd name="T8" fmla="*/ 0 60000 65536"/>
              <a:gd name="T9" fmla="*/ 0 60000 65536"/>
              <a:gd name="T10" fmla="*/ 0 60000 65536"/>
              <a:gd name="T11" fmla="*/ 0 60000 65536"/>
              <a:gd name="T12" fmla="*/ 0 w 3065"/>
              <a:gd name="T13" fmla="*/ 0 h 1279"/>
              <a:gd name="T14" fmla="*/ 3065 w 3065"/>
              <a:gd name="T15" fmla="*/ 1279 h 1279"/>
            </a:gdLst>
            <a:ahLst/>
            <a:cxnLst>
              <a:cxn ang="T8">
                <a:pos x="T0" y="T1"/>
              </a:cxn>
              <a:cxn ang="T9">
                <a:pos x="T2" y="T3"/>
              </a:cxn>
              <a:cxn ang="T10">
                <a:pos x="T4" y="T5"/>
              </a:cxn>
              <a:cxn ang="T11">
                <a:pos x="T6" y="T7"/>
              </a:cxn>
            </a:cxnLst>
            <a:rect l="T12" t="T13" r="T14" b="T15"/>
            <a:pathLst>
              <a:path w="3065" h="1279">
                <a:moveTo>
                  <a:pt x="2899" y="1279"/>
                </a:moveTo>
                <a:cubicBezTo>
                  <a:pt x="2859" y="1098"/>
                  <a:pt x="3065" y="388"/>
                  <a:pt x="2659" y="194"/>
                </a:cubicBezTo>
                <a:cubicBezTo>
                  <a:pt x="2253" y="0"/>
                  <a:pt x="904" y="90"/>
                  <a:pt x="461" y="117"/>
                </a:cubicBezTo>
                <a:cubicBezTo>
                  <a:pt x="18" y="144"/>
                  <a:pt x="96" y="307"/>
                  <a:pt x="0" y="357"/>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2902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2902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3991440F-5C79-6540-BB6B-C98EFEE0A1AD}" type="slidenum">
              <a:rPr lang="ar-SA" sz="1400" b="0">
                <a:solidFill>
                  <a:srgbClr val="FFFF00"/>
                </a:solidFill>
                <a:latin typeface="Arial" charset="0"/>
                <a:cs typeface="Arial" charset="0"/>
              </a:rPr>
              <a:pPr/>
              <a:t>46</a:t>
            </a:fld>
            <a:endParaRPr lang="en-US" sz="1400" b="0">
              <a:solidFill>
                <a:srgbClr val="FFFF00"/>
              </a:solidFill>
              <a:latin typeface="Arial" charset="0"/>
              <a:cs typeface="Arial" charset="0"/>
            </a:endParaRPr>
          </a:p>
        </p:txBody>
      </p:sp>
      <p:sp>
        <p:nvSpPr>
          <p:cNvPr id="129028" name="Rectangle 2"/>
          <p:cNvSpPr>
            <a:spLocks noGrp="1" noChangeArrowheads="1"/>
          </p:cNvSpPr>
          <p:nvPr>
            <p:ph type="body" idx="1"/>
          </p:nvPr>
        </p:nvSpPr>
        <p:spPr/>
        <p:txBody>
          <a:bodyPr/>
          <a:lstStyle/>
          <a:p>
            <a:r>
              <a:rPr lang="en-US" sz="3600" dirty="0">
                <a:solidFill>
                  <a:schemeClr val="folHlink"/>
                </a:solidFill>
                <a:latin typeface="Arial" charset="0"/>
              </a:rPr>
              <a:t>Assumptions:</a:t>
            </a:r>
            <a:endParaRPr lang="en-US" sz="2800" baseline="-25000" dirty="0">
              <a:solidFill>
                <a:schemeClr val="folHlink"/>
              </a:solidFill>
              <a:latin typeface="Arial" charset="0"/>
            </a:endParaRP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a:t>
            </a: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(flag[A]=true)</a:t>
            </a:r>
          </a:p>
          <a:p>
            <a:r>
              <a:rPr lang="en-US" sz="3600" dirty="0">
                <a:solidFill>
                  <a:schemeClr val="folHlink"/>
                </a:solidFill>
                <a:latin typeface="Arial" charset="0"/>
              </a:rPr>
              <a:t>From the code</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(flag[A]=true) </a:t>
            </a:r>
            <a:r>
              <a:rPr lang="en-US" sz="2400" b="1" dirty="0">
                <a:solidFill>
                  <a:srgbClr val="FF0000"/>
                </a:solidFill>
                <a:latin typeface="Arial" charset="0"/>
                <a:cs typeface="Arial" charset="0"/>
                <a:sym typeface="Wingdings" charset="0"/>
              </a:rPr>
              <a:t></a:t>
            </a:r>
            <a:r>
              <a:rPr lang="en-US" sz="2400" b="1" dirty="0">
                <a:solidFill>
                  <a:srgbClr val="FFFF00"/>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a:t>
            </a:r>
            <a:r>
              <a:rPr lang="en-US" sz="2400" b="1" dirty="0">
                <a:solidFill>
                  <a:schemeClr val="tx1"/>
                </a:solidFill>
                <a:latin typeface="Arial" charset="0"/>
                <a:cs typeface="Arial" charset="0"/>
              </a:rPr>
              <a:t>)</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a:t>
            </a:r>
          </a:p>
          <a:p>
            <a:pPr lvl="1"/>
            <a:endParaRPr lang="en-US" sz="3200" baseline="-25000" dirty="0">
              <a:solidFill>
                <a:schemeClr val="tx1"/>
              </a:solidFill>
              <a:latin typeface="Arial" charset="0"/>
              <a:cs typeface="Arial" charset="0"/>
            </a:endParaRPr>
          </a:p>
        </p:txBody>
      </p:sp>
      <p:sp>
        <p:nvSpPr>
          <p:cNvPr id="129029" name="Rectangle 3"/>
          <p:cNvSpPr>
            <a:spLocks noGrp="1" noChangeArrowheads="1"/>
          </p:cNvSpPr>
          <p:nvPr>
            <p:ph type="title"/>
          </p:nvPr>
        </p:nvSpPr>
        <p:spPr/>
        <p:txBody>
          <a:bodyPr/>
          <a:lstStyle/>
          <a:p>
            <a:r>
              <a:rPr lang="en-US" sz="4000" dirty="0">
                <a:latin typeface="Arial" charset="0"/>
              </a:rPr>
              <a:t>Combining</a:t>
            </a:r>
          </a:p>
        </p:txBody>
      </p:sp>
      <p:sp>
        <p:nvSpPr>
          <p:cNvPr id="129030" name="Freeform 4"/>
          <p:cNvSpPr>
            <a:spLocks/>
          </p:cNvSpPr>
          <p:nvPr/>
        </p:nvSpPr>
        <p:spPr bwMode="auto">
          <a:xfrm>
            <a:off x="487363" y="3268663"/>
            <a:ext cx="5068887" cy="2436812"/>
          </a:xfrm>
          <a:custGeom>
            <a:avLst/>
            <a:gdLst>
              <a:gd name="T0" fmla="*/ 2147483647 w 3193"/>
              <a:gd name="T1" fmla="*/ 2147483647 h 1535"/>
              <a:gd name="T2" fmla="*/ 2147483647 w 3193"/>
              <a:gd name="T3" fmla="*/ 2147483647 h 1535"/>
              <a:gd name="T4" fmla="*/ 2147483647 w 3193"/>
              <a:gd name="T5" fmla="*/ 2147483647 h 1535"/>
              <a:gd name="T6" fmla="*/ 2147483647 w 3193"/>
              <a:gd name="T7" fmla="*/ 2147483647 h 1535"/>
              <a:gd name="T8" fmla="*/ 2147483647 w 3193"/>
              <a:gd name="T9" fmla="*/ 2147483647 h 1535"/>
              <a:gd name="T10" fmla="*/ 0 60000 65536"/>
              <a:gd name="T11" fmla="*/ 0 60000 65536"/>
              <a:gd name="T12" fmla="*/ 0 60000 65536"/>
              <a:gd name="T13" fmla="*/ 0 60000 65536"/>
              <a:gd name="T14" fmla="*/ 0 60000 65536"/>
              <a:gd name="T15" fmla="*/ 0 w 3193"/>
              <a:gd name="T16" fmla="*/ 0 h 1535"/>
              <a:gd name="T17" fmla="*/ 3193 w 3193"/>
              <a:gd name="T18" fmla="*/ 1535 h 1535"/>
            </a:gdLst>
            <a:ahLst/>
            <a:cxnLst>
              <a:cxn ang="T10">
                <a:pos x="T0" y="T1"/>
              </a:cxn>
              <a:cxn ang="T11">
                <a:pos x="T2" y="T3"/>
              </a:cxn>
              <a:cxn ang="T12">
                <a:pos x="T4" y="T5"/>
              </a:cxn>
              <a:cxn ang="T13">
                <a:pos x="T6" y="T7"/>
              </a:cxn>
              <a:cxn ang="T14">
                <a:pos x="T8" y="T9"/>
              </a:cxn>
            </a:cxnLst>
            <a:rect l="T15" t="T16" r="T17" b="T18"/>
            <a:pathLst>
              <a:path w="3193" h="1535">
                <a:moveTo>
                  <a:pt x="3129" y="1119"/>
                </a:moveTo>
                <a:cubicBezTo>
                  <a:pt x="3063" y="1173"/>
                  <a:pt x="3193" y="1410"/>
                  <a:pt x="2745" y="1445"/>
                </a:cubicBezTo>
                <a:cubicBezTo>
                  <a:pt x="2297" y="1480"/>
                  <a:pt x="882" y="1535"/>
                  <a:pt x="441" y="1330"/>
                </a:cubicBezTo>
                <a:cubicBezTo>
                  <a:pt x="0" y="1125"/>
                  <a:pt x="61" y="432"/>
                  <a:pt x="96" y="216"/>
                </a:cubicBezTo>
                <a:cubicBezTo>
                  <a:pt x="131" y="0"/>
                  <a:pt x="537" y="72"/>
                  <a:pt x="653" y="34"/>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1" name="Freeform 5"/>
          <p:cNvSpPr>
            <a:spLocks/>
          </p:cNvSpPr>
          <p:nvPr/>
        </p:nvSpPr>
        <p:spPr bwMode="auto">
          <a:xfrm>
            <a:off x="1955800" y="3124200"/>
            <a:ext cx="4579938" cy="1539875"/>
          </a:xfrm>
          <a:custGeom>
            <a:avLst/>
            <a:gdLst>
              <a:gd name="T0" fmla="*/ 2147483647 w 2885"/>
              <a:gd name="T1" fmla="*/ 0 h 970"/>
              <a:gd name="T2" fmla="*/ 2147483647 w 2885"/>
              <a:gd name="T3" fmla="*/ 2147483647 h 970"/>
              <a:gd name="T4" fmla="*/ 2147483647 w 2885"/>
              <a:gd name="T5" fmla="*/ 2147483647 h 970"/>
              <a:gd name="T6" fmla="*/ 2147483647 w 2885"/>
              <a:gd name="T7" fmla="*/ 2147483647 h 970"/>
              <a:gd name="T8" fmla="*/ 0 60000 65536"/>
              <a:gd name="T9" fmla="*/ 0 60000 65536"/>
              <a:gd name="T10" fmla="*/ 0 60000 65536"/>
              <a:gd name="T11" fmla="*/ 0 60000 65536"/>
              <a:gd name="T12" fmla="*/ 0 w 2885"/>
              <a:gd name="T13" fmla="*/ 0 h 970"/>
              <a:gd name="T14" fmla="*/ 2885 w 2885"/>
              <a:gd name="T15" fmla="*/ 970 h 970"/>
            </a:gdLst>
            <a:ahLst/>
            <a:cxnLst>
              <a:cxn ang="T8">
                <a:pos x="T0" y="T1"/>
              </a:cxn>
              <a:cxn ang="T9">
                <a:pos x="T2" y="T3"/>
              </a:cxn>
              <a:cxn ang="T10">
                <a:pos x="T4" y="T5"/>
              </a:cxn>
              <a:cxn ang="T11">
                <a:pos x="T6" y="T7"/>
              </a:cxn>
            </a:cxnLst>
            <a:rect l="T12" t="T13" r="T14" b="T15"/>
            <a:pathLst>
              <a:path w="2885" h="970">
                <a:moveTo>
                  <a:pt x="2752" y="0"/>
                </a:moveTo>
                <a:cubicBezTo>
                  <a:pt x="2709" y="102"/>
                  <a:pt x="2885" y="502"/>
                  <a:pt x="2493" y="614"/>
                </a:cubicBezTo>
                <a:cubicBezTo>
                  <a:pt x="2101" y="726"/>
                  <a:pt x="800" y="613"/>
                  <a:pt x="400" y="672"/>
                </a:cubicBezTo>
                <a:cubicBezTo>
                  <a:pt x="0" y="731"/>
                  <a:pt x="157" y="908"/>
                  <a:pt x="93" y="970"/>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2" name="Freeform 6"/>
          <p:cNvSpPr>
            <a:spLocks/>
          </p:cNvSpPr>
          <p:nvPr/>
        </p:nvSpPr>
        <p:spPr bwMode="auto">
          <a:xfrm>
            <a:off x="1800225" y="3429000"/>
            <a:ext cx="3900488" cy="838200"/>
          </a:xfrm>
          <a:custGeom>
            <a:avLst/>
            <a:gdLst>
              <a:gd name="T0" fmla="*/ 2147483647 w 2457"/>
              <a:gd name="T1" fmla="*/ 0 h 528"/>
              <a:gd name="T2" fmla="*/ 2147483647 w 2457"/>
              <a:gd name="T3" fmla="*/ 2147483647 h 528"/>
              <a:gd name="T4" fmla="*/ 2147483647 w 2457"/>
              <a:gd name="T5" fmla="*/ 2147483647 h 528"/>
              <a:gd name="T6" fmla="*/ 2147483647 w 2457"/>
              <a:gd name="T7" fmla="*/ 2147483647 h 528"/>
              <a:gd name="T8" fmla="*/ 0 60000 65536"/>
              <a:gd name="T9" fmla="*/ 0 60000 65536"/>
              <a:gd name="T10" fmla="*/ 0 60000 65536"/>
              <a:gd name="T11" fmla="*/ 0 60000 65536"/>
              <a:gd name="T12" fmla="*/ 0 w 2457"/>
              <a:gd name="T13" fmla="*/ 0 h 528"/>
              <a:gd name="T14" fmla="*/ 2457 w 2457"/>
              <a:gd name="T15" fmla="*/ 528 h 528"/>
            </a:gdLst>
            <a:ahLst/>
            <a:cxnLst>
              <a:cxn ang="T8">
                <a:pos x="T0" y="T1"/>
              </a:cxn>
              <a:cxn ang="T9">
                <a:pos x="T2" y="T3"/>
              </a:cxn>
              <a:cxn ang="T10">
                <a:pos x="T4" y="T5"/>
              </a:cxn>
              <a:cxn ang="T11">
                <a:pos x="T6" y="T7"/>
              </a:cxn>
            </a:cxnLst>
            <a:rect l="T12" t="T13" r="T14" b="T15"/>
            <a:pathLst>
              <a:path w="2457" h="528">
                <a:moveTo>
                  <a:pt x="2418" y="0"/>
                </a:moveTo>
                <a:cubicBezTo>
                  <a:pt x="2367" y="43"/>
                  <a:pt x="2457" y="213"/>
                  <a:pt x="2111" y="259"/>
                </a:cubicBezTo>
                <a:cubicBezTo>
                  <a:pt x="1765" y="305"/>
                  <a:pt x="688" y="233"/>
                  <a:pt x="344" y="278"/>
                </a:cubicBezTo>
                <a:cubicBezTo>
                  <a:pt x="0" y="323"/>
                  <a:pt x="109" y="476"/>
                  <a:pt x="47" y="528"/>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3" name="Freeform 7"/>
          <p:cNvSpPr>
            <a:spLocks/>
          </p:cNvSpPr>
          <p:nvPr/>
        </p:nvSpPr>
        <p:spPr bwMode="auto">
          <a:xfrm>
            <a:off x="1935163" y="2130425"/>
            <a:ext cx="4865687" cy="2030413"/>
          </a:xfrm>
          <a:custGeom>
            <a:avLst/>
            <a:gdLst>
              <a:gd name="T0" fmla="*/ 2147483647 w 3065"/>
              <a:gd name="T1" fmla="*/ 2147483647 h 1279"/>
              <a:gd name="T2" fmla="*/ 2147483647 w 3065"/>
              <a:gd name="T3" fmla="*/ 2147483647 h 1279"/>
              <a:gd name="T4" fmla="*/ 2147483647 w 3065"/>
              <a:gd name="T5" fmla="*/ 2147483647 h 1279"/>
              <a:gd name="T6" fmla="*/ 0 w 3065"/>
              <a:gd name="T7" fmla="*/ 2147483647 h 1279"/>
              <a:gd name="T8" fmla="*/ 0 60000 65536"/>
              <a:gd name="T9" fmla="*/ 0 60000 65536"/>
              <a:gd name="T10" fmla="*/ 0 60000 65536"/>
              <a:gd name="T11" fmla="*/ 0 60000 65536"/>
              <a:gd name="T12" fmla="*/ 0 w 3065"/>
              <a:gd name="T13" fmla="*/ 0 h 1279"/>
              <a:gd name="T14" fmla="*/ 3065 w 3065"/>
              <a:gd name="T15" fmla="*/ 1279 h 1279"/>
            </a:gdLst>
            <a:ahLst/>
            <a:cxnLst>
              <a:cxn ang="T8">
                <a:pos x="T0" y="T1"/>
              </a:cxn>
              <a:cxn ang="T9">
                <a:pos x="T2" y="T3"/>
              </a:cxn>
              <a:cxn ang="T10">
                <a:pos x="T4" y="T5"/>
              </a:cxn>
              <a:cxn ang="T11">
                <a:pos x="T6" y="T7"/>
              </a:cxn>
            </a:cxnLst>
            <a:rect l="T12" t="T13" r="T14" b="T15"/>
            <a:pathLst>
              <a:path w="3065" h="1279">
                <a:moveTo>
                  <a:pt x="2899" y="1279"/>
                </a:moveTo>
                <a:cubicBezTo>
                  <a:pt x="2859" y="1098"/>
                  <a:pt x="3065" y="388"/>
                  <a:pt x="2659" y="194"/>
                </a:cubicBezTo>
                <a:cubicBezTo>
                  <a:pt x="2253" y="0"/>
                  <a:pt x="904" y="90"/>
                  <a:pt x="461" y="117"/>
                </a:cubicBezTo>
                <a:cubicBezTo>
                  <a:pt x="18" y="144"/>
                  <a:pt x="96" y="307"/>
                  <a:pt x="0" y="357"/>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4" name="Freeform 8"/>
          <p:cNvSpPr>
            <a:spLocks/>
          </p:cNvSpPr>
          <p:nvPr/>
        </p:nvSpPr>
        <p:spPr bwMode="auto">
          <a:xfrm>
            <a:off x="1843088" y="2697163"/>
            <a:ext cx="4525962" cy="473075"/>
          </a:xfrm>
          <a:custGeom>
            <a:avLst/>
            <a:gdLst>
              <a:gd name="T0" fmla="*/ 2147483647 w 2851"/>
              <a:gd name="T1" fmla="*/ 0 h 298"/>
              <a:gd name="T2" fmla="*/ 2147483647 w 2851"/>
              <a:gd name="T3" fmla="*/ 2147483647 h 298"/>
              <a:gd name="T4" fmla="*/ 2147483647 w 2851"/>
              <a:gd name="T5" fmla="*/ 2147483647 h 298"/>
              <a:gd name="T6" fmla="*/ 2147483647 w 2851"/>
              <a:gd name="T7" fmla="*/ 2147483647 h 298"/>
              <a:gd name="T8" fmla="*/ 0 60000 65536"/>
              <a:gd name="T9" fmla="*/ 0 60000 65536"/>
              <a:gd name="T10" fmla="*/ 0 60000 65536"/>
              <a:gd name="T11" fmla="*/ 0 60000 65536"/>
              <a:gd name="T12" fmla="*/ 0 w 2851"/>
              <a:gd name="T13" fmla="*/ 0 h 298"/>
              <a:gd name="T14" fmla="*/ 2851 w 2851"/>
              <a:gd name="T15" fmla="*/ 298 h 298"/>
            </a:gdLst>
            <a:ahLst/>
            <a:cxnLst>
              <a:cxn ang="T8">
                <a:pos x="T0" y="T1"/>
              </a:cxn>
              <a:cxn ang="T9">
                <a:pos x="T2" y="T3"/>
              </a:cxn>
              <a:cxn ang="T10">
                <a:pos x="T4" y="T5"/>
              </a:cxn>
              <a:cxn ang="T11">
                <a:pos x="T6" y="T7"/>
              </a:cxn>
            </a:cxnLst>
            <a:rect l="T12" t="T13" r="T14" b="T15"/>
            <a:pathLst>
              <a:path w="2851" h="298">
                <a:moveTo>
                  <a:pt x="87" y="0"/>
                </a:moveTo>
                <a:cubicBezTo>
                  <a:pt x="138" y="22"/>
                  <a:pt x="0" y="121"/>
                  <a:pt x="394" y="135"/>
                </a:cubicBezTo>
                <a:cubicBezTo>
                  <a:pt x="788" y="149"/>
                  <a:pt x="2047" y="60"/>
                  <a:pt x="2449" y="87"/>
                </a:cubicBezTo>
                <a:cubicBezTo>
                  <a:pt x="2851" y="114"/>
                  <a:pt x="2730" y="254"/>
                  <a:pt x="2804" y="298"/>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5" name="Freeform 9"/>
          <p:cNvSpPr>
            <a:spLocks/>
          </p:cNvSpPr>
          <p:nvPr/>
        </p:nvSpPr>
        <p:spPr bwMode="auto">
          <a:xfrm>
            <a:off x="2103438" y="4602163"/>
            <a:ext cx="3322637" cy="473075"/>
          </a:xfrm>
          <a:custGeom>
            <a:avLst/>
            <a:gdLst>
              <a:gd name="T0" fmla="*/ 0 w 2093"/>
              <a:gd name="T1" fmla="*/ 0 h 298"/>
              <a:gd name="T2" fmla="*/ 2147483647 w 2093"/>
              <a:gd name="T3" fmla="*/ 2147483647 h 298"/>
              <a:gd name="T4" fmla="*/ 2147483647 w 2093"/>
              <a:gd name="T5" fmla="*/ 2147483647 h 298"/>
              <a:gd name="T6" fmla="*/ 2147483647 w 2093"/>
              <a:gd name="T7" fmla="*/ 2147483647 h 298"/>
              <a:gd name="T8" fmla="*/ 0 60000 65536"/>
              <a:gd name="T9" fmla="*/ 0 60000 65536"/>
              <a:gd name="T10" fmla="*/ 0 60000 65536"/>
              <a:gd name="T11" fmla="*/ 0 60000 65536"/>
              <a:gd name="T12" fmla="*/ 0 w 2093"/>
              <a:gd name="T13" fmla="*/ 0 h 298"/>
              <a:gd name="T14" fmla="*/ 2093 w 2093"/>
              <a:gd name="T15" fmla="*/ 298 h 298"/>
            </a:gdLst>
            <a:ahLst/>
            <a:cxnLst>
              <a:cxn ang="T8">
                <a:pos x="T0" y="T1"/>
              </a:cxn>
              <a:cxn ang="T9">
                <a:pos x="T2" y="T3"/>
              </a:cxn>
              <a:cxn ang="T10">
                <a:pos x="T4" y="T5"/>
              </a:cxn>
              <a:cxn ang="T11">
                <a:pos x="T6" y="T7"/>
              </a:cxn>
            </a:cxnLst>
            <a:rect l="T12" t="T13" r="T14" b="T15"/>
            <a:pathLst>
              <a:path w="2093" h="298">
                <a:moveTo>
                  <a:pt x="0" y="0"/>
                </a:moveTo>
                <a:cubicBezTo>
                  <a:pt x="24" y="64"/>
                  <a:pt x="48" y="128"/>
                  <a:pt x="326" y="154"/>
                </a:cubicBezTo>
                <a:cubicBezTo>
                  <a:pt x="604" y="180"/>
                  <a:pt x="1375" y="130"/>
                  <a:pt x="1670" y="154"/>
                </a:cubicBezTo>
                <a:cubicBezTo>
                  <a:pt x="1965" y="178"/>
                  <a:pt x="2029" y="238"/>
                  <a:pt x="2093" y="298"/>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6" name="Freeform 10"/>
          <p:cNvSpPr>
            <a:spLocks/>
          </p:cNvSpPr>
          <p:nvPr/>
        </p:nvSpPr>
        <p:spPr bwMode="auto">
          <a:xfrm>
            <a:off x="1524000" y="3197225"/>
            <a:ext cx="4022725" cy="223838"/>
          </a:xfrm>
          <a:custGeom>
            <a:avLst/>
            <a:gdLst>
              <a:gd name="T0" fmla="*/ 0 w 2534"/>
              <a:gd name="T1" fmla="*/ 2147483647 h 141"/>
              <a:gd name="T2" fmla="*/ 2147483647 w 2534"/>
              <a:gd name="T3" fmla="*/ 2147483647 h 141"/>
              <a:gd name="T4" fmla="*/ 2147483647 w 2534"/>
              <a:gd name="T5" fmla="*/ 2147483647 h 141"/>
              <a:gd name="T6" fmla="*/ 2147483647 w 2534"/>
              <a:gd name="T7" fmla="*/ 2147483647 h 141"/>
              <a:gd name="T8" fmla="*/ 0 60000 65536"/>
              <a:gd name="T9" fmla="*/ 0 60000 65536"/>
              <a:gd name="T10" fmla="*/ 0 60000 65536"/>
              <a:gd name="T11" fmla="*/ 0 60000 65536"/>
              <a:gd name="T12" fmla="*/ 0 w 2534"/>
              <a:gd name="T13" fmla="*/ 0 h 141"/>
              <a:gd name="T14" fmla="*/ 2534 w 2534"/>
              <a:gd name="T15" fmla="*/ 141 h 141"/>
            </a:gdLst>
            <a:ahLst/>
            <a:cxnLst>
              <a:cxn ang="T8">
                <a:pos x="T0" y="T1"/>
              </a:cxn>
              <a:cxn ang="T9">
                <a:pos x="T2" y="T3"/>
              </a:cxn>
              <a:cxn ang="T10">
                <a:pos x="T4" y="T5"/>
              </a:cxn>
              <a:cxn ang="T11">
                <a:pos x="T6" y="T7"/>
              </a:cxn>
            </a:cxnLst>
            <a:rect l="T12" t="T13" r="T14" b="T15"/>
            <a:pathLst>
              <a:path w="2534" h="141">
                <a:moveTo>
                  <a:pt x="0" y="88"/>
                </a:moveTo>
                <a:cubicBezTo>
                  <a:pt x="128" y="94"/>
                  <a:pt x="427" y="141"/>
                  <a:pt x="768" y="127"/>
                </a:cubicBezTo>
                <a:cubicBezTo>
                  <a:pt x="1109" y="113"/>
                  <a:pt x="1751" y="4"/>
                  <a:pt x="2045" y="2"/>
                </a:cubicBezTo>
                <a:cubicBezTo>
                  <a:pt x="2339" y="0"/>
                  <a:pt x="2432" y="93"/>
                  <a:pt x="2534" y="117"/>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7" name="Freeform 11"/>
          <p:cNvSpPr>
            <a:spLocks/>
          </p:cNvSpPr>
          <p:nvPr/>
        </p:nvSpPr>
        <p:spPr bwMode="auto">
          <a:xfrm>
            <a:off x="1806575" y="4160838"/>
            <a:ext cx="4841875" cy="522287"/>
          </a:xfrm>
          <a:custGeom>
            <a:avLst/>
            <a:gdLst>
              <a:gd name="T0" fmla="*/ 2147483647 w 3050"/>
              <a:gd name="T1" fmla="*/ 2147483647 h 329"/>
              <a:gd name="T2" fmla="*/ 2147483647 w 3050"/>
              <a:gd name="T3" fmla="*/ 2147483647 h 329"/>
              <a:gd name="T4" fmla="*/ 2147483647 w 3050"/>
              <a:gd name="T5" fmla="*/ 2147483647 h 329"/>
              <a:gd name="T6" fmla="*/ 2147483647 w 3050"/>
              <a:gd name="T7" fmla="*/ 0 h 329"/>
              <a:gd name="T8" fmla="*/ 0 60000 65536"/>
              <a:gd name="T9" fmla="*/ 0 60000 65536"/>
              <a:gd name="T10" fmla="*/ 0 60000 65536"/>
              <a:gd name="T11" fmla="*/ 0 60000 65536"/>
              <a:gd name="T12" fmla="*/ 0 w 3050"/>
              <a:gd name="T13" fmla="*/ 0 h 329"/>
              <a:gd name="T14" fmla="*/ 3050 w 3050"/>
              <a:gd name="T15" fmla="*/ 329 h 329"/>
            </a:gdLst>
            <a:ahLst/>
            <a:cxnLst>
              <a:cxn ang="T8">
                <a:pos x="T0" y="T1"/>
              </a:cxn>
              <a:cxn ang="T9">
                <a:pos x="T2" y="T3"/>
              </a:cxn>
              <a:cxn ang="T10">
                <a:pos x="T4" y="T5"/>
              </a:cxn>
              <a:cxn ang="T11">
                <a:pos x="T6" y="T7"/>
              </a:cxn>
            </a:cxnLst>
            <a:rect l="T12" t="T13" r="T14" b="T15"/>
            <a:pathLst>
              <a:path w="3050" h="329">
                <a:moveTo>
                  <a:pt x="62" y="57"/>
                </a:moveTo>
                <a:cubicBezTo>
                  <a:pt x="123" y="89"/>
                  <a:pt x="0" y="211"/>
                  <a:pt x="427" y="249"/>
                </a:cubicBezTo>
                <a:cubicBezTo>
                  <a:pt x="854" y="287"/>
                  <a:pt x="2200" y="329"/>
                  <a:pt x="2625" y="288"/>
                </a:cubicBezTo>
                <a:cubicBezTo>
                  <a:pt x="3050" y="247"/>
                  <a:pt x="2906" y="60"/>
                  <a:pt x="2980" y="0"/>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2902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2902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3991440F-5C79-6540-BB6B-C98EFEE0A1AD}" type="slidenum">
              <a:rPr lang="ar-SA" sz="1400" b="0">
                <a:solidFill>
                  <a:srgbClr val="FFFF00"/>
                </a:solidFill>
                <a:latin typeface="Arial" charset="0"/>
                <a:cs typeface="Arial" charset="0"/>
              </a:rPr>
              <a:pPr/>
              <a:t>47</a:t>
            </a:fld>
            <a:endParaRPr lang="en-US" sz="1400" b="0">
              <a:solidFill>
                <a:srgbClr val="FFFF00"/>
              </a:solidFill>
              <a:latin typeface="Arial" charset="0"/>
              <a:cs typeface="Arial" charset="0"/>
            </a:endParaRPr>
          </a:p>
        </p:txBody>
      </p:sp>
      <p:sp>
        <p:nvSpPr>
          <p:cNvPr id="129028" name="Rectangle 2"/>
          <p:cNvSpPr>
            <a:spLocks noGrp="1" noChangeArrowheads="1"/>
          </p:cNvSpPr>
          <p:nvPr>
            <p:ph type="body" idx="1"/>
          </p:nvPr>
        </p:nvSpPr>
        <p:spPr/>
        <p:txBody>
          <a:bodyPr/>
          <a:lstStyle/>
          <a:p>
            <a:r>
              <a:rPr lang="en-US" sz="3600" dirty="0">
                <a:solidFill>
                  <a:schemeClr val="folHlink"/>
                </a:solidFill>
                <a:latin typeface="Arial" charset="0"/>
              </a:rPr>
              <a:t>Assumptions:</a:t>
            </a:r>
            <a:endParaRPr lang="en-US" sz="2800" baseline="-25000" dirty="0">
              <a:solidFill>
                <a:schemeClr val="folHlink"/>
              </a:solidFill>
              <a:latin typeface="Arial" charset="0"/>
            </a:endParaRP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a:t>
            </a:r>
          </a:p>
          <a:p>
            <a:pPr lvl="1"/>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(flag[A]=true)</a:t>
            </a:r>
          </a:p>
          <a:p>
            <a:r>
              <a:rPr lang="en-US" sz="3600" dirty="0">
                <a:solidFill>
                  <a:schemeClr val="folHlink"/>
                </a:solidFill>
                <a:latin typeface="Arial" charset="0"/>
              </a:rPr>
              <a:t>From the code</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(flag[A]=true) </a:t>
            </a:r>
            <a:r>
              <a:rPr lang="en-US" sz="2400" b="1" dirty="0">
                <a:solidFill>
                  <a:srgbClr val="FF0000"/>
                </a:solidFill>
                <a:latin typeface="Arial" charset="0"/>
                <a:cs typeface="Arial" charset="0"/>
                <a:sym typeface="Wingdings" charset="0"/>
              </a:rPr>
              <a:t></a:t>
            </a:r>
            <a:r>
              <a:rPr lang="en-US" sz="2400" b="1" dirty="0">
                <a:solidFill>
                  <a:srgbClr val="FFFF00"/>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A</a:t>
            </a:r>
            <a:r>
              <a:rPr lang="en-US" sz="2400" b="1" dirty="0">
                <a:solidFill>
                  <a:srgbClr val="FFFF00"/>
                </a:solidFill>
                <a:latin typeface="Arial" charset="0"/>
                <a:cs typeface="Arial" charset="0"/>
              </a:rPr>
              <a:t>(flag[B]==false</a:t>
            </a:r>
            <a:r>
              <a:rPr lang="en-US" sz="2400" b="1" dirty="0">
                <a:solidFill>
                  <a:schemeClr val="tx1"/>
                </a:solidFill>
                <a:latin typeface="Arial" charset="0"/>
                <a:cs typeface="Arial" charset="0"/>
              </a:rPr>
              <a:t>)</a:t>
            </a:r>
          </a:p>
          <a:p>
            <a:pPr lvl="1"/>
            <a:r>
              <a:rPr lang="en-US" sz="2400" b="1" dirty="0" err="1">
                <a:solidFill>
                  <a:srgbClr val="FFFF00"/>
                </a:solidFill>
                <a:latin typeface="Arial" charset="0"/>
                <a:cs typeface="Arial" charset="0"/>
              </a:rPr>
              <a:t>write</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(flag[B]=true) </a:t>
            </a:r>
            <a:r>
              <a:rPr lang="en-US" sz="2400" b="1" dirty="0">
                <a:solidFill>
                  <a:srgbClr val="FF0000"/>
                </a:solidFill>
                <a:latin typeface="Arial" charset="0"/>
                <a:cs typeface="Arial" charset="0"/>
                <a:sym typeface="Wingdings" charset="0"/>
              </a:rPr>
              <a:t></a:t>
            </a:r>
            <a:r>
              <a:rPr lang="en-US" sz="2400" b="1" dirty="0">
                <a:solidFill>
                  <a:schemeClr val="tx1"/>
                </a:solidFill>
                <a:latin typeface="Arial" charset="0"/>
                <a:cs typeface="Arial" charset="0"/>
              </a:rPr>
              <a:t> </a:t>
            </a:r>
            <a:r>
              <a:rPr lang="en-US" sz="2400" b="1" dirty="0" err="1">
                <a:solidFill>
                  <a:srgbClr val="FFFF00"/>
                </a:solidFill>
                <a:latin typeface="Arial" charset="0"/>
                <a:cs typeface="Arial" charset="0"/>
              </a:rPr>
              <a:t>read</a:t>
            </a:r>
            <a:r>
              <a:rPr lang="en-US" sz="2400" b="1" baseline="-25000" dirty="0" err="1">
                <a:solidFill>
                  <a:srgbClr val="FFFF00"/>
                </a:solidFill>
                <a:latin typeface="Arial" charset="0"/>
                <a:cs typeface="Arial" charset="0"/>
              </a:rPr>
              <a:t>B</a:t>
            </a:r>
            <a:r>
              <a:rPr lang="en-US" sz="2400" b="1" dirty="0">
                <a:solidFill>
                  <a:srgbClr val="FFFF00"/>
                </a:solidFill>
                <a:latin typeface="Arial" charset="0"/>
                <a:cs typeface="Arial" charset="0"/>
              </a:rPr>
              <a:t>(flag[A]==false)</a:t>
            </a:r>
          </a:p>
          <a:p>
            <a:pPr lvl="1"/>
            <a:endParaRPr lang="en-US" sz="3200" baseline="-25000" dirty="0">
              <a:solidFill>
                <a:schemeClr val="tx1"/>
              </a:solidFill>
              <a:latin typeface="Arial" charset="0"/>
              <a:cs typeface="Arial" charset="0"/>
            </a:endParaRPr>
          </a:p>
        </p:txBody>
      </p:sp>
      <p:sp>
        <p:nvSpPr>
          <p:cNvPr id="129029" name="Rectangle 3"/>
          <p:cNvSpPr>
            <a:spLocks noGrp="1" noChangeArrowheads="1"/>
          </p:cNvSpPr>
          <p:nvPr>
            <p:ph type="title"/>
          </p:nvPr>
        </p:nvSpPr>
        <p:spPr/>
        <p:txBody>
          <a:bodyPr/>
          <a:lstStyle/>
          <a:p>
            <a:r>
              <a:rPr lang="en-US" sz="4000" dirty="0">
                <a:latin typeface="Arial" charset="0"/>
              </a:rPr>
              <a:t>Combining</a:t>
            </a:r>
          </a:p>
        </p:txBody>
      </p:sp>
      <p:sp>
        <p:nvSpPr>
          <p:cNvPr id="129030" name="Freeform 4"/>
          <p:cNvSpPr>
            <a:spLocks/>
          </p:cNvSpPr>
          <p:nvPr/>
        </p:nvSpPr>
        <p:spPr bwMode="auto">
          <a:xfrm>
            <a:off x="487363" y="3268663"/>
            <a:ext cx="5068887" cy="2436812"/>
          </a:xfrm>
          <a:custGeom>
            <a:avLst/>
            <a:gdLst>
              <a:gd name="T0" fmla="*/ 2147483647 w 3193"/>
              <a:gd name="T1" fmla="*/ 2147483647 h 1535"/>
              <a:gd name="T2" fmla="*/ 2147483647 w 3193"/>
              <a:gd name="T3" fmla="*/ 2147483647 h 1535"/>
              <a:gd name="T4" fmla="*/ 2147483647 w 3193"/>
              <a:gd name="T5" fmla="*/ 2147483647 h 1535"/>
              <a:gd name="T6" fmla="*/ 2147483647 w 3193"/>
              <a:gd name="T7" fmla="*/ 2147483647 h 1535"/>
              <a:gd name="T8" fmla="*/ 2147483647 w 3193"/>
              <a:gd name="T9" fmla="*/ 2147483647 h 1535"/>
              <a:gd name="T10" fmla="*/ 0 60000 65536"/>
              <a:gd name="T11" fmla="*/ 0 60000 65536"/>
              <a:gd name="T12" fmla="*/ 0 60000 65536"/>
              <a:gd name="T13" fmla="*/ 0 60000 65536"/>
              <a:gd name="T14" fmla="*/ 0 60000 65536"/>
              <a:gd name="T15" fmla="*/ 0 w 3193"/>
              <a:gd name="T16" fmla="*/ 0 h 1535"/>
              <a:gd name="T17" fmla="*/ 3193 w 3193"/>
              <a:gd name="T18" fmla="*/ 1535 h 1535"/>
            </a:gdLst>
            <a:ahLst/>
            <a:cxnLst>
              <a:cxn ang="T10">
                <a:pos x="T0" y="T1"/>
              </a:cxn>
              <a:cxn ang="T11">
                <a:pos x="T2" y="T3"/>
              </a:cxn>
              <a:cxn ang="T12">
                <a:pos x="T4" y="T5"/>
              </a:cxn>
              <a:cxn ang="T13">
                <a:pos x="T6" y="T7"/>
              </a:cxn>
              <a:cxn ang="T14">
                <a:pos x="T8" y="T9"/>
              </a:cxn>
            </a:cxnLst>
            <a:rect l="T15" t="T16" r="T17" b="T18"/>
            <a:pathLst>
              <a:path w="3193" h="1535">
                <a:moveTo>
                  <a:pt x="3129" y="1119"/>
                </a:moveTo>
                <a:cubicBezTo>
                  <a:pt x="3063" y="1173"/>
                  <a:pt x="3193" y="1410"/>
                  <a:pt x="2745" y="1445"/>
                </a:cubicBezTo>
                <a:cubicBezTo>
                  <a:pt x="2297" y="1480"/>
                  <a:pt x="882" y="1535"/>
                  <a:pt x="441" y="1330"/>
                </a:cubicBezTo>
                <a:cubicBezTo>
                  <a:pt x="0" y="1125"/>
                  <a:pt x="61" y="432"/>
                  <a:pt x="96" y="216"/>
                </a:cubicBezTo>
                <a:cubicBezTo>
                  <a:pt x="131" y="0"/>
                  <a:pt x="537" y="72"/>
                  <a:pt x="653" y="34"/>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1" name="Freeform 5"/>
          <p:cNvSpPr>
            <a:spLocks/>
          </p:cNvSpPr>
          <p:nvPr/>
        </p:nvSpPr>
        <p:spPr bwMode="auto">
          <a:xfrm>
            <a:off x="1955800" y="3124200"/>
            <a:ext cx="4579938" cy="1539875"/>
          </a:xfrm>
          <a:custGeom>
            <a:avLst/>
            <a:gdLst>
              <a:gd name="T0" fmla="*/ 2147483647 w 2885"/>
              <a:gd name="T1" fmla="*/ 0 h 970"/>
              <a:gd name="T2" fmla="*/ 2147483647 w 2885"/>
              <a:gd name="T3" fmla="*/ 2147483647 h 970"/>
              <a:gd name="T4" fmla="*/ 2147483647 w 2885"/>
              <a:gd name="T5" fmla="*/ 2147483647 h 970"/>
              <a:gd name="T6" fmla="*/ 2147483647 w 2885"/>
              <a:gd name="T7" fmla="*/ 2147483647 h 970"/>
              <a:gd name="T8" fmla="*/ 0 60000 65536"/>
              <a:gd name="T9" fmla="*/ 0 60000 65536"/>
              <a:gd name="T10" fmla="*/ 0 60000 65536"/>
              <a:gd name="T11" fmla="*/ 0 60000 65536"/>
              <a:gd name="T12" fmla="*/ 0 w 2885"/>
              <a:gd name="T13" fmla="*/ 0 h 970"/>
              <a:gd name="T14" fmla="*/ 2885 w 2885"/>
              <a:gd name="T15" fmla="*/ 970 h 970"/>
            </a:gdLst>
            <a:ahLst/>
            <a:cxnLst>
              <a:cxn ang="T8">
                <a:pos x="T0" y="T1"/>
              </a:cxn>
              <a:cxn ang="T9">
                <a:pos x="T2" y="T3"/>
              </a:cxn>
              <a:cxn ang="T10">
                <a:pos x="T4" y="T5"/>
              </a:cxn>
              <a:cxn ang="T11">
                <a:pos x="T6" y="T7"/>
              </a:cxn>
            </a:cxnLst>
            <a:rect l="T12" t="T13" r="T14" b="T15"/>
            <a:pathLst>
              <a:path w="2885" h="970">
                <a:moveTo>
                  <a:pt x="2752" y="0"/>
                </a:moveTo>
                <a:cubicBezTo>
                  <a:pt x="2709" y="102"/>
                  <a:pt x="2885" y="502"/>
                  <a:pt x="2493" y="614"/>
                </a:cubicBezTo>
                <a:cubicBezTo>
                  <a:pt x="2101" y="726"/>
                  <a:pt x="800" y="613"/>
                  <a:pt x="400" y="672"/>
                </a:cubicBezTo>
                <a:cubicBezTo>
                  <a:pt x="0" y="731"/>
                  <a:pt x="157" y="908"/>
                  <a:pt x="93" y="970"/>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2" name="Freeform 6"/>
          <p:cNvSpPr>
            <a:spLocks/>
          </p:cNvSpPr>
          <p:nvPr/>
        </p:nvSpPr>
        <p:spPr bwMode="auto">
          <a:xfrm>
            <a:off x="1800225" y="3429000"/>
            <a:ext cx="3900488" cy="838200"/>
          </a:xfrm>
          <a:custGeom>
            <a:avLst/>
            <a:gdLst>
              <a:gd name="T0" fmla="*/ 2147483647 w 2457"/>
              <a:gd name="T1" fmla="*/ 0 h 528"/>
              <a:gd name="T2" fmla="*/ 2147483647 w 2457"/>
              <a:gd name="T3" fmla="*/ 2147483647 h 528"/>
              <a:gd name="T4" fmla="*/ 2147483647 w 2457"/>
              <a:gd name="T5" fmla="*/ 2147483647 h 528"/>
              <a:gd name="T6" fmla="*/ 2147483647 w 2457"/>
              <a:gd name="T7" fmla="*/ 2147483647 h 528"/>
              <a:gd name="T8" fmla="*/ 0 60000 65536"/>
              <a:gd name="T9" fmla="*/ 0 60000 65536"/>
              <a:gd name="T10" fmla="*/ 0 60000 65536"/>
              <a:gd name="T11" fmla="*/ 0 60000 65536"/>
              <a:gd name="T12" fmla="*/ 0 w 2457"/>
              <a:gd name="T13" fmla="*/ 0 h 528"/>
              <a:gd name="T14" fmla="*/ 2457 w 2457"/>
              <a:gd name="T15" fmla="*/ 528 h 528"/>
            </a:gdLst>
            <a:ahLst/>
            <a:cxnLst>
              <a:cxn ang="T8">
                <a:pos x="T0" y="T1"/>
              </a:cxn>
              <a:cxn ang="T9">
                <a:pos x="T2" y="T3"/>
              </a:cxn>
              <a:cxn ang="T10">
                <a:pos x="T4" y="T5"/>
              </a:cxn>
              <a:cxn ang="T11">
                <a:pos x="T6" y="T7"/>
              </a:cxn>
            </a:cxnLst>
            <a:rect l="T12" t="T13" r="T14" b="T15"/>
            <a:pathLst>
              <a:path w="2457" h="528">
                <a:moveTo>
                  <a:pt x="2418" y="0"/>
                </a:moveTo>
                <a:cubicBezTo>
                  <a:pt x="2367" y="43"/>
                  <a:pt x="2457" y="213"/>
                  <a:pt x="2111" y="259"/>
                </a:cubicBezTo>
                <a:cubicBezTo>
                  <a:pt x="1765" y="305"/>
                  <a:pt x="688" y="233"/>
                  <a:pt x="344" y="278"/>
                </a:cubicBezTo>
                <a:cubicBezTo>
                  <a:pt x="0" y="323"/>
                  <a:pt x="109" y="476"/>
                  <a:pt x="47" y="528"/>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3" name="Freeform 7"/>
          <p:cNvSpPr>
            <a:spLocks/>
          </p:cNvSpPr>
          <p:nvPr/>
        </p:nvSpPr>
        <p:spPr bwMode="auto">
          <a:xfrm>
            <a:off x="1935163" y="2130425"/>
            <a:ext cx="4865687" cy="2030413"/>
          </a:xfrm>
          <a:custGeom>
            <a:avLst/>
            <a:gdLst>
              <a:gd name="T0" fmla="*/ 2147483647 w 3065"/>
              <a:gd name="T1" fmla="*/ 2147483647 h 1279"/>
              <a:gd name="T2" fmla="*/ 2147483647 w 3065"/>
              <a:gd name="T3" fmla="*/ 2147483647 h 1279"/>
              <a:gd name="T4" fmla="*/ 2147483647 w 3065"/>
              <a:gd name="T5" fmla="*/ 2147483647 h 1279"/>
              <a:gd name="T6" fmla="*/ 0 w 3065"/>
              <a:gd name="T7" fmla="*/ 2147483647 h 1279"/>
              <a:gd name="T8" fmla="*/ 0 60000 65536"/>
              <a:gd name="T9" fmla="*/ 0 60000 65536"/>
              <a:gd name="T10" fmla="*/ 0 60000 65536"/>
              <a:gd name="T11" fmla="*/ 0 60000 65536"/>
              <a:gd name="T12" fmla="*/ 0 w 3065"/>
              <a:gd name="T13" fmla="*/ 0 h 1279"/>
              <a:gd name="T14" fmla="*/ 3065 w 3065"/>
              <a:gd name="T15" fmla="*/ 1279 h 1279"/>
            </a:gdLst>
            <a:ahLst/>
            <a:cxnLst>
              <a:cxn ang="T8">
                <a:pos x="T0" y="T1"/>
              </a:cxn>
              <a:cxn ang="T9">
                <a:pos x="T2" y="T3"/>
              </a:cxn>
              <a:cxn ang="T10">
                <a:pos x="T4" y="T5"/>
              </a:cxn>
              <a:cxn ang="T11">
                <a:pos x="T6" y="T7"/>
              </a:cxn>
            </a:cxnLst>
            <a:rect l="T12" t="T13" r="T14" b="T15"/>
            <a:pathLst>
              <a:path w="3065" h="1279">
                <a:moveTo>
                  <a:pt x="2899" y="1279"/>
                </a:moveTo>
                <a:cubicBezTo>
                  <a:pt x="2859" y="1098"/>
                  <a:pt x="3065" y="388"/>
                  <a:pt x="2659" y="194"/>
                </a:cubicBezTo>
                <a:cubicBezTo>
                  <a:pt x="2253" y="0"/>
                  <a:pt x="904" y="90"/>
                  <a:pt x="461" y="117"/>
                </a:cubicBezTo>
                <a:cubicBezTo>
                  <a:pt x="18" y="144"/>
                  <a:pt x="96" y="307"/>
                  <a:pt x="0" y="357"/>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4" name="Freeform 8"/>
          <p:cNvSpPr>
            <a:spLocks/>
          </p:cNvSpPr>
          <p:nvPr/>
        </p:nvSpPr>
        <p:spPr bwMode="auto">
          <a:xfrm>
            <a:off x="1843088" y="2697163"/>
            <a:ext cx="4525962" cy="473075"/>
          </a:xfrm>
          <a:custGeom>
            <a:avLst/>
            <a:gdLst>
              <a:gd name="T0" fmla="*/ 2147483647 w 2851"/>
              <a:gd name="T1" fmla="*/ 0 h 298"/>
              <a:gd name="T2" fmla="*/ 2147483647 w 2851"/>
              <a:gd name="T3" fmla="*/ 2147483647 h 298"/>
              <a:gd name="T4" fmla="*/ 2147483647 w 2851"/>
              <a:gd name="T5" fmla="*/ 2147483647 h 298"/>
              <a:gd name="T6" fmla="*/ 2147483647 w 2851"/>
              <a:gd name="T7" fmla="*/ 2147483647 h 298"/>
              <a:gd name="T8" fmla="*/ 0 60000 65536"/>
              <a:gd name="T9" fmla="*/ 0 60000 65536"/>
              <a:gd name="T10" fmla="*/ 0 60000 65536"/>
              <a:gd name="T11" fmla="*/ 0 60000 65536"/>
              <a:gd name="T12" fmla="*/ 0 w 2851"/>
              <a:gd name="T13" fmla="*/ 0 h 298"/>
              <a:gd name="T14" fmla="*/ 2851 w 2851"/>
              <a:gd name="T15" fmla="*/ 298 h 298"/>
            </a:gdLst>
            <a:ahLst/>
            <a:cxnLst>
              <a:cxn ang="T8">
                <a:pos x="T0" y="T1"/>
              </a:cxn>
              <a:cxn ang="T9">
                <a:pos x="T2" y="T3"/>
              </a:cxn>
              <a:cxn ang="T10">
                <a:pos x="T4" y="T5"/>
              </a:cxn>
              <a:cxn ang="T11">
                <a:pos x="T6" y="T7"/>
              </a:cxn>
            </a:cxnLst>
            <a:rect l="T12" t="T13" r="T14" b="T15"/>
            <a:pathLst>
              <a:path w="2851" h="298">
                <a:moveTo>
                  <a:pt x="87" y="0"/>
                </a:moveTo>
                <a:cubicBezTo>
                  <a:pt x="138" y="22"/>
                  <a:pt x="0" y="121"/>
                  <a:pt x="394" y="135"/>
                </a:cubicBezTo>
                <a:cubicBezTo>
                  <a:pt x="788" y="149"/>
                  <a:pt x="2047" y="60"/>
                  <a:pt x="2449" y="87"/>
                </a:cubicBezTo>
                <a:cubicBezTo>
                  <a:pt x="2851" y="114"/>
                  <a:pt x="2730" y="254"/>
                  <a:pt x="2804" y="298"/>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5" name="Freeform 9"/>
          <p:cNvSpPr>
            <a:spLocks/>
          </p:cNvSpPr>
          <p:nvPr/>
        </p:nvSpPr>
        <p:spPr bwMode="auto">
          <a:xfrm>
            <a:off x="2103438" y="4602163"/>
            <a:ext cx="3322637" cy="473075"/>
          </a:xfrm>
          <a:custGeom>
            <a:avLst/>
            <a:gdLst>
              <a:gd name="T0" fmla="*/ 0 w 2093"/>
              <a:gd name="T1" fmla="*/ 0 h 298"/>
              <a:gd name="T2" fmla="*/ 2147483647 w 2093"/>
              <a:gd name="T3" fmla="*/ 2147483647 h 298"/>
              <a:gd name="T4" fmla="*/ 2147483647 w 2093"/>
              <a:gd name="T5" fmla="*/ 2147483647 h 298"/>
              <a:gd name="T6" fmla="*/ 2147483647 w 2093"/>
              <a:gd name="T7" fmla="*/ 2147483647 h 298"/>
              <a:gd name="T8" fmla="*/ 0 60000 65536"/>
              <a:gd name="T9" fmla="*/ 0 60000 65536"/>
              <a:gd name="T10" fmla="*/ 0 60000 65536"/>
              <a:gd name="T11" fmla="*/ 0 60000 65536"/>
              <a:gd name="T12" fmla="*/ 0 w 2093"/>
              <a:gd name="T13" fmla="*/ 0 h 298"/>
              <a:gd name="T14" fmla="*/ 2093 w 2093"/>
              <a:gd name="T15" fmla="*/ 298 h 298"/>
            </a:gdLst>
            <a:ahLst/>
            <a:cxnLst>
              <a:cxn ang="T8">
                <a:pos x="T0" y="T1"/>
              </a:cxn>
              <a:cxn ang="T9">
                <a:pos x="T2" y="T3"/>
              </a:cxn>
              <a:cxn ang="T10">
                <a:pos x="T4" y="T5"/>
              </a:cxn>
              <a:cxn ang="T11">
                <a:pos x="T6" y="T7"/>
              </a:cxn>
            </a:cxnLst>
            <a:rect l="T12" t="T13" r="T14" b="T15"/>
            <a:pathLst>
              <a:path w="2093" h="298">
                <a:moveTo>
                  <a:pt x="0" y="0"/>
                </a:moveTo>
                <a:cubicBezTo>
                  <a:pt x="24" y="64"/>
                  <a:pt x="48" y="128"/>
                  <a:pt x="326" y="154"/>
                </a:cubicBezTo>
                <a:cubicBezTo>
                  <a:pt x="604" y="180"/>
                  <a:pt x="1375" y="130"/>
                  <a:pt x="1670" y="154"/>
                </a:cubicBezTo>
                <a:cubicBezTo>
                  <a:pt x="1965" y="178"/>
                  <a:pt x="2029" y="238"/>
                  <a:pt x="2093" y="298"/>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6" name="Freeform 10"/>
          <p:cNvSpPr>
            <a:spLocks/>
          </p:cNvSpPr>
          <p:nvPr/>
        </p:nvSpPr>
        <p:spPr bwMode="auto">
          <a:xfrm>
            <a:off x="1524000" y="3197225"/>
            <a:ext cx="4022725" cy="223838"/>
          </a:xfrm>
          <a:custGeom>
            <a:avLst/>
            <a:gdLst>
              <a:gd name="T0" fmla="*/ 0 w 2534"/>
              <a:gd name="T1" fmla="*/ 2147483647 h 141"/>
              <a:gd name="T2" fmla="*/ 2147483647 w 2534"/>
              <a:gd name="T3" fmla="*/ 2147483647 h 141"/>
              <a:gd name="T4" fmla="*/ 2147483647 w 2534"/>
              <a:gd name="T5" fmla="*/ 2147483647 h 141"/>
              <a:gd name="T6" fmla="*/ 2147483647 w 2534"/>
              <a:gd name="T7" fmla="*/ 2147483647 h 141"/>
              <a:gd name="T8" fmla="*/ 0 60000 65536"/>
              <a:gd name="T9" fmla="*/ 0 60000 65536"/>
              <a:gd name="T10" fmla="*/ 0 60000 65536"/>
              <a:gd name="T11" fmla="*/ 0 60000 65536"/>
              <a:gd name="T12" fmla="*/ 0 w 2534"/>
              <a:gd name="T13" fmla="*/ 0 h 141"/>
              <a:gd name="T14" fmla="*/ 2534 w 2534"/>
              <a:gd name="T15" fmla="*/ 141 h 141"/>
            </a:gdLst>
            <a:ahLst/>
            <a:cxnLst>
              <a:cxn ang="T8">
                <a:pos x="T0" y="T1"/>
              </a:cxn>
              <a:cxn ang="T9">
                <a:pos x="T2" y="T3"/>
              </a:cxn>
              <a:cxn ang="T10">
                <a:pos x="T4" y="T5"/>
              </a:cxn>
              <a:cxn ang="T11">
                <a:pos x="T6" y="T7"/>
              </a:cxn>
            </a:cxnLst>
            <a:rect l="T12" t="T13" r="T14" b="T15"/>
            <a:pathLst>
              <a:path w="2534" h="141">
                <a:moveTo>
                  <a:pt x="0" y="88"/>
                </a:moveTo>
                <a:cubicBezTo>
                  <a:pt x="128" y="94"/>
                  <a:pt x="427" y="141"/>
                  <a:pt x="768" y="127"/>
                </a:cubicBezTo>
                <a:cubicBezTo>
                  <a:pt x="1109" y="113"/>
                  <a:pt x="1751" y="4"/>
                  <a:pt x="2045" y="2"/>
                </a:cubicBezTo>
                <a:cubicBezTo>
                  <a:pt x="2339" y="0"/>
                  <a:pt x="2432" y="93"/>
                  <a:pt x="2534" y="117"/>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29037" name="Freeform 11"/>
          <p:cNvSpPr>
            <a:spLocks/>
          </p:cNvSpPr>
          <p:nvPr/>
        </p:nvSpPr>
        <p:spPr bwMode="auto">
          <a:xfrm>
            <a:off x="1806575" y="4160838"/>
            <a:ext cx="4841875" cy="522287"/>
          </a:xfrm>
          <a:custGeom>
            <a:avLst/>
            <a:gdLst>
              <a:gd name="T0" fmla="*/ 2147483647 w 3050"/>
              <a:gd name="T1" fmla="*/ 2147483647 h 329"/>
              <a:gd name="T2" fmla="*/ 2147483647 w 3050"/>
              <a:gd name="T3" fmla="*/ 2147483647 h 329"/>
              <a:gd name="T4" fmla="*/ 2147483647 w 3050"/>
              <a:gd name="T5" fmla="*/ 2147483647 h 329"/>
              <a:gd name="T6" fmla="*/ 2147483647 w 3050"/>
              <a:gd name="T7" fmla="*/ 0 h 329"/>
              <a:gd name="T8" fmla="*/ 0 60000 65536"/>
              <a:gd name="T9" fmla="*/ 0 60000 65536"/>
              <a:gd name="T10" fmla="*/ 0 60000 65536"/>
              <a:gd name="T11" fmla="*/ 0 60000 65536"/>
              <a:gd name="T12" fmla="*/ 0 w 3050"/>
              <a:gd name="T13" fmla="*/ 0 h 329"/>
              <a:gd name="T14" fmla="*/ 3050 w 3050"/>
              <a:gd name="T15" fmla="*/ 329 h 329"/>
            </a:gdLst>
            <a:ahLst/>
            <a:cxnLst>
              <a:cxn ang="T8">
                <a:pos x="T0" y="T1"/>
              </a:cxn>
              <a:cxn ang="T9">
                <a:pos x="T2" y="T3"/>
              </a:cxn>
              <a:cxn ang="T10">
                <a:pos x="T4" y="T5"/>
              </a:cxn>
              <a:cxn ang="T11">
                <a:pos x="T6" y="T7"/>
              </a:cxn>
            </a:cxnLst>
            <a:rect l="T12" t="T13" r="T14" b="T15"/>
            <a:pathLst>
              <a:path w="3050" h="329">
                <a:moveTo>
                  <a:pt x="62" y="57"/>
                </a:moveTo>
                <a:cubicBezTo>
                  <a:pt x="123" y="89"/>
                  <a:pt x="0" y="211"/>
                  <a:pt x="427" y="249"/>
                </a:cubicBezTo>
                <a:cubicBezTo>
                  <a:pt x="854" y="287"/>
                  <a:pt x="2200" y="329"/>
                  <a:pt x="2625" y="288"/>
                </a:cubicBezTo>
                <a:cubicBezTo>
                  <a:pt x="3050" y="247"/>
                  <a:pt x="2906" y="60"/>
                  <a:pt x="2980" y="0"/>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Tree>
    <p:extLst>
      <p:ext uri="{BB962C8B-B14F-4D97-AF65-F5344CB8AC3E}">
        <p14:creationId xmlns:p14="http://schemas.microsoft.com/office/powerpoint/2010/main" val="4020673127"/>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3107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3107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317BD82A-BB2B-3E4B-BB62-5EBBAA6E6200}" type="slidenum">
              <a:rPr lang="ar-SA" sz="1400" b="0">
                <a:solidFill>
                  <a:srgbClr val="FFFF00"/>
                </a:solidFill>
                <a:latin typeface="Arial" charset="0"/>
                <a:cs typeface="Arial" charset="0"/>
              </a:rPr>
              <a:pPr/>
              <a:t>48</a:t>
            </a:fld>
            <a:endParaRPr lang="en-US" sz="1400" b="0">
              <a:solidFill>
                <a:srgbClr val="FFFF00"/>
              </a:solidFill>
              <a:latin typeface="Arial" charset="0"/>
              <a:cs typeface="Arial" charset="0"/>
            </a:endParaRPr>
          </a:p>
        </p:txBody>
      </p:sp>
      <p:sp>
        <p:nvSpPr>
          <p:cNvPr id="131076" name="Rectangle 3"/>
          <p:cNvSpPr>
            <a:spLocks noGrp="1" noChangeArrowheads="1"/>
          </p:cNvSpPr>
          <p:nvPr>
            <p:ph type="title"/>
          </p:nvPr>
        </p:nvSpPr>
        <p:spPr/>
        <p:txBody>
          <a:bodyPr/>
          <a:lstStyle/>
          <a:p>
            <a:r>
              <a:rPr lang="en-US" sz="4000">
                <a:latin typeface="Arial" charset="0"/>
              </a:rPr>
              <a:t>Cycle!</a:t>
            </a:r>
          </a:p>
        </p:txBody>
      </p:sp>
      <p:sp>
        <p:nvSpPr>
          <p:cNvPr id="131077" name="Freeform 4"/>
          <p:cNvSpPr>
            <a:spLocks/>
          </p:cNvSpPr>
          <p:nvPr/>
        </p:nvSpPr>
        <p:spPr bwMode="auto">
          <a:xfrm>
            <a:off x="487363" y="3268663"/>
            <a:ext cx="5068887" cy="2436812"/>
          </a:xfrm>
          <a:custGeom>
            <a:avLst/>
            <a:gdLst>
              <a:gd name="T0" fmla="*/ 2147483647 w 3193"/>
              <a:gd name="T1" fmla="*/ 2147483647 h 1535"/>
              <a:gd name="T2" fmla="*/ 2147483647 w 3193"/>
              <a:gd name="T3" fmla="*/ 2147483647 h 1535"/>
              <a:gd name="T4" fmla="*/ 2147483647 w 3193"/>
              <a:gd name="T5" fmla="*/ 2147483647 h 1535"/>
              <a:gd name="T6" fmla="*/ 2147483647 w 3193"/>
              <a:gd name="T7" fmla="*/ 2147483647 h 1535"/>
              <a:gd name="T8" fmla="*/ 2147483647 w 3193"/>
              <a:gd name="T9" fmla="*/ 2147483647 h 1535"/>
              <a:gd name="T10" fmla="*/ 0 60000 65536"/>
              <a:gd name="T11" fmla="*/ 0 60000 65536"/>
              <a:gd name="T12" fmla="*/ 0 60000 65536"/>
              <a:gd name="T13" fmla="*/ 0 60000 65536"/>
              <a:gd name="T14" fmla="*/ 0 60000 65536"/>
              <a:gd name="T15" fmla="*/ 0 w 3193"/>
              <a:gd name="T16" fmla="*/ 0 h 1535"/>
              <a:gd name="T17" fmla="*/ 3193 w 3193"/>
              <a:gd name="T18" fmla="*/ 1535 h 1535"/>
            </a:gdLst>
            <a:ahLst/>
            <a:cxnLst>
              <a:cxn ang="T10">
                <a:pos x="T0" y="T1"/>
              </a:cxn>
              <a:cxn ang="T11">
                <a:pos x="T2" y="T3"/>
              </a:cxn>
              <a:cxn ang="T12">
                <a:pos x="T4" y="T5"/>
              </a:cxn>
              <a:cxn ang="T13">
                <a:pos x="T6" y="T7"/>
              </a:cxn>
              <a:cxn ang="T14">
                <a:pos x="T8" y="T9"/>
              </a:cxn>
            </a:cxnLst>
            <a:rect l="T15" t="T16" r="T17" b="T18"/>
            <a:pathLst>
              <a:path w="3193" h="1535">
                <a:moveTo>
                  <a:pt x="3129" y="1119"/>
                </a:moveTo>
                <a:cubicBezTo>
                  <a:pt x="3063" y="1173"/>
                  <a:pt x="3193" y="1410"/>
                  <a:pt x="2745" y="1445"/>
                </a:cubicBezTo>
                <a:cubicBezTo>
                  <a:pt x="2297" y="1480"/>
                  <a:pt x="882" y="1535"/>
                  <a:pt x="441" y="1330"/>
                </a:cubicBezTo>
                <a:cubicBezTo>
                  <a:pt x="0" y="1125"/>
                  <a:pt x="61" y="432"/>
                  <a:pt x="96" y="216"/>
                </a:cubicBezTo>
                <a:cubicBezTo>
                  <a:pt x="131" y="0"/>
                  <a:pt x="537" y="72"/>
                  <a:pt x="653" y="34"/>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31078" name="Freeform 5"/>
          <p:cNvSpPr>
            <a:spLocks/>
          </p:cNvSpPr>
          <p:nvPr/>
        </p:nvSpPr>
        <p:spPr bwMode="auto">
          <a:xfrm>
            <a:off x="1955800" y="3124200"/>
            <a:ext cx="4579938" cy="1539875"/>
          </a:xfrm>
          <a:custGeom>
            <a:avLst/>
            <a:gdLst>
              <a:gd name="T0" fmla="*/ 2147483647 w 2885"/>
              <a:gd name="T1" fmla="*/ 0 h 970"/>
              <a:gd name="T2" fmla="*/ 2147483647 w 2885"/>
              <a:gd name="T3" fmla="*/ 2147483647 h 970"/>
              <a:gd name="T4" fmla="*/ 2147483647 w 2885"/>
              <a:gd name="T5" fmla="*/ 2147483647 h 970"/>
              <a:gd name="T6" fmla="*/ 2147483647 w 2885"/>
              <a:gd name="T7" fmla="*/ 2147483647 h 970"/>
              <a:gd name="T8" fmla="*/ 0 60000 65536"/>
              <a:gd name="T9" fmla="*/ 0 60000 65536"/>
              <a:gd name="T10" fmla="*/ 0 60000 65536"/>
              <a:gd name="T11" fmla="*/ 0 60000 65536"/>
              <a:gd name="T12" fmla="*/ 0 w 2885"/>
              <a:gd name="T13" fmla="*/ 0 h 970"/>
              <a:gd name="T14" fmla="*/ 2885 w 2885"/>
              <a:gd name="T15" fmla="*/ 970 h 970"/>
            </a:gdLst>
            <a:ahLst/>
            <a:cxnLst>
              <a:cxn ang="T8">
                <a:pos x="T0" y="T1"/>
              </a:cxn>
              <a:cxn ang="T9">
                <a:pos x="T2" y="T3"/>
              </a:cxn>
              <a:cxn ang="T10">
                <a:pos x="T4" y="T5"/>
              </a:cxn>
              <a:cxn ang="T11">
                <a:pos x="T6" y="T7"/>
              </a:cxn>
            </a:cxnLst>
            <a:rect l="T12" t="T13" r="T14" b="T15"/>
            <a:pathLst>
              <a:path w="2885" h="970">
                <a:moveTo>
                  <a:pt x="2752" y="0"/>
                </a:moveTo>
                <a:cubicBezTo>
                  <a:pt x="2709" y="102"/>
                  <a:pt x="2885" y="502"/>
                  <a:pt x="2493" y="614"/>
                </a:cubicBezTo>
                <a:cubicBezTo>
                  <a:pt x="2101" y="726"/>
                  <a:pt x="800" y="613"/>
                  <a:pt x="400" y="672"/>
                </a:cubicBezTo>
                <a:cubicBezTo>
                  <a:pt x="0" y="731"/>
                  <a:pt x="157" y="908"/>
                  <a:pt x="93" y="970"/>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31079" name="Freeform 6"/>
          <p:cNvSpPr>
            <a:spLocks/>
          </p:cNvSpPr>
          <p:nvPr/>
        </p:nvSpPr>
        <p:spPr bwMode="auto">
          <a:xfrm>
            <a:off x="1800225" y="3429000"/>
            <a:ext cx="3900488" cy="838200"/>
          </a:xfrm>
          <a:custGeom>
            <a:avLst/>
            <a:gdLst>
              <a:gd name="T0" fmla="*/ 2147483647 w 2457"/>
              <a:gd name="T1" fmla="*/ 0 h 528"/>
              <a:gd name="T2" fmla="*/ 2147483647 w 2457"/>
              <a:gd name="T3" fmla="*/ 2147483647 h 528"/>
              <a:gd name="T4" fmla="*/ 2147483647 w 2457"/>
              <a:gd name="T5" fmla="*/ 2147483647 h 528"/>
              <a:gd name="T6" fmla="*/ 2147483647 w 2457"/>
              <a:gd name="T7" fmla="*/ 2147483647 h 528"/>
              <a:gd name="T8" fmla="*/ 0 60000 65536"/>
              <a:gd name="T9" fmla="*/ 0 60000 65536"/>
              <a:gd name="T10" fmla="*/ 0 60000 65536"/>
              <a:gd name="T11" fmla="*/ 0 60000 65536"/>
              <a:gd name="T12" fmla="*/ 0 w 2457"/>
              <a:gd name="T13" fmla="*/ 0 h 528"/>
              <a:gd name="T14" fmla="*/ 2457 w 2457"/>
              <a:gd name="T15" fmla="*/ 528 h 528"/>
            </a:gdLst>
            <a:ahLst/>
            <a:cxnLst>
              <a:cxn ang="T8">
                <a:pos x="T0" y="T1"/>
              </a:cxn>
              <a:cxn ang="T9">
                <a:pos x="T2" y="T3"/>
              </a:cxn>
              <a:cxn ang="T10">
                <a:pos x="T4" y="T5"/>
              </a:cxn>
              <a:cxn ang="T11">
                <a:pos x="T6" y="T7"/>
              </a:cxn>
            </a:cxnLst>
            <a:rect l="T12" t="T13" r="T14" b="T15"/>
            <a:pathLst>
              <a:path w="2457" h="528">
                <a:moveTo>
                  <a:pt x="2418" y="0"/>
                </a:moveTo>
                <a:cubicBezTo>
                  <a:pt x="2367" y="43"/>
                  <a:pt x="2457" y="213"/>
                  <a:pt x="2111" y="259"/>
                </a:cubicBezTo>
                <a:cubicBezTo>
                  <a:pt x="1765" y="305"/>
                  <a:pt x="688" y="233"/>
                  <a:pt x="344" y="278"/>
                </a:cubicBezTo>
                <a:cubicBezTo>
                  <a:pt x="0" y="323"/>
                  <a:pt x="109" y="476"/>
                  <a:pt x="47" y="528"/>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31080" name="Freeform 7"/>
          <p:cNvSpPr>
            <a:spLocks/>
          </p:cNvSpPr>
          <p:nvPr/>
        </p:nvSpPr>
        <p:spPr bwMode="auto">
          <a:xfrm>
            <a:off x="1935163" y="2130425"/>
            <a:ext cx="4865687" cy="2030413"/>
          </a:xfrm>
          <a:custGeom>
            <a:avLst/>
            <a:gdLst>
              <a:gd name="T0" fmla="*/ 2147483647 w 3065"/>
              <a:gd name="T1" fmla="*/ 2147483647 h 1279"/>
              <a:gd name="T2" fmla="*/ 2147483647 w 3065"/>
              <a:gd name="T3" fmla="*/ 2147483647 h 1279"/>
              <a:gd name="T4" fmla="*/ 2147483647 w 3065"/>
              <a:gd name="T5" fmla="*/ 2147483647 h 1279"/>
              <a:gd name="T6" fmla="*/ 0 w 3065"/>
              <a:gd name="T7" fmla="*/ 2147483647 h 1279"/>
              <a:gd name="T8" fmla="*/ 0 60000 65536"/>
              <a:gd name="T9" fmla="*/ 0 60000 65536"/>
              <a:gd name="T10" fmla="*/ 0 60000 65536"/>
              <a:gd name="T11" fmla="*/ 0 60000 65536"/>
              <a:gd name="T12" fmla="*/ 0 w 3065"/>
              <a:gd name="T13" fmla="*/ 0 h 1279"/>
              <a:gd name="T14" fmla="*/ 3065 w 3065"/>
              <a:gd name="T15" fmla="*/ 1279 h 1279"/>
            </a:gdLst>
            <a:ahLst/>
            <a:cxnLst>
              <a:cxn ang="T8">
                <a:pos x="T0" y="T1"/>
              </a:cxn>
              <a:cxn ang="T9">
                <a:pos x="T2" y="T3"/>
              </a:cxn>
              <a:cxn ang="T10">
                <a:pos x="T4" y="T5"/>
              </a:cxn>
              <a:cxn ang="T11">
                <a:pos x="T6" y="T7"/>
              </a:cxn>
            </a:cxnLst>
            <a:rect l="T12" t="T13" r="T14" b="T15"/>
            <a:pathLst>
              <a:path w="3065" h="1279">
                <a:moveTo>
                  <a:pt x="2899" y="1279"/>
                </a:moveTo>
                <a:cubicBezTo>
                  <a:pt x="2859" y="1098"/>
                  <a:pt x="3065" y="388"/>
                  <a:pt x="2659" y="194"/>
                </a:cubicBezTo>
                <a:cubicBezTo>
                  <a:pt x="2253" y="0"/>
                  <a:pt x="904" y="90"/>
                  <a:pt x="461" y="117"/>
                </a:cubicBezTo>
                <a:cubicBezTo>
                  <a:pt x="18" y="144"/>
                  <a:pt x="96" y="307"/>
                  <a:pt x="0" y="357"/>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31081" name="Freeform 8"/>
          <p:cNvSpPr>
            <a:spLocks/>
          </p:cNvSpPr>
          <p:nvPr/>
        </p:nvSpPr>
        <p:spPr bwMode="auto">
          <a:xfrm>
            <a:off x="1843088" y="2697163"/>
            <a:ext cx="4525962" cy="473075"/>
          </a:xfrm>
          <a:custGeom>
            <a:avLst/>
            <a:gdLst>
              <a:gd name="T0" fmla="*/ 2147483647 w 2851"/>
              <a:gd name="T1" fmla="*/ 0 h 298"/>
              <a:gd name="T2" fmla="*/ 2147483647 w 2851"/>
              <a:gd name="T3" fmla="*/ 2147483647 h 298"/>
              <a:gd name="T4" fmla="*/ 2147483647 w 2851"/>
              <a:gd name="T5" fmla="*/ 2147483647 h 298"/>
              <a:gd name="T6" fmla="*/ 2147483647 w 2851"/>
              <a:gd name="T7" fmla="*/ 2147483647 h 298"/>
              <a:gd name="T8" fmla="*/ 0 60000 65536"/>
              <a:gd name="T9" fmla="*/ 0 60000 65536"/>
              <a:gd name="T10" fmla="*/ 0 60000 65536"/>
              <a:gd name="T11" fmla="*/ 0 60000 65536"/>
              <a:gd name="T12" fmla="*/ 0 w 2851"/>
              <a:gd name="T13" fmla="*/ 0 h 298"/>
              <a:gd name="T14" fmla="*/ 2851 w 2851"/>
              <a:gd name="T15" fmla="*/ 298 h 298"/>
            </a:gdLst>
            <a:ahLst/>
            <a:cxnLst>
              <a:cxn ang="T8">
                <a:pos x="T0" y="T1"/>
              </a:cxn>
              <a:cxn ang="T9">
                <a:pos x="T2" y="T3"/>
              </a:cxn>
              <a:cxn ang="T10">
                <a:pos x="T4" y="T5"/>
              </a:cxn>
              <a:cxn ang="T11">
                <a:pos x="T6" y="T7"/>
              </a:cxn>
            </a:cxnLst>
            <a:rect l="T12" t="T13" r="T14" b="T15"/>
            <a:pathLst>
              <a:path w="2851" h="298">
                <a:moveTo>
                  <a:pt x="87" y="0"/>
                </a:moveTo>
                <a:cubicBezTo>
                  <a:pt x="138" y="22"/>
                  <a:pt x="0" y="121"/>
                  <a:pt x="394" y="135"/>
                </a:cubicBezTo>
                <a:cubicBezTo>
                  <a:pt x="788" y="149"/>
                  <a:pt x="2047" y="60"/>
                  <a:pt x="2449" y="87"/>
                </a:cubicBezTo>
                <a:cubicBezTo>
                  <a:pt x="2851" y="114"/>
                  <a:pt x="2730" y="254"/>
                  <a:pt x="2804" y="298"/>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31082" name="Freeform 9"/>
          <p:cNvSpPr>
            <a:spLocks/>
          </p:cNvSpPr>
          <p:nvPr/>
        </p:nvSpPr>
        <p:spPr bwMode="auto">
          <a:xfrm>
            <a:off x="2103438" y="4602163"/>
            <a:ext cx="3322637" cy="473075"/>
          </a:xfrm>
          <a:custGeom>
            <a:avLst/>
            <a:gdLst>
              <a:gd name="T0" fmla="*/ 0 w 2093"/>
              <a:gd name="T1" fmla="*/ 0 h 298"/>
              <a:gd name="T2" fmla="*/ 2147483647 w 2093"/>
              <a:gd name="T3" fmla="*/ 2147483647 h 298"/>
              <a:gd name="T4" fmla="*/ 2147483647 w 2093"/>
              <a:gd name="T5" fmla="*/ 2147483647 h 298"/>
              <a:gd name="T6" fmla="*/ 2147483647 w 2093"/>
              <a:gd name="T7" fmla="*/ 2147483647 h 298"/>
              <a:gd name="T8" fmla="*/ 0 60000 65536"/>
              <a:gd name="T9" fmla="*/ 0 60000 65536"/>
              <a:gd name="T10" fmla="*/ 0 60000 65536"/>
              <a:gd name="T11" fmla="*/ 0 60000 65536"/>
              <a:gd name="T12" fmla="*/ 0 w 2093"/>
              <a:gd name="T13" fmla="*/ 0 h 298"/>
              <a:gd name="T14" fmla="*/ 2093 w 2093"/>
              <a:gd name="T15" fmla="*/ 298 h 298"/>
            </a:gdLst>
            <a:ahLst/>
            <a:cxnLst>
              <a:cxn ang="T8">
                <a:pos x="T0" y="T1"/>
              </a:cxn>
              <a:cxn ang="T9">
                <a:pos x="T2" y="T3"/>
              </a:cxn>
              <a:cxn ang="T10">
                <a:pos x="T4" y="T5"/>
              </a:cxn>
              <a:cxn ang="T11">
                <a:pos x="T6" y="T7"/>
              </a:cxn>
            </a:cxnLst>
            <a:rect l="T12" t="T13" r="T14" b="T15"/>
            <a:pathLst>
              <a:path w="2093" h="298">
                <a:moveTo>
                  <a:pt x="0" y="0"/>
                </a:moveTo>
                <a:cubicBezTo>
                  <a:pt x="24" y="64"/>
                  <a:pt x="48" y="128"/>
                  <a:pt x="326" y="154"/>
                </a:cubicBezTo>
                <a:cubicBezTo>
                  <a:pt x="604" y="180"/>
                  <a:pt x="1375" y="130"/>
                  <a:pt x="1670" y="154"/>
                </a:cubicBezTo>
                <a:cubicBezTo>
                  <a:pt x="1965" y="178"/>
                  <a:pt x="2029" y="238"/>
                  <a:pt x="2093" y="298"/>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31083" name="Freeform 10"/>
          <p:cNvSpPr>
            <a:spLocks/>
          </p:cNvSpPr>
          <p:nvPr/>
        </p:nvSpPr>
        <p:spPr bwMode="auto">
          <a:xfrm>
            <a:off x="1524000" y="3197225"/>
            <a:ext cx="4022725" cy="223838"/>
          </a:xfrm>
          <a:custGeom>
            <a:avLst/>
            <a:gdLst>
              <a:gd name="T0" fmla="*/ 0 w 2534"/>
              <a:gd name="T1" fmla="*/ 2147483647 h 141"/>
              <a:gd name="T2" fmla="*/ 2147483647 w 2534"/>
              <a:gd name="T3" fmla="*/ 2147483647 h 141"/>
              <a:gd name="T4" fmla="*/ 2147483647 w 2534"/>
              <a:gd name="T5" fmla="*/ 2147483647 h 141"/>
              <a:gd name="T6" fmla="*/ 2147483647 w 2534"/>
              <a:gd name="T7" fmla="*/ 2147483647 h 141"/>
              <a:gd name="T8" fmla="*/ 0 60000 65536"/>
              <a:gd name="T9" fmla="*/ 0 60000 65536"/>
              <a:gd name="T10" fmla="*/ 0 60000 65536"/>
              <a:gd name="T11" fmla="*/ 0 60000 65536"/>
              <a:gd name="T12" fmla="*/ 0 w 2534"/>
              <a:gd name="T13" fmla="*/ 0 h 141"/>
              <a:gd name="T14" fmla="*/ 2534 w 2534"/>
              <a:gd name="T15" fmla="*/ 141 h 141"/>
            </a:gdLst>
            <a:ahLst/>
            <a:cxnLst>
              <a:cxn ang="T8">
                <a:pos x="T0" y="T1"/>
              </a:cxn>
              <a:cxn ang="T9">
                <a:pos x="T2" y="T3"/>
              </a:cxn>
              <a:cxn ang="T10">
                <a:pos x="T4" y="T5"/>
              </a:cxn>
              <a:cxn ang="T11">
                <a:pos x="T6" y="T7"/>
              </a:cxn>
            </a:cxnLst>
            <a:rect l="T12" t="T13" r="T14" b="T15"/>
            <a:pathLst>
              <a:path w="2534" h="141">
                <a:moveTo>
                  <a:pt x="0" y="88"/>
                </a:moveTo>
                <a:cubicBezTo>
                  <a:pt x="128" y="94"/>
                  <a:pt x="427" y="141"/>
                  <a:pt x="768" y="127"/>
                </a:cubicBezTo>
                <a:cubicBezTo>
                  <a:pt x="1109" y="113"/>
                  <a:pt x="1751" y="4"/>
                  <a:pt x="2045" y="2"/>
                </a:cubicBezTo>
                <a:cubicBezTo>
                  <a:pt x="2339" y="0"/>
                  <a:pt x="2432" y="93"/>
                  <a:pt x="2534" y="117"/>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131084" name="Freeform 11"/>
          <p:cNvSpPr>
            <a:spLocks/>
          </p:cNvSpPr>
          <p:nvPr/>
        </p:nvSpPr>
        <p:spPr bwMode="auto">
          <a:xfrm>
            <a:off x="1806575" y="4160838"/>
            <a:ext cx="4841875" cy="522287"/>
          </a:xfrm>
          <a:custGeom>
            <a:avLst/>
            <a:gdLst>
              <a:gd name="T0" fmla="*/ 2147483647 w 3050"/>
              <a:gd name="T1" fmla="*/ 2147483647 h 329"/>
              <a:gd name="T2" fmla="*/ 2147483647 w 3050"/>
              <a:gd name="T3" fmla="*/ 2147483647 h 329"/>
              <a:gd name="T4" fmla="*/ 2147483647 w 3050"/>
              <a:gd name="T5" fmla="*/ 2147483647 h 329"/>
              <a:gd name="T6" fmla="*/ 2147483647 w 3050"/>
              <a:gd name="T7" fmla="*/ 0 h 329"/>
              <a:gd name="T8" fmla="*/ 0 60000 65536"/>
              <a:gd name="T9" fmla="*/ 0 60000 65536"/>
              <a:gd name="T10" fmla="*/ 0 60000 65536"/>
              <a:gd name="T11" fmla="*/ 0 60000 65536"/>
              <a:gd name="T12" fmla="*/ 0 w 3050"/>
              <a:gd name="T13" fmla="*/ 0 h 329"/>
              <a:gd name="T14" fmla="*/ 3050 w 3050"/>
              <a:gd name="T15" fmla="*/ 329 h 329"/>
            </a:gdLst>
            <a:ahLst/>
            <a:cxnLst>
              <a:cxn ang="T8">
                <a:pos x="T0" y="T1"/>
              </a:cxn>
              <a:cxn ang="T9">
                <a:pos x="T2" y="T3"/>
              </a:cxn>
              <a:cxn ang="T10">
                <a:pos x="T4" y="T5"/>
              </a:cxn>
              <a:cxn ang="T11">
                <a:pos x="T6" y="T7"/>
              </a:cxn>
            </a:cxnLst>
            <a:rect l="T12" t="T13" r="T14" b="T15"/>
            <a:pathLst>
              <a:path w="3050" h="329">
                <a:moveTo>
                  <a:pt x="62" y="57"/>
                </a:moveTo>
                <a:cubicBezTo>
                  <a:pt x="123" y="89"/>
                  <a:pt x="0" y="211"/>
                  <a:pt x="427" y="249"/>
                </a:cubicBezTo>
                <a:cubicBezTo>
                  <a:pt x="854" y="287"/>
                  <a:pt x="2200" y="329"/>
                  <a:pt x="2625" y="288"/>
                </a:cubicBezTo>
                <a:cubicBezTo>
                  <a:pt x="3050" y="247"/>
                  <a:pt x="2906" y="60"/>
                  <a:pt x="2980" y="0"/>
                </a:cubicBezTo>
              </a:path>
            </a:pathLst>
          </a:custGeom>
          <a:noFill/>
          <a:ln w="762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endParaRPr>
          </a:p>
        </p:txBody>
      </p:sp>
      <p:sp>
        <p:nvSpPr>
          <p:cNvPr id="2" name="TextBox 13">
            <a:extLst>
              <a:ext uri="{FF2B5EF4-FFF2-40B4-BE49-F238E27FC236}">
                <a16:creationId xmlns:a16="http://schemas.microsoft.com/office/drawing/2014/main" id="{61778047-29C4-434E-F0C4-33F55435647F}"/>
              </a:ext>
            </a:extLst>
          </p:cNvPr>
          <p:cNvSpPr txBox="1">
            <a:spLocks noChangeArrowheads="1"/>
          </p:cNvSpPr>
          <p:nvPr/>
        </p:nvSpPr>
        <p:spPr bwMode="auto">
          <a:xfrm rot="20328284">
            <a:off x="4518025" y="3702050"/>
            <a:ext cx="4271963" cy="1446213"/>
          </a:xfrm>
          <a:prstGeom prst="rect">
            <a:avLst/>
          </a:prstGeom>
          <a:solidFill>
            <a:schemeClr val="tx1"/>
          </a:solidFill>
          <a:ln w="57150">
            <a:solidFill>
              <a:srgbClr val="0000FF"/>
            </a:solidFill>
            <a:miter lim="800000"/>
            <a:headEnd/>
            <a:tailEnd/>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a:solidFill>
                  <a:srgbClr val="FFC000"/>
                </a:solidFill>
                <a:latin typeface="Arial" charset="0"/>
                <a:cs typeface="Arial" charset="0"/>
              </a:rPr>
              <a:t>Impossible in a partial order</a:t>
            </a: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3312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3312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C2303534-E771-214D-9108-F9944CA16723}" type="slidenum">
              <a:rPr lang="ar-SA" sz="1400" b="0">
                <a:solidFill>
                  <a:srgbClr val="FFFF00"/>
                </a:solidFill>
                <a:latin typeface="Arial" charset="0"/>
                <a:cs typeface="Arial" charset="0"/>
              </a:rPr>
              <a:pPr/>
              <a:t>49</a:t>
            </a:fld>
            <a:endParaRPr lang="en-US" sz="1400" b="0">
              <a:solidFill>
                <a:srgbClr val="FFFF00"/>
              </a:solidFill>
              <a:latin typeface="Arial" charset="0"/>
              <a:cs typeface="Arial" charset="0"/>
            </a:endParaRPr>
          </a:p>
        </p:txBody>
      </p:sp>
      <p:sp>
        <p:nvSpPr>
          <p:cNvPr id="133124" name="Rectangle 2"/>
          <p:cNvSpPr>
            <a:spLocks noGrp="1" noChangeArrowheads="1"/>
          </p:cNvSpPr>
          <p:nvPr>
            <p:ph type="title"/>
          </p:nvPr>
        </p:nvSpPr>
        <p:spPr/>
        <p:txBody>
          <a:bodyPr/>
          <a:lstStyle/>
          <a:p>
            <a:r>
              <a:rPr lang="en-US">
                <a:latin typeface="Arial" charset="0"/>
              </a:rPr>
              <a:t>Deadlock Freedom</a:t>
            </a:r>
          </a:p>
        </p:txBody>
      </p:sp>
      <p:sp>
        <p:nvSpPr>
          <p:cNvPr id="133126" name="Text Box 4"/>
          <p:cNvSpPr txBox="1">
            <a:spLocks noChangeArrowheads="1"/>
          </p:cNvSpPr>
          <p:nvPr/>
        </p:nvSpPr>
        <p:spPr bwMode="auto">
          <a:xfrm>
            <a:off x="965200" y="4025118"/>
            <a:ext cx="6256338" cy="830997"/>
          </a:xfrm>
          <a:prstGeom prst="rect">
            <a:avLst/>
          </a:prstGeom>
          <a:solidFill>
            <a:schemeClr val="tx1"/>
          </a:solidFill>
          <a:ln w="9525">
            <a:solidFill>
              <a:srgbClr val="FFFF99"/>
            </a:solidFill>
            <a:miter lim="800000"/>
            <a:headEnd/>
            <a:tailEnd/>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D4D4D4"/>
                </a:solidFill>
                <a:effectLst/>
                <a:latin typeface="Consolas" panose="020B0609020204030204" pitchFamily="49" charset="0"/>
              </a:rPr>
              <a:t>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flag[j]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a:t>
            </a:r>
          </a:p>
          <a:p>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(flag[j]){}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a:t>
            </a:r>
          </a:p>
        </p:txBody>
      </p:sp>
      <p:sp>
        <p:nvSpPr>
          <p:cNvPr id="3" name="TextBox 2">
            <a:extLst>
              <a:ext uri="{FF2B5EF4-FFF2-40B4-BE49-F238E27FC236}">
                <a16:creationId xmlns:a16="http://schemas.microsoft.com/office/drawing/2014/main" id="{32339ED0-3805-5839-31AF-62A57E38D6F7}"/>
              </a:ext>
            </a:extLst>
          </p:cNvPr>
          <p:cNvSpPr txBox="1"/>
          <p:nvPr/>
        </p:nvSpPr>
        <p:spPr bwMode="auto">
          <a:xfrm>
            <a:off x="965200" y="1939151"/>
            <a:ext cx="548711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err="1">
                <a:solidFill>
                  <a:schemeClr val="bg1"/>
                </a:solidFill>
                <a:latin typeface="Arial" charset="0"/>
              </a:rPr>
              <a:t>LockOne</a:t>
            </a:r>
            <a:r>
              <a:rPr lang="en-US" sz="2800" b="0" dirty="0">
                <a:solidFill>
                  <a:srgbClr val="FFFF00"/>
                </a:solidFill>
                <a:latin typeface="Arial" charset="0"/>
              </a:rPr>
              <a:t> Fails deadlock-freedom</a:t>
            </a:r>
            <a:endParaRPr lang="en-US" sz="2800" b="0" dirty="0">
              <a:solidFill>
                <a:srgbClr val="FFFF00"/>
              </a:solidFill>
              <a:latin typeface="Courier New" pitchFamily="49" charset="0"/>
              <a:cs typeface="Courier New" pitchFamily="49" charset="0"/>
            </a:endParaRPr>
          </a:p>
        </p:txBody>
      </p:sp>
      <p:sp>
        <p:nvSpPr>
          <p:cNvPr id="4" name="TextBox 3">
            <a:extLst>
              <a:ext uri="{FF2B5EF4-FFF2-40B4-BE49-F238E27FC236}">
                <a16:creationId xmlns:a16="http://schemas.microsoft.com/office/drawing/2014/main" id="{ED07AFA5-60AF-6FF2-145B-8C9A585D2912}"/>
              </a:ext>
            </a:extLst>
          </p:cNvPr>
          <p:cNvSpPr txBox="1"/>
          <p:nvPr/>
        </p:nvSpPr>
        <p:spPr bwMode="auto">
          <a:xfrm>
            <a:off x="1547761" y="2937515"/>
            <a:ext cx="5841073"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Concurrent execution can deadlock</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35169"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3517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F0D3524C-7A3A-F241-8FAD-0E015AEFB3F7}" type="slidenum">
              <a:rPr lang="ar-SA" sz="1400" b="0">
                <a:solidFill>
                  <a:srgbClr val="FFFF00"/>
                </a:solidFill>
                <a:latin typeface="Arial" charset="0"/>
                <a:cs typeface="Arial" charset="0"/>
              </a:rPr>
              <a:pPr/>
              <a:t>50</a:t>
            </a:fld>
            <a:endParaRPr lang="en-US" sz="1400" b="0">
              <a:solidFill>
                <a:srgbClr val="FFFF00"/>
              </a:solidFill>
              <a:latin typeface="Arial" charset="0"/>
              <a:cs typeface="Arial" charset="0"/>
            </a:endParaRPr>
          </a:p>
        </p:txBody>
      </p:sp>
      <p:pic>
        <p:nvPicPr>
          <p:cNvPr id="135171" name="Picture 14" descr="magic"/>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2" name="Rectangle 2"/>
          <p:cNvSpPr>
            <a:spLocks noGrp="1" noChangeArrowheads="1"/>
          </p:cNvSpPr>
          <p:nvPr>
            <p:ph type="title"/>
          </p:nvPr>
        </p:nvSpPr>
        <p:spPr/>
        <p:txBody>
          <a:bodyPr/>
          <a:lstStyle/>
          <a:p>
            <a:r>
              <a:rPr lang="en-US" sz="4000">
                <a:latin typeface="Arial" charset="0"/>
              </a:rPr>
              <a:t>LockTwo</a:t>
            </a:r>
          </a:p>
        </p:txBody>
      </p:sp>
      <p:sp>
        <p:nvSpPr>
          <p:cNvPr id="135173" name="Text Box 3"/>
          <p:cNvSpPr txBox="1">
            <a:spLocks noChangeArrowheads="1"/>
          </p:cNvSpPr>
          <p:nvPr/>
        </p:nvSpPr>
        <p:spPr bwMode="auto">
          <a:xfrm>
            <a:off x="849313" y="1828800"/>
            <a:ext cx="7445375" cy="3416320"/>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LockTwo</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victim</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8F507CBA-29F5-D9E3-31E2-CF87C5486872}"/>
              </a:ext>
            </a:extLst>
          </p:cNvPr>
          <p:cNvSpPr txBox="1">
            <a:spLocks noChangeArrowheads="1"/>
          </p:cNvSpPr>
          <p:nvPr/>
        </p:nvSpPr>
        <p:spPr bwMode="auto">
          <a:xfrm>
            <a:off x="849313" y="1828800"/>
            <a:ext cx="7445375" cy="3416320"/>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LockTwo</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victim</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13721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3721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514B3E89-1D31-8D42-B113-02FE1C8B9E78}" type="slidenum">
              <a:rPr lang="ar-SA" sz="1400" b="0">
                <a:solidFill>
                  <a:srgbClr val="FFFF00"/>
                </a:solidFill>
                <a:latin typeface="Arial" charset="0"/>
                <a:cs typeface="Arial" charset="0"/>
              </a:rPr>
              <a:pPr/>
              <a:t>51</a:t>
            </a:fld>
            <a:endParaRPr lang="en-US" sz="1400" b="0">
              <a:solidFill>
                <a:srgbClr val="FFFF00"/>
              </a:solidFill>
              <a:latin typeface="Arial" charset="0"/>
              <a:cs typeface="Arial" charset="0"/>
            </a:endParaRPr>
          </a:p>
        </p:txBody>
      </p:sp>
      <p:sp>
        <p:nvSpPr>
          <p:cNvPr id="137220" name="Rectangle 2"/>
          <p:cNvSpPr>
            <a:spLocks noGrp="1" noChangeArrowheads="1"/>
          </p:cNvSpPr>
          <p:nvPr>
            <p:ph type="title"/>
          </p:nvPr>
        </p:nvSpPr>
        <p:spPr/>
        <p:txBody>
          <a:bodyPr/>
          <a:lstStyle/>
          <a:p>
            <a:r>
              <a:rPr lang="en-US" sz="4000">
                <a:latin typeface="Arial" charset="0"/>
              </a:rPr>
              <a:t>LockTwo</a:t>
            </a:r>
          </a:p>
        </p:txBody>
      </p:sp>
      <p:sp>
        <p:nvSpPr>
          <p:cNvPr id="137222" name="AutoShape 4"/>
          <p:cNvSpPr>
            <a:spLocks noChangeArrowheads="1"/>
          </p:cNvSpPr>
          <p:nvPr/>
        </p:nvSpPr>
        <p:spPr bwMode="auto">
          <a:xfrm>
            <a:off x="1173803" y="2995251"/>
            <a:ext cx="1882793" cy="477838"/>
          </a:xfrm>
          <a:prstGeom prst="wedgeRoundRectCallout">
            <a:avLst>
              <a:gd name="adj1" fmla="val 181713"/>
              <a:gd name="adj2" fmla="val -72921"/>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137223" name="Text Box 5"/>
          <p:cNvSpPr txBox="1">
            <a:spLocks noChangeArrowheads="1"/>
          </p:cNvSpPr>
          <p:nvPr/>
        </p:nvSpPr>
        <p:spPr bwMode="auto">
          <a:xfrm>
            <a:off x="5939177" y="2603500"/>
            <a:ext cx="2952750" cy="523220"/>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b="0" dirty="0">
                <a:solidFill>
                  <a:srgbClr val="FFFF00"/>
                </a:solidFill>
                <a:latin typeface="Arial" charset="0"/>
              </a:rPr>
              <a:t>Let other go first</a:t>
            </a: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8F507CBA-29F5-D9E3-31E2-CF87C5486872}"/>
              </a:ext>
            </a:extLst>
          </p:cNvPr>
          <p:cNvSpPr txBox="1">
            <a:spLocks noChangeArrowheads="1"/>
          </p:cNvSpPr>
          <p:nvPr/>
        </p:nvSpPr>
        <p:spPr bwMode="auto">
          <a:xfrm>
            <a:off x="849313" y="1828800"/>
            <a:ext cx="7445375" cy="3416320"/>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LockTwo</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victim</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13721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13721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514B3E89-1D31-8D42-B113-02FE1C8B9E78}" type="slidenum">
              <a:rPr lang="ar-SA" sz="1400" b="0">
                <a:solidFill>
                  <a:srgbClr val="FFFF00"/>
                </a:solidFill>
                <a:latin typeface="Arial" charset="0"/>
                <a:cs typeface="Arial" charset="0"/>
              </a:rPr>
              <a:pPr/>
              <a:t>52</a:t>
            </a:fld>
            <a:endParaRPr lang="en-US" sz="1400" b="0">
              <a:solidFill>
                <a:srgbClr val="FFFF00"/>
              </a:solidFill>
              <a:latin typeface="Arial" charset="0"/>
              <a:cs typeface="Arial" charset="0"/>
            </a:endParaRPr>
          </a:p>
        </p:txBody>
      </p:sp>
      <p:sp>
        <p:nvSpPr>
          <p:cNvPr id="137220" name="Rectangle 2"/>
          <p:cNvSpPr>
            <a:spLocks noGrp="1" noChangeArrowheads="1"/>
          </p:cNvSpPr>
          <p:nvPr>
            <p:ph type="title"/>
          </p:nvPr>
        </p:nvSpPr>
        <p:spPr/>
        <p:txBody>
          <a:bodyPr/>
          <a:lstStyle/>
          <a:p>
            <a:r>
              <a:rPr lang="en-US" sz="4000">
                <a:latin typeface="Arial" charset="0"/>
              </a:rPr>
              <a:t>LockTwo</a:t>
            </a:r>
          </a:p>
        </p:txBody>
      </p:sp>
      <p:sp>
        <p:nvSpPr>
          <p:cNvPr id="137222" name="AutoShape 4"/>
          <p:cNvSpPr>
            <a:spLocks noChangeArrowheads="1"/>
          </p:cNvSpPr>
          <p:nvPr/>
        </p:nvSpPr>
        <p:spPr bwMode="auto">
          <a:xfrm>
            <a:off x="1336719" y="3239302"/>
            <a:ext cx="4020285" cy="547693"/>
          </a:xfrm>
          <a:prstGeom prst="wedgeRoundRectCallout">
            <a:avLst>
              <a:gd name="adj1" fmla="val 31836"/>
              <a:gd name="adj2" fmla="val 197874"/>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137223" name="Text Box 5"/>
          <p:cNvSpPr txBox="1">
            <a:spLocks noChangeArrowheads="1"/>
          </p:cNvSpPr>
          <p:nvPr/>
        </p:nvSpPr>
        <p:spPr bwMode="auto">
          <a:xfrm>
            <a:off x="3096883" y="4654569"/>
            <a:ext cx="2706687" cy="954107"/>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b="0" dirty="0">
                <a:solidFill>
                  <a:srgbClr val="FFFF00"/>
                </a:solidFill>
                <a:latin typeface="Arial" charset="0"/>
              </a:rPr>
              <a:t>Wait for permission …</a:t>
            </a:r>
          </a:p>
        </p:txBody>
      </p:sp>
    </p:spTree>
    <p:extLst>
      <p:ext uri="{BB962C8B-B14F-4D97-AF65-F5344CB8AC3E}">
        <p14:creationId xmlns:p14="http://schemas.microsoft.com/office/powerpoint/2010/main" val="3539498244"/>
      </p:ext>
    </p:extLst>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8F507CBA-29F5-D9E3-31E2-CF87C5486872}"/>
              </a:ext>
            </a:extLst>
          </p:cNvPr>
          <p:cNvSpPr txBox="1">
            <a:spLocks noChangeArrowheads="1"/>
          </p:cNvSpPr>
          <p:nvPr/>
        </p:nvSpPr>
        <p:spPr bwMode="auto">
          <a:xfrm>
            <a:off x="849313" y="1828800"/>
            <a:ext cx="7445375" cy="3416320"/>
          </a:xfrm>
          <a:prstGeom prst="rect">
            <a:avLst/>
          </a:prstGeom>
          <a:solidFill>
            <a:schemeClr val="tx1"/>
          </a:solidFill>
          <a:ln>
            <a:noFill/>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LockTwo</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victim</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137217"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13721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514B3E89-1D31-8D42-B113-02FE1C8B9E78}" type="slidenum">
              <a:rPr lang="ar-SA" sz="1400" b="0">
                <a:solidFill>
                  <a:srgbClr val="FFFF00"/>
                </a:solidFill>
                <a:latin typeface="Arial" charset="0"/>
                <a:cs typeface="Arial" charset="0"/>
              </a:rPr>
              <a:pPr/>
              <a:t>53</a:t>
            </a:fld>
            <a:endParaRPr lang="en-US" sz="1400" b="0">
              <a:solidFill>
                <a:srgbClr val="FFFF00"/>
              </a:solidFill>
              <a:latin typeface="Arial" charset="0"/>
              <a:cs typeface="Arial" charset="0"/>
            </a:endParaRPr>
          </a:p>
        </p:txBody>
      </p:sp>
      <p:sp>
        <p:nvSpPr>
          <p:cNvPr id="137220" name="Rectangle 2"/>
          <p:cNvSpPr>
            <a:spLocks noGrp="1" noChangeArrowheads="1"/>
          </p:cNvSpPr>
          <p:nvPr>
            <p:ph type="title"/>
          </p:nvPr>
        </p:nvSpPr>
        <p:spPr/>
        <p:txBody>
          <a:bodyPr/>
          <a:lstStyle/>
          <a:p>
            <a:r>
              <a:rPr lang="en-US" sz="4000">
                <a:latin typeface="Arial" charset="0"/>
              </a:rPr>
              <a:t>LockTwo</a:t>
            </a:r>
          </a:p>
        </p:txBody>
      </p:sp>
      <p:sp>
        <p:nvSpPr>
          <p:cNvPr id="3" name="AutoShape 4">
            <a:extLst>
              <a:ext uri="{FF2B5EF4-FFF2-40B4-BE49-F238E27FC236}">
                <a16:creationId xmlns:a16="http://schemas.microsoft.com/office/drawing/2014/main" id="{2673E9E9-05B1-1F1B-06A7-30EA0ADA29DE}"/>
              </a:ext>
            </a:extLst>
          </p:cNvPr>
          <p:cNvSpPr>
            <a:spLocks noChangeArrowheads="1"/>
          </p:cNvSpPr>
          <p:nvPr/>
        </p:nvSpPr>
        <p:spPr bwMode="auto">
          <a:xfrm>
            <a:off x="1092259" y="4028536"/>
            <a:ext cx="4204359" cy="552989"/>
          </a:xfrm>
          <a:prstGeom prst="wedgeRoundRectCallout">
            <a:avLst>
              <a:gd name="adj1" fmla="val 75000"/>
              <a:gd name="adj2" fmla="val -243417"/>
              <a:gd name="adj3" fmla="val 16667"/>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solidFill>
                <a:srgbClr val="FFFF00"/>
              </a:solidFill>
              <a:latin typeface="Arial" charset="0"/>
            </a:endParaRPr>
          </a:p>
        </p:txBody>
      </p:sp>
      <p:sp>
        <p:nvSpPr>
          <p:cNvPr id="4" name="Text Box 5">
            <a:extLst>
              <a:ext uri="{FF2B5EF4-FFF2-40B4-BE49-F238E27FC236}">
                <a16:creationId xmlns:a16="http://schemas.microsoft.com/office/drawing/2014/main" id="{01EAA8C0-C971-5002-4B39-49C192871242}"/>
              </a:ext>
            </a:extLst>
          </p:cNvPr>
          <p:cNvSpPr txBox="1">
            <a:spLocks noChangeArrowheads="1"/>
          </p:cNvSpPr>
          <p:nvPr/>
        </p:nvSpPr>
        <p:spPr bwMode="auto">
          <a:xfrm>
            <a:off x="5371183" y="2343943"/>
            <a:ext cx="2923504" cy="519113"/>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b="0" dirty="0">
                <a:solidFill>
                  <a:srgbClr val="FFFF00"/>
                </a:solidFill>
                <a:latin typeface="Arial" charset="0"/>
              </a:rPr>
              <a:t>Nothing to do</a:t>
            </a:r>
          </a:p>
        </p:txBody>
      </p:sp>
    </p:spTree>
    <p:extLst>
      <p:ext uri="{BB962C8B-B14F-4D97-AF65-F5344CB8AC3E}">
        <p14:creationId xmlns:p14="http://schemas.microsoft.com/office/powerpoint/2010/main" val="3649164830"/>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43361" name="Footer Placeholder 4"/>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rPr>
              <a:t>Art of Multiprocessor Programming</a:t>
            </a:r>
          </a:p>
        </p:txBody>
      </p:sp>
      <p:sp>
        <p:nvSpPr>
          <p:cNvPr id="143362" name="Slide Number Placeholder 5"/>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B637CFA0-1D85-CF4D-9D19-34C1E46A12CA}" type="slidenum">
              <a:rPr lang="ar-SA" sz="1400" b="0">
                <a:solidFill>
                  <a:srgbClr val="FFFF00"/>
                </a:solidFill>
                <a:latin typeface="Arial" charset="0"/>
                <a:cs typeface="Arial" charset="0"/>
              </a:rPr>
              <a:pPr/>
              <a:t>54</a:t>
            </a:fld>
            <a:endParaRPr lang="en-US" sz="1400" b="0">
              <a:solidFill>
                <a:srgbClr val="FFFF00"/>
              </a:solidFill>
              <a:latin typeface="Arial" charset="0"/>
              <a:cs typeface="Arial" charset="0"/>
            </a:endParaRPr>
          </a:p>
        </p:txBody>
      </p:sp>
      <p:sp>
        <p:nvSpPr>
          <p:cNvPr id="143364" name="Text Box 5"/>
          <p:cNvSpPr txBox="1">
            <a:spLocks noChangeArrowheads="1"/>
          </p:cNvSpPr>
          <p:nvPr/>
        </p:nvSpPr>
        <p:spPr bwMode="auto">
          <a:xfrm>
            <a:off x="5405892" y="1710127"/>
            <a:ext cx="3537698" cy="1200329"/>
          </a:xfrm>
          <a:prstGeom prst="rect">
            <a:avLst/>
          </a:prstGeom>
          <a:solidFill>
            <a:schemeClr val="tx1"/>
          </a:solidFill>
          <a:ln w="9525">
            <a:solidFill>
              <a:srgbClr val="FFFF00"/>
            </a:solidFill>
            <a:miter lim="800000"/>
            <a:headEnd/>
            <a:tailEnd/>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800" b="0" dirty="0">
                <a:solidFill>
                  <a:srgbClr val="569CD6"/>
                </a:solidFill>
                <a:effectLst/>
                <a:latin typeface="Consolas" panose="020B0609020204030204" pitchFamily="49" charset="0"/>
              </a:rPr>
              <a:t>public</a:t>
            </a:r>
            <a:r>
              <a:rPr lang="en-US" sz="1800" b="0" dirty="0">
                <a:solidFill>
                  <a:srgbClr val="D4D4D4"/>
                </a:solidFill>
                <a:effectLst/>
                <a:latin typeface="Consolas" panose="020B0609020204030204" pitchFamily="49" charset="0"/>
              </a:rPr>
              <a:t> </a:t>
            </a:r>
            <a:r>
              <a:rPr lang="en-US" sz="1800" b="0" dirty="0">
                <a:solidFill>
                  <a:srgbClr val="4EC9B0"/>
                </a:solidFill>
                <a:effectLst/>
                <a:latin typeface="Consolas" panose="020B0609020204030204" pitchFamily="49" charset="0"/>
              </a:rPr>
              <a:t>void</a:t>
            </a:r>
            <a:r>
              <a:rPr lang="en-US" sz="1800" b="0" dirty="0">
                <a:solidFill>
                  <a:srgbClr val="D4D4D4"/>
                </a:solidFill>
                <a:effectLst/>
                <a:latin typeface="Consolas" panose="020B0609020204030204" pitchFamily="49" charset="0"/>
              </a:rPr>
              <a:t> </a:t>
            </a:r>
            <a:r>
              <a:rPr lang="en-US" sz="1800" b="0" dirty="0" err="1">
                <a:solidFill>
                  <a:srgbClr val="DCDCAA"/>
                </a:solidFill>
                <a:effectLst/>
                <a:latin typeface="Consolas" panose="020B0609020204030204" pitchFamily="49" charset="0"/>
              </a:rPr>
              <a:t>LockTwo</a:t>
            </a:r>
            <a:r>
              <a:rPr lang="en-US" sz="1800" b="0" dirty="0">
                <a:solidFill>
                  <a:srgbClr val="D4D4D4"/>
                </a:solidFill>
                <a:effectLst/>
                <a:latin typeface="Consolas" panose="020B0609020204030204" pitchFamily="49" charset="0"/>
              </a:rPr>
              <a:t>() {</a:t>
            </a:r>
          </a:p>
          <a:p>
            <a:r>
              <a:rPr lang="en-US" sz="1800" b="0" dirty="0">
                <a:solidFill>
                  <a:srgbClr val="D4D4D4"/>
                </a:solidFill>
                <a:effectLst/>
                <a:latin typeface="Consolas" panose="020B0609020204030204" pitchFamily="49" charset="0"/>
              </a:rPr>
              <a:t>  victim = </a:t>
            </a:r>
            <a:r>
              <a:rPr lang="en-US" sz="1800" b="0" dirty="0" err="1">
                <a:solidFill>
                  <a:srgbClr val="D4D4D4"/>
                </a:solidFill>
                <a:effectLst/>
                <a:latin typeface="Consolas" panose="020B0609020204030204" pitchFamily="49" charset="0"/>
              </a:rPr>
              <a:t>i</a:t>
            </a:r>
            <a:r>
              <a:rPr lang="en-US" sz="1800" b="0" dirty="0">
                <a:solidFill>
                  <a:srgbClr val="D4D4D4"/>
                </a:solidFill>
                <a:effectLst/>
                <a:latin typeface="Consolas" panose="020B0609020204030204" pitchFamily="49" charset="0"/>
              </a:rPr>
              <a:t>;</a:t>
            </a:r>
          </a:p>
          <a:p>
            <a:r>
              <a:rPr lang="en-US" sz="1800" b="0" dirty="0">
                <a:solidFill>
                  <a:srgbClr val="D4D4D4"/>
                </a:solidFill>
                <a:effectLst/>
                <a:latin typeface="Consolas" panose="020B0609020204030204" pitchFamily="49" charset="0"/>
              </a:rPr>
              <a:t>  </a:t>
            </a:r>
            <a:r>
              <a:rPr lang="en-US" sz="1800" b="0" dirty="0">
                <a:solidFill>
                  <a:srgbClr val="C586C0"/>
                </a:solidFill>
                <a:effectLst/>
                <a:latin typeface="Consolas" panose="020B0609020204030204" pitchFamily="49" charset="0"/>
              </a:rPr>
              <a:t>while</a:t>
            </a:r>
            <a:r>
              <a:rPr lang="en-US" sz="1800" b="0" dirty="0">
                <a:solidFill>
                  <a:srgbClr val="D4D4D4"/>
                </a:solidFill>
                <a:effectLst/>
                <a:latin typeface="Consolas" panose="020B0609020204030204" pitchFamily="49" charset="0"/>
              </a:rPr>
              <a:t> (victim == </a:t>
            </a:r>
            <a:r>
              <a:rPr lang="en-US" sz="1800" b="0" dirty="0" err="1">
                <a:solidFill>
                  <a:srgbClr val="D4D4D4"/>
                </a:solidFill>
                <a:effectLst/>
                <a:latin typeface="Consolas" panose="020B0609020204030204" pitchFamily="49" charset="0"/>
              </a:rPr>
              <a:t>i</a:t>
            </a:r>
            <a:r>
              <a:rPr lang="en-US" sz="1800" b="0" dirty="0">
                <a:solidFill>
                  <a:srgbClr val="D4D4D4"/>
                </a:solidFill>
                <a:effectLst/>
                <a:latin typeface="Consolas" panose="020B0609020204030204" pitchFamily="49" charset="0"/>
              </a:rPr>
              <a:t>) {}; </a:t>
            </a:r>
          </a:p>
          <a:p>
            <a:r>
              <a:rPr lang="en-US" sz="1800" b="0" dirty="0">
                <a:solidFill>
                  <a:srgbClr val="D4D4D4"/>
                </a:solidFill>
                <a:effectLst/>
                <a:latin typeface="Consolas" panose="020B0609020204030204" pitchFamily="49" charset="0"/>
              </a:rPr>
              <a:t> }</a:t>
            </a:r>
          </a:p>
        </p:txBody>
      </p:sp>
      <p:sp>
        <p:nvSpPr>
          <p:cNvPr id="143365" name="Rectangle 2"/>
          <p:cNvSpPr>
            <a:spLocks noGrp="1" noChangeArrowheads="1"/>
          </p:cNvSpPr>
          <p:nvPr>
            <p:ph type="title"/>
          </p:nvPr>
        </p:nvSpPr>
        <p:spPr/>
        <p:txBody>
          <a:bodyPr/>
          <a:lstStyle/>
          <a:p>
            <a:r>
              <a:rPr lang="en-US" dirty="0" err="1">
                <a:solidFill>
                  <a:srgbClr val="FFFF00"/>
                </a:solidFill>
                <a:latin typeface="Arial" charset="0"/>
              </a:rPr>
              <a:t>LockTwo</a:t>
            </a:r>
            <a:r>
              <a:rPr lang="en-US" dirty="0">
                <a:solidFill>
                  <a:srgbClr val="FFFF00"/>
                </a:solidFill>
                <a:latin typeface="Arial" charset="0"/>
              </a:rPr>
              <a:t> Claims</a:t>
            </a:r>
          </a:p>
        </p:txBody>
      </p:sp>
      <p:sp>
        <p:nvSpPr>
          <p:cNvPr id="3" name="TextBox 2">
            <a:extLst>
              <a:ext uri="{FF2B5EF4-FFF2-40B4-BE49-F238E27FC236}">
                <a16:creationId xmlns:a16="http://schemas.microsoft.com/office/drawing/2014/main" id="{B897894C-D32A-5880-D8CB-DC2465DB534B}"/>
              </a:ext>
            </a:extLst>
          </p:cNvPr>
          <p:cNvSpPr txBox="1"/>
          <p:nvPr/>
        </p:nvSpPr>
        <p:spPr bwMode="auto">
          <a:xfrm>
            <a:off x="759439" y="744212"/>
            <a:ext cx="548711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Satisfies mutual exclusion</a:t>
            </a:r>
            <a:endParaRPr lang="en-US" sz="2800" b="0" dirty="0">
              <a:solidFill>
                <a:srgbClr val="FFFF00"/>
              </a:solidFill>
              <a:latin typeface="Courier New" pitchFamily="49" charset="0"/>
              <a:cs typeface="Courier New" pitchFamily="49" charset="0"/>
            </a:endParaRPr>
          </a:p>
        </p:txBody>
      </p:sp>
      <p:sp>
        <p:nvSpPr>
          <p:cNvPr id="4" name="TextBox 3">
            <a:extLst>
              <a:ext uri="{FF2B5EF4-FFF2-40B4-BE49-F238E27FC236}">
                <a16:creationId xmlns:a16="http://schemas.microsoft.com/office/drawing/2014/main" id="{15D8A9C4-B1A2-E663-CE18-9A2DBAC80EEA}"/>
              </a:ext>
            </a:extLst>
          </p:cNvPr>
          <p:cNvSpPr txBox="1"/>
          <p:nvPr/>
        </p:nvSpPr>
        <p:spPr bwMode="auto">
          <a:xfrm>
            <a:off x="1618806" y="2425290"/>
            <a:ext cx="350626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Then </a:t>
            </a:r>
            <a:r>
              <a:rPr lang="en-US" sz="2800" dirty="0">
                <a:solidFill>
                  <a:schemeClr val="bg1"/>
                </a:solidFill>
                <a:latin typeface="Courier New" charset="0"/>
                <a:cs typeface="Arial" charset="0"/>
              </a:rPr>
              <a:t>victim</a:t>
            </a:r>
            <a:r>
              <a:rPr lang="en-US" sz="2800" b="0" dirty="0">
                <a:solidFill>
                  <a:schemeClr val="bg1"/>
                </a:solidFill>
                <a:latin typeface="Courier New" charset="0"/>
                <a:cs typeface="Arial" charset="0"/>
              </a:rPr>
              <a:t> == </a:t>
            </a:r>
            <a:r>
              <a:rPr lang="en-US" sz="2800" dirty="0">
                <a:solidFill>
                  <a:schemeClr val="bg1"/>
                </a:solidFill>
                <a:latin typeface="Courier New" charset="0"/>
                <a:cs typeface="Arial" charset="0"/>
              </a:rPr>
              <a:t>j</a:t>
            </a:r>
            <a:endParaRPr lang="en-US" sz="2800" dirty="0">
              <a:solidFill>
                <a:schemeClr val="bg1"/>
              </a:solidFill>
              <a:latin typeface="Arial" charset="0"/>
            </a:endParaRPr>
          </a:p>
        </p:txBody>
      </p:sp>
      <p:sp>
        <p:nvSpPr>
          <p:cNvPr id="5" name="TextBox 3">
            <a:extLst>
              <a:ext uri="{FF2B5EF4-FFF2-40B4-BE49-F238E27FC236}">
                <a16:creationId xmlns:a16="http://schemas.microsoft.com/office/drawing/2014/main" id="{9EF04A36-7248-1B93-B367-2A7CE52FA158}"/>
              </a:ext>
            </a:extLst>
          </p:cNvPr>
          <p:cNvSpPr txBox="1"/>
          <p:nvPr/>
        </p:nvSpPr>
        <p:spPr bwMode="auto">
          <a:xfrm>
            <a:off x="1618805" y="1584751"/>
            <a:ext cx="2967947"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If thread </a:t>
            </a:r>
            <a:r>
              <a:rPr lang="en-US" sz="2800" dirty="0" err="1">
                <a:solidFill>
                  <a:srgbClr val="FFFF00"/>
                </a:solidFill>
                <a:latin typeface="Courier New" charset="0"/>
                <a:cs typeface="Arial" charset="0"/>
              </a:rPr>
              <a:t>i</a:t>
            </a:r>
            <a:r>
              <a:rPr lang="en-US" sz="2800" b="0" dirty="0">
                <a:solidFill>
                  <a:srgbClr val="FFFF00"/>
                </a:solidFill>
                <a:latin typeface="Arial" charset="0"/>
                <a:cs typeface="Arial" charset="0"/>
              </a:rPr>
              <a:t> in CS</a:t>
            </a:r>
          </a:p>
        </p:txBody>
      </p:sp>
      <p:sp>
        <p:nvSpPr>
          <p:cNvPr id="6" name="TextBox 5">
            <a:extLst>
              <a:ext uri="{FF2B5EF4-FFF2-40B4-BE49-F238E27FC236}">
                <a16:creationId xmlns:a16="http://schemas.microsoft.com/office/drawing/2014/main" id="{47677717-F0CB-3DB1-00B4-1D3753DB24EE}"/>
              </a:ext>
            </a:extLst>
          </p:cNvPr>
          <p:cNvSpPr txBox="1"/>
          <p:nvPr/>
        </p:nvSpPr>
        <p:spPr bwMode="auto">
          <a:xfrm>
            <a:off x="1618805" y="3265829"/>
            <a:ext cx="391921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Cannot be both 0 and 1</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6EE992A3-143F-8E04-8AEF-05D3B8AFB50C}"/>
              </a:ext>
            </a:extLst>
          </p:cNvPr>
          <p:cNvSpPr txBox="1"/>
          <p:nvPr/>
        </p:nvSpPr>
        <p:spPr bwMode="auto">
          <a:xfrm>
            <a:off x="759440" y="4106368"/>
            <a:ext cx="323000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Not deadlock free</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9996915B-BADF-3BF1-96A8-F14D69527604}"/>
              </a:ext>
            </a:extLst>
          </p:cNvPr>
          <p:cNvSpPr txBox="1"/>
          <p:nvPr/>
        </p:nvSpPr>
        <p:spPr bwMode="auto">
          <a:xfrm>
            <a:off x="1618805" y="4946907"/>
            <a:ext cx="548711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Sequential execution deadlocks</a:t>
            </a:r>
            <a:endParaRPr lang="en-US" sz="2800" b="0" dirty="0">
              <a:solidFill>
                <a:srgbClr val="FFFF00"/>
              </a:solidFill>
              <a:cs typeface="Arial" charset="0"/>
            </a:endParaRPr>
          </a:p>
        </p:txBody>
      </p:sp>
      <p:sp>
        <p:nvSpPr>
          <p:cNvPr id="9" name="TextBox 8">
            <a:extLst>
              <a:ext uri="{FF2B5EF4-FFF2-40B4-BE49-F238E27FC236}">
                <a16:creationId xmlns:a16="http://schemas.microsoft.com/office/drawing/2014/main" id="{A625D59D-7070-A4D4-71A2-E371D58F430D}"/>
              </a:ext>
            </a:extLst>
          </p:cNvPr>
          <p:cNvSpPr txBox="1"/>
          <p:nvPr/>
        </p:nvSpPr>
        <p:spPr bwMode="auto">
          <a:xfrm>
            <a:off x="1618804" y="5787444"/>
            <a:ext cx="5091711" cy="523220"/>
          </a:xfrm>
          <a:prstGeom prst="rect">
            <a:avLst/>
          </a:prstGeom>
          <a:solidFill>
            <a:schemeClr val="tx1"/>
          </a:solidFill>
          <a:ln w="76200">
            <a:solidFill>
              <a:srgbClr val="FF33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Concurrent execution does not</a:t>
            </a:r>
            <a:endParaRPr lang="en-US" sz="2800" b="0" dirty="0">
              <a:solidFill>
                <a:srgbClr val="FFFF00"/>
              </a:solidFill>
              <a:latin typeface="+mj-lt"/>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4540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4541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DAB110AD-747A-1D4B-A8AD-677E3B5E61C0}" type="slidenum">
              <a:rPr lang="ar-SA" sz="1400" b="0">
                <a:solidFill>
                  <a:srgbClr val="FFFF00"/>
                </a:solidFill>
                <a:latin typeface="Arial" charset="0"/>
                <a:cs typeface="Arial" charset="0"/>
              </a:rPr>
              <a:pPr/>
              <a:t>55</a:t>
            </a:fld>
            <a:endParaRPr lang="en-US" sz="1400" b="0">
              <a:solidFill>
                <a:srgbClr val="FFFF00"/>
              </a:solidFill>
              <a:latin typeface="Arial" charset="0"/>
              <a:cs typeface="Arial" charset="0"/>
            </a:endParaRPr>
          </a:p>
        </p:txBody>
      </p:sp>
      <p:pic>
        <p:nvPicPr>
          <p:cNvPr id="145411" name="Picture 8" descr="magic"/>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2" name="Rectangle 2"/>
          <p:cNvSpPr>
            <a:spLocks noGrp="1" noChangeArrowheads="1"/>
          </p:cNvSpPr>
          <p:nvPr>
            <p:ph type="title"/>
          </p:nvPr>
        </p:nvSpPr>
        <p:spPr/>
        <p:txBody>
          <a:bodyPr/>
          <a:lstStyle/>
          <a:p>
            <a:r>
              <a:rPr lang="en-US" sz="4000" dirty="0">
                <a:latin typeface="Arial" charset="0"/>
              </a:rPr>
              <a:t>Peterson</a:t>
            </a:r>
            <a:r>
              <a:rPr lang="fr-FR" altLang="ja-JP" sz="4000" dirty="0">
                <a:latin typeface="Arial" charset="0"/>
              </a:rPr>
              <a:t>'</a:t>
            </a:r>
            <a:r>
              <a:rPr lang="en-US" altLang="ja-JP" sz="4000" dirty="0">
                <a:latin typeface="Arial" charset="0"/>
              </a:rPr>
              <a:t>s Algorithm</a:t>
            </a:r>
            <a:endParaRPr lang="en-US" sz="4000" dirty="0">
              <a:latin typeface="Arial" charset="0"/>
            </a:endParaRPr>
          </a:p>
        </p:txBody>
      </p:sp>
      <p:sp>
        <p:nvSpPr>
          <p:cNvPr id="145413" name="Rectangle 4"/>
          <p:cNvSpPr>
            <a:spLocks noChangeArrowheads="1"/>
          </p:cNvSpPr>
          <p:nvPr/>
        </p:nvSpPr>
        <p:spPr bwMode="auto">
          <a:xfrm>
            <a:off x="1066800" y="2514600"/>
            <a:ext cx="6781800" cy="2971800"/>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(flag[j] &amp;&amp;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false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EBB6F66-3F99-4A01-1B26-A5D9372BDA4C}"/>
              </a:ext>
            </a:extLst>
          </p:cNvPr>
          <p:cNvSpPr>
            <a:spLocks noChangeArrowheads="1"/>
          </p:cNvSpPr>
          <p:nvPr/>
        </p:nvSpPr>
        <p:spPr bwMode="auto">
          <a:xfrm>
            <a:off x="1066800" y="2514600"/>
            <a:ext cx="6781800" cy="2971800"/>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(flag[j] &amp;&amp;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false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14745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4745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24B4D060-95E4-8744-B683-FE1E7F962008}" type="slidenum">
              <a:rPr lang="ar-SA" sz="1400" b="0">
                <a:solidFill>
                  <a:srgbClr val="FFFF00"/>
                </a:solidFill>
                <a:latin typeface="Arial" charset="0"/>
                <a:cs typeface="Arial" charset="0"/>
              </a:rPr>
              <a:pPr/>
              <a:t>56</a:t>
            </a:fld>
            <a:endParaRPr lang="en-US" sz="1400" b="0">
              <a:solidFill>
                <a:srgbClr val="FFFF00"/>
              </a:solidFill>
              <a:latin typeface="Arial" charset="0"/>
              <a:cs typeface="Arial" charset="0"/>
            </a:endParaRPr>
          </a:p>
        </p:txBody>
      </p:sp>
      <p:sp>
        <p:nvSpPr>
          <p:cNvPr id="147460" name="Rectangle 2"/>
          <p:cNvSpPr>
            <a:spLocks noGrp="1" noChangeArrowheads="1"/>
          </p:cNvSpPr>
          <p:nvPr>
            <p:ph type="title"/>
          </p:nvPr>
        </p:nvSpPr>
        <p:spPr/>
        <p:txBody>
          <a:bodyPr/>
          <a:lstStyle/>
          <a:p>
            <a:r>
              <a:rPr lang="en-US" sz="4000" dirty="0">
                <a:latin typeface="Arial" charset="0"/>
              </a:rPr>
              <a:t>Peterson</a:t>
            </a:r>
            <a:r>
              <a:rPr lang="fr-FR" altLang="ja-JP" sz="4000" dirty="0">
                <a:latin typeface="Arial" charset="0"/>
              </a:rPr>
              <a:t>'</a:t>
            </a:r>
            <a:r>
              <a:rPr lang="en-US" altLang="ja-JP" sz="4000" dirty="0">
                <a:latin typeface="Arial" charset="0"/>
              </a:rPr>
              <a:t>s Algorithm</a:t>
            </a:r>
            <a:endParaRPr lang="en-US" sz="4000" dirty="0">
              <a:latin typeface="Arial" charset="0"/>
            </a:endParaRPr>
          </a:p>
        </p:txBody>
      </p:sp>
      <p:grpSp>
        <p:nvGrpSpPr>
          <p:cNvPr id="9" name="Group 8">
            <a:extLst>
              <a:ext uri="{FF2B5EF4-FFF2-40B4-BE49-F238E27FC236}">
                <a16:creationId xmlns:a16="http://schemas.microsoft.com/office/drawing/2014/main" id="{A814587C-42AC-3432-C096-75A90C3959BE}"/>
              </a:ext>
            </a:extLst>
          </p:cNvPr>
          <p:cNvGrpSpPr/>
          <p:nvPr/>
        </p:nvGrpSpPr>
        <p:grpSpPr>
          <a:xfrm>
            <a:off x="1327150" y="1604274"/>
            <a:ext cx="7240528" cy="1656479"/>
            <a:chOff x="1327150" y="1604274"/>
            <a:chExt cx="7240528" cy="1656479"/>
          </a:xfrm>
        </p:grpSpPr>
        <p:sp>
          <p:nvSpPr>
            <p:cNvPr id="147462" name="AutoShape 4"/>
            <p:cNvSpPr>
              <a:spLocks noChangeArrowheads="1"/>
            </p:cNvSpPr>
            <p:nvPr/>
          </p:nvSpPr>
          <p:spPr bwMode="auto">
            <a:xfrm>
              <a:off x="1327150" y="2823861"/>
              <a:ext cx="2978150" cy="436892"/>
            </a:xfrm>
            <a:prstGeom prst="wedgeRoundRectCallout">
              <a:avLst>
                <a:gd name="adj1" fmla="val 97120"/>
                <a:gd name="adj2" fmla="val -163736"/>
                <a:gd name="adj3" fmla="val 16667"/>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147463" name="Text Box 5"/>
            <p:cNvSpPr txBox="1">
              <a:spLocks noChangeArrowheads="1"/>
            </p:cNvSpPr>
            <p:nvPr/>
          </p:nvSpPr>
          <p:spPr bwMode="auto">
            <a:xfrm>
              <a:off x="5860990" y="1604274"/>
              <a:ext cx="2706688" cy="946150"/>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Announce I</a:t>
              </a:r>
              <a:r>
                <a:rPr lang="fr-FR" altLang="ja-JP" sz="2800" dirty="0">
                  <a:solidFill>
                    <a:srgbClr val="FFFF00"/>
                  </a:solidFill>
                  <a:latin typeface="Arial" charset="0"/>
                </a:rPr>
                <a:t>'</a:t>
              </a:r>
              <a:r>
                <a:rPr lang="en-US" altLang="ja-JP" sz="2800" dirty="0">
                  <a:solidFill>
                    <a:srgbClr val="FFFF00"/>
                  </a:solidFill>
                  <a:latin typeface="Arial" charset="0"/>
                </a:rPr>
                <a:t>m interested</a:t>
              </a:r>
              <a:endParaRPr lang="en-US" sz="2800" dirty="0">
                <a:solidFill>
                  <a:srgbClr val="FFFF00"/>
                </a:solidFill>
                <a:latin typeface="Arial" charset="0"/>
              </a:endParaRPr>
            </a:p>
          </p:txBody>
        </p:sp>
      </p:grpSp>
      <p:sp>
        <p:nvSpPr>
          <p:cNvPr id="3" name="AutoShape 4">
            <a:extLst>
              <a:ext uri="{FF2B5EF4-FFF2-40B4-BE49-F238E27FC236}">
                <a16:creationId xmlns:a16="http://schemas.microsoft.com/office/drawing/2014/main" id="{DD3AD7D2-0F2F-9594-CC87-BFBC7D4EFCCB}"/>
              </a:ext>
            </a:extLst>
          </p:cNvPr>
          <p:cNvSpPr>
            <a:spLocks noChangeArrowheads="1"/>
          </p:cNvSpPr>
          <p:nvPr/>
        </p:nvSpPr>
        <p:spPr bwMode="auto">
          <a:xfrm>
            <a:off x="1327150" y="3260753"/>
            <a:ext cx="2978150" cy="436892"/>
          </a:xfrm>
          <a:prstGeom prst="wedgeRoundRectCallout">
            <a:avLst>
              <a:gd name="adj1" fmla="val 91327"/>
              <a:gd name="adj2" fmla="val -63037"/>
              <a:gd name="adj3" fmla="val 16667"/>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4" name="Text Box 5">
            <a:extLst>
              <a:ext uri="{FF2B5EF4-FFF2-40B4-BE49-F238E27FC236}">
                <a16:creationId xmlns:a16="http://schemas.microsoft.com/office/drawing/2014/main" id="{9D2DE147-5BB2-7EE8-C25E-F5AD33E9D870}"/>
              </a:ext>
            </a:extLst>
          </p:cNvPr>
          <p:cNvSpPr txBox="1">
            <a:spLocks noChangeArrowheads="1"/>
          </p:cNvSpPr>
          <p:nvPr/>
        </p:nvSpPr>
        <p:spPr bwMode="auto">
          <a:xfrm>
            <a:off x="5661147" y="2823861"/>
            <a:ext cx="2706688" cy="523220"/>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Defer to other</a:t>
            </a:r>
          </a:p>
        </p:txBody>
      </p:sp>
      <p:sp>
        <p:nvSpPr>
          <p:cNvPr id="5" name="AutoShape 4">
            <a:extLst>
              <a:ext uri="{FF2B5EF4-FFF2-40B4-BE49-F238E27FC236}">
                <a16:creationId xmlns:a16="http://schemas.microsoft.com/office/drawing/2014/main" id="{0673B83C-B746-CB75-AD7F-1C26A669A237}"/>
              </a:ext>
            </a:extLst>
          </p:cNvPr>
          <p:cNvSpPr>
            <a:spLocks noChangeArrowheads="1"/>
          </p:cNvSpPr>
          <p:nvPr/>
        </p:nvSpPr>
        <p:spPr bwMode="auto">
          <a:xfrm>
            <a:off x="1295400" y="3701836"/>
            <a:ext cx="5855898" cy="436892"/>
          </a:xfrm>
          <a:prstGeom prst="wedgeRoundRectCallout">
            <a:avLst>
              <a:gd name="adj1" fmla="val 32403"/>
              <a:gd name="adj2" fmla="val 173902"/>
              <a:gd name="adj3" fmla="val 16667"/>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6" name="Text Box 5">
            <a:extLst>
              <a:ext uri="{FF2B5EF4-FFF2-40B4-BE49-F238E27FC236}">
                <a16:creationId xmlns:a16="http://schemas.microsoft.com/office/drawing/2014/main" id="{83A487F3-D7D0-41B1-BD94-B87F023DD2F5}"/>
              </a:ext>
            </a:extLst>
          </p:cNvPr>
          <p:cNvSpPr txBox="1">
            <a:spLocks noChangeArrowheads="1"/>
          </p:cNvSpPr>
          <p:nvPr/>
        </p:nvSpPr>
        <p:spPr bwMode="auto">
          <a:xfrm>
            <a:off x="5661147" y="4859567"/>
            <a:ext cx="2895600" cy="1384995"/>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Wait while other interested &amp; I</a:t>
            </a:r>
            <a:r>
              <a:rPr lang="fr-FR" altLang="ja-JP" sz="2800" dirty="0">
                <a:solidFill>
                  <a:srgbClr val="FFFF00"/>
                </a:solidFill>
                <a:latin typeface="Arial" charset="0"/>
              </a:rPr>
              <a:t>'</a:t>
            </a:r>
            <a:r>
              <a:rPr lang="en-US" altLang="ja-JP" sz="2800" dirty="0">
                <a:solidFill>
                  <a:srgbClr val="FFFF00"/>
                </a:solidFill>
                <a:latin typeface="Arial" charset="0"/>
              </a:rPr>
              <a:t>m the victim</a:t>
            </a:r>
            <a:endParaRPr lang="en-US" sz="2800" dirty="0">
              <a:solidFill>
                <a:srgbClr val="FFFF00"/>
              </a:solidFill>
              <a:latin typeface="Arial" charset="0"/>
            </a:endParaRPr>
          </a:p>
        </p:txBody>
      </p:sp>
      <p:sp>
        <p:nvSpPr>
          <p:cNvPr id="7" name="AutoShape 4">
            <a:extLst>
              <a:ext uri="{FF2B5EF4-FFF2-40B4-BE49-F238E27FC236}">
                <a16:creationId xmlns:a16="http://schemas.microsoft.com/office/drawing/2014/main" id="{592C8764-9CE3-9DE7-BA4C-42ED4F169C2D}"/>
              </a:ext>
            </a:extLst>
          </p:cNvPr>
          <p:cNvSpPr>
            <a:spLocks noChangeArrowheads="1"/>
          </p:cNvSpPr>
          <p:nvPr/>
        </p:nvSpPr>
        <p:spPr bwMode="auto">
          <a:xfrm>
            <a:off x="1158593" y="4773239"/>
            <a:ext cx="3249505" cy="436892"/>
          </a:xfrm>
          <a:prstGeom prst="wedgeRoundRectCallout">
            <a:avLst>
              <a:gd name="adj1" fmla="val 32403"/>
              <a:gd name="adj2" fmla="val 173902"/>
              <a:gd name="adj3" fmla="val 16667"/>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b="0">
              <a:latin typeface="Arial" charset="0"/>
            </a:endParaRPr>
          </a:p>
        </p:txBody>
      </p:sp>
      <p:sp>
        <p:nvSpPr>
          <p:cNvPr id="8" name="Text Box 5">
            <a:extLst>
              <a:ext uri="{FF2B5EF4-FFF2-40B4-BE49-F238E27FC236}">
                <a16:creationId xmlns:a16="http://schemas.microsoft.com/office/drawing/2014/main" id="{E0651A46-F7C2-93A6-9B6B-F7917BEE2832}"/>
              </a:ext>
            </a:extLst>
          </p:cNvPr>
          <p:cNvSpPr txBox="1">
            <a:spLocks noChangeArrowheads="1"/>
          </p:cNvSpPr>
          <p:nvPr/>
        </p:nvSpPr>
        <p:spPr bwMode="auto">
          <a:xfrm>
            <a:off x="2010630" y="5841155"/>
            <a:ext cx="2706688" cy="954107"/>
          </a:xfrm>
          <a:prstGeom prst="rect">
            <a:avLst/>
          </a:prstGeom>
          <a:solidFill>
            <a:schemeClr val="tx1"/>
          </a:solidFill>
          <a:ln w="57150">
            <a:solidFill>
              <a:srgbClr val="FF0000"/>
            </a:solidFill>
            <a:miter lim="800000"/>
            <a:headEnd/>
            <a:tailEnd/>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No longer interested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55649" name="Footer Placeholder 3"/>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1400" b="0">
                <a:solidFill>
                  <a:srgbClr val="FFFF00"/>
                </a:solidFill>
                <a:latin typeface="Arial" charset="0"/>
              </a:rPr>
              <a:t>Art of Multiprocessor Programming</a:t>
            </a:r>
          </a:p>
        </p:txBody>
      </p:sp>
      <p:sp>
        <p:nvSpPr>
          <p:cNvPr id="155650" name="Slide Number Placeholder 4"/>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DB00CFC8-063B-1445-BA61-D41AE3B62A5C}" type="slidenum">
              <a:rPr lang="ar-SA" sz="1400" b="0">
                <a:solidFill>
                  <a:srgbClr val="FFFF00"/>
                </a:solidFill>
                <a:latin typeface="Arial" charset="0"/>
                <a:cs typeface="Arial" charset="0"/>
              </a:rPr>
              <a:pPr algn="r"/>
              <a:t>57</a:t>
            </a:fld>
            <a:endParaRPr lang="en-US" sz="1400" b="0">
              <a:solidFill>
                <a:srgbClr val="FFFF00"/>
              </a:solidFill>
              <a:latin typeface="Arial" charset="0"/>
              <a:cs typeface="Arial" charset="0"/>
            </a:endParaRPr>
          </a:p>
        </p:txBody>
      </p:sp>
      <p:sp>
        <p:nvSpPr>
          <p:cNvPr id="155652" name="Rectangle 2"/>
          <p:cNvSpPr>
            <a:spLocks noGrp="1" noChangeArrowheads="1"/>
          </p:cNvSpPr>
          <p:nvPr>
            <p:ph type="title" idx="4294967295"/>
          </p:nvPr>
        </p:nvSpPr>
        <p:spPr/>
        <p:txBody>
          <a:bodyPr/>
          <a:lstStyle/>
          <a:p>
            <a:r>
              <a:rPr lang="en-US">
                <a:solidFill>
                  <a:srgbClr val="FFFF00"/>
                </a:solidFill>
                <a:latin typeface="Arial" charset="0"/>
              </a:rPr>
              <a:t>Mutual Exclusion</a:t>
            </a:r>
          </a:p>
        </p:txBody>
      </p:sp>
      <p:sp>
        <p:nvSpPr>
          <p:cNvPr id="155653" name="Rectangle 18"/>
          <p:cNvSpPr>
            <a:spLocks noChangeArrowheads="1"/>
          </p:cNvSpPr>
          <p:nvPr/>
        </p:nvSpPr>
        <p:spPr bwMode="auto">
          <a:xfrm>
            <a:off x="739775" y="2181225"/>
            <a:ext cx="79105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hangingPunct="0"/>
            <a:r>
              <a:rPr lang="en-US" sz="3200" b="0" dirty="0">
                <a:solidFill>
                  <a:schemeClr val="bg1"/>
                </a:solidFill>
                <a:latin typeface="Arial" charset="0"/>
              </a:rPr>
              <a:t>(1)</a:t>
            </a:r>
            <a:r>
              <a:rPr lang="en-US" sz="3200" b="0" dirty="0">
                <a:solidFill>
                  <a:srgbClr val="FFFF00"/>
                </a:solidFill>
                <a:latin typeface="Arial" charset="0"/>
              </a:rPr>
              <a:t> </a:t>
            </a:r>
            <a:r>
              <a:rPr lang="en-US" sz="3200" b="0" dirty="0" err="1">
                <a:solidFill>
                  <a:srgbClr val="FFFF00"/>
                </a:solidFill>
                <a:latin typeface="Arial" charset="0"/>
              </a:rPr>
              <a:t>write</a:t>
            </a:r>
            <a:r>
              <a:rPr lang="en-US" sz="3200" b="0" baseline="-25000" dirty="0" err="1">
                <a:solidFill>
                  <a:srgbClr val="FFFF00"/>
                </a:solidFill>
                <a:latin typeface="Arial" charset="0"/>
              </a:rPr>
              <a:t>B</a:t>
            </a:r>
            <a:r>
              <a:rPr lang="en-US" sz="3200" b="0" dirty="0">
                <a:solidFill>
                  <a:srgbClr val="FFFF00"/>
                </a:solidFill>
                <a:latin typeface="Arial" charset="0"/>
              </a:rPr>
              <a:t>(Flag[B]=true)</a:t>
            </a:r>
            <a:r>
              <a:rPr lang="en-US" sz="3200" b="0" dirty="0">
                <a:solidFill>
                  <a:srgbClr val="FFFF00"/>
                </a:solidFill>
                <a:latin typeface="Arial" charset="0"/>
                <a:sym typeface="Wingdings" charset="0"/>
              </a:rPr>
              <a:t></a:t>
            </a:r>
            <a:r>
              <a:rPr lang="en-US" sz="3200" b="0" dirty="0" err="1">
                <a:solidFill>
                  <a:srgbClr val="FFFF00"/>
                </a:solidFill>
                <a:latin typeface="Arial" charset="0"/>
              </a:rPr>
              <a:t>write</a:t>
            </a:r>
            <a:r>
              <a:rPr lang="en-US" sz="3200" b="0" baseline="-25000" dirty="0" err="1">
                <a:solidFill>
                  <a:srgbClr val="FFFF00"/>
                </a:solidFill>
                <a:latin typeface="Arial" charset="0"/>
              </a:rPr>
              <a:t>B</a:t>
            </a:r>
            <a:r>
              <a:rPr lang="en-US" sz="3200" b="0" dirty="0">
                <a:solidFill>
                  <a:srgbClr val="FFFF00"/>
                </a:solidFill>
                <a:latin typeface="Arial" charset="0"/>
              </a:rPr>
              <a:t>(victim=B)</a:t>
            </a:r>
          </a:p>
        </p:txBody>
      </p:sp>
      <p:sp>
        <p:nvSpPr>
          <p:cNvPr id="84999" name="Rectangle 19"/>
          <p:cNvSpPr>
            <a:spLocks noChangeArrowheads="1"/>
          </p:cNvSpPr>
          <p:nvPr/>
        </p:nvSpPr>
        <p:spPr bwMode="auto">
          <a:xfrm>
            <a:off x="1898650" y="3198813"/>
            <a:ext cx="6624248" cy="2308324"/>
          </a:xfrm>
          <a:prstGeom prst="rect">
            <a:avLst/>
          </a:prstGeom>
          <a:solidFill>
            <a:schemeClr val="tx1"/>
          </a:solidFill>
          <a:ln w="9525">
            <a:noFill/>
            <a:miter lim="800000"/>
            <a:headEnd/>
            <a:tailEnd/>
          </a:ln>
        </p:spPr>
        <p:txBody>
          <a:bodyPr wrap="square">
            <a:spAutoFit/>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(flag[j] &amp;&amp;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155655" name="AutoShape 23"/>
          <p:cNvSpPr>
            <a:spLocks noChangeArrowheads="1"/>
          </p:cNvSpPr>
          <p:nvPr/>
        </p:nvSpPr>
        <p:spPr bwMode="auto">
          <a:xfrm>
            <a:off x="2113472" y="3499644"/>
            <a:ext cx="2941607" cy="848069"/>
          </a:xfrm>
          <a:prstGeom prst="wedgeRoundRectCallout">
            <a:avLst>
              <a:gd name="adj1" fmla="val -10410"/>
              <a:gd name="adj2" fmla="val 50192"/>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sz="2800" b="0">
              <a:solidFill>
                <a:srgbClr val="FFFF00"/>
              </a:solidFill>
              <a:latin typeface="Arial" charset="0"/>
            </a:endParaRPr>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ctangle 19">
            <a:extLst>
              <a:ext uri="{FF2B5EF4-FFF2-40B4-BE49-F238E27FC236}">
                <a16:creationId xmlns:a16="http://schemas.microsoft.com/office/drawing/2014/main" id="{6F36B353-F3E4-C879-584E-99E9ACB76B2F}"/>
              </a:ext>
            </a:extLst>
          </p:cNvPr>
          <p:cNvSpPr>
            <a:spLocks noChangeArrowheads="1"/>
          </p:cNvSpPr>
          <p:nvPr/>
        </p:nvSpPr>
        <p:spPr bwMode="auto">
          <a:xfrm>
            <a:off x="1898650" y="3198813"/>
            <a:ext cx="6624248" cy="2308324"/>
          </a:xfrm>
          <a:prstGeom prst="rect">
            <a:avLst/>
          </a:prstGeom>
          <a:solidFill>
            <a:schemeClr val="tx1"/>
          </a:solidFill>
          <a:ln w="9525">
            <a:noFill/>
            <a:miter lim="800000"/>
            <a:headEnd/>
            <a:tailEnd/>
          </a:ln>
        </p:spPr>
        <p:txBody>
          <a:bodyPr wrap="square">
            <a:spAutoFit/>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(flag[j] &amp;&amp;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157697" name="Footer Placeholder 3"/>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1400" b="0">
                <a:solidFill>
                  <a:srgbClr val="FFFF00"/>
                </a:solidFill>
                <a:latin typeface="Arial" charset="0"/>
              </a:rPr>
              <a:t>Art of Multiprocessor Programming</a:t>
            </a:r>
          </a:p>
        </p:txBody>
      </p:sp>
      <p:sp>
        <p:nvSpPr>
          <p:cNvPr id="157698" name="Slide Number Placeholder 4"/>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1209A080-2574-554B-B85B-4B0275EC2419}" type="slidenum">
              <a:rPr lang="ar-SA" sz="1400" b="0">
                <a:solidFill>
                  <a:srgbClr val="FFFF00"/>
                </a:solidFill>
                <a:latin typeface="Arial" charset="0"/>
                <a:cs typeface="Arial" charset="0"/>
              </a:rPr>
              <a:pPr algn="r"/>
              <a:t>58</a:t>
            </a:fld>
            <a:endParaRPr lang="en-US" sz="1400" b="0">
              <a:solidFill>
                <a:srgbClr val="FFFF00"/>
              </a:solidFill>
              <a:latin typeface="Arial" charset="0"/>
              <a:cs typeface="Arial" charset="0"/>
            </a:endParaRPr>
          </a:p>
        </p:txBody>
      </p:sp>
      <p:sp>
        <p:nvSpPr>
          <p:cNvPr id="157700" name="Rectangle 3"/>
          <p:cNvSpPr>
            <a:spLocks noGrp="1" noChangeArrowheads="1"/>
          </p:cNvSpPr>
          <p:nvPr>
            <p:ph type="title" idx="4294967295"/>
          </p:nvPr>
        </p:nvSpPr>
        <p:spPr/>
        <p:txBody>
          <a:bodyPr/>
          <a:lstStyle/>
          <a:p>
            <a:r>
              <a:rPr lang="en-US">
                <a:solidFill>
                  <a:srgbClr val="FFFF00"/>
                </a:solidFill>
                <a:latin typeface="Arial" charset="0"/>
              </a:rPr>
              <a:t>Also from the Code</a:t>
            </a:r>
          </a:p>
        </p:txBody>
      </p:sp>
      <p:sp>
        <p:nvSpPr>
          <p:cNvPr id="157701" name="Rectangle 4"/>
          <p:cNvSpPr>
            <a:spLocks noChangeArrowheads="1"/>
          </p:cNvSpPr>
          <p:nvPr/>
        </p:nvSpPr>
        <p:spPr bwMode="auto">
          <a:xfrm>
            <a:off x="866775" y="2166938"/>
            <a:ext cx="680878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200" b="0" dirty="0">
                <a:solidFill>
                  <a:schemeClr val="bg1"/>
                </a:solidFill>
                <a:latin typeface="Arial" charset="0"/>
              </a:rPr>
              <a:t>(2)</a:t>
            </a:r>
            <a:r>
              <a:rPr lang="en-US" sz="3200" b="0" dirty="0">
                <a:solidFill>
                  <a:srgbClr val="FFFF00"/>
                </a:solidFill>
                <a:latin typeface="Arial" charset="0"/>
              </a:rPr>
              <a:t> </a:t>
            </a:r>
            <a:r>
              <a:rPr lang="en-US" sz="3200" b="0" dirty="0" err="1">
                <a:solidFill>
                  <a:srgbClr val="FFFF00"/>
                </a:solidFill>
                <a:latin typeface="Arial" charset="0"/>
              </a:rPr>
              <a:t>write</a:t>
            </a:r>
            <a:r>
              <a:rPr lang="en-US" sz="3200" b="0" baseline="-25000" dirty="0" err="1">
                <a:solidFill>
                  <a:srgbClr val="FFFF00"/>
                </a:solidFill>
                <a:latin typeface="Arial" charset="0"/>
              </a:rPr>
              <a:t>A</a:t>
            </a:r>
            <a:r>
              <a:rPr lang="en-US" sz="3200" b="0" dirty="0">
                <a:solidFill>
                  <a:srgbClr val="FFFF00"/>
                </a:solidFill>
                <a:latin typeface="Arial" charset="0"/>
              </a:rPr>
              <a:t>(victim=A)</a:t>
            </a:r>
            <a:r>
              <a:rPr lang="en-US" sz="3200" b="0" dirty="0">
                <a:solidFill>
                  <a:srgbClr val="FFFF00"/>
                </a:solidFill>
                <a:latin typeface="Arial" charset="0"/>
                <a:sym typeface="Wingdings" charset="0"/>
              </a:rPr>
              <a:t></a:t>
            </a:r>
            <a:r>
              <a:rPr lang="en-US" sz="3200" b="0" dirty="0" err="1">
                <a:solidFill>
                  <a:srgbClr val="FFFF00"/>
                </a:solidFill>
                <a:latin typeface="Arial" charset="0"/>
              </a:rPr>
              <a:t>read</a:t>
            </a:r>
            <a:r>
              <a:rPr lang="en-US" sz="3200" b="0" baseline="-25000" dirty="0" err="1">
                <a:solidFill>
                  <a:srgbClr val="FFFF00"/>
                </a:solidFill>
                <a:latin typeface="Arial" charset="0"/>
              </a:rPr>
              <a:t>A</a:t>
            </a:r>
            <a:r>
              <a:rPr lang="en-US" sz="3200" b="0" dirty="0">
                <a:solidFill>
                  <a:srgbClr val="FFFF00"/>
                </a:solidFill>
                <a:latin typeface="Arial" charset="0"/>
              </a:rPr>
              <a:t>(flag[B])</a:t>
            </a:r>
          </a:p>
          <a:p>
            <a:pPr eaLnBrk="0" hangingPunct="0"/>
            <a:r>
              <a:rPr lang="en-US" sz="3200" b="0" dirty="0">
                <a:solidFill>
                  <a:srgbClr val="FFFF00"/>
                </a:solidFill>
                <a:latin typeface="Arial" charset="0"/>
              </a:rPr>
              <a:t>      </a:t>
            </a:r>
            <a:r>
              <a:rPr lang="en-US" sz="3200" b="0" dirty="0">
                <a:solidFill>
                  <a:srgbClr val="FFFF00"/>
                </a:solidFill>
                <a:latin typeface="Arial" charset="0"/>
                <a:sym typeface="Wingdings" charset="0"/>
              </a:rPr>
              <a:t></a:t>
            </a:r>
            <a:r>
              <a:rPr lang="en-US" sz="3200" b="0" dirty="0" err="1">
                <a:solidFill>
                  <a:srgbClr val="FFFF00"/>
                </a:solidFill>
                <a:latin typeface="Arial" charset="0"/>
              </a:rPr>
              <a:t>read</a:t>
            </a:r>
            <a:r>
              <a:rPr lang="en-US" sz="3200" b="0" baseline="-25000" dirty="0" err="1">
                <a:solidFill>
                  <a:srgbClr val="FFFF00"/>
                </a:solidFill>
                <a:latin typeface="Arial" charset="0"/>
              </a:rPr>
              <a:t>A</a:t>
            </a:r>
            <a:r>
              <a:rPr lang="en-US" sz="3200" b="0" dirty="0">
                <a:solidFill>
                  <a:srgbClr val="FFFF00"/>
                </a:solidFill>
                <a:latin typeface="Arial" charset="0"/>
              </a:rPr>
              <a:t>(victim)</a:t>
            </a:r>
          </a:p>
        </p:txBody>
      </p:sp>
      <p:sp>
        <p:nvSpPr>
          <p:cNvPr id="157703" name="Rounded Rectangle 8"/>
          <p:cNvSpPr>
            <a:spLocks noChangeArrowheads="1"/>
          </p:cNvSpPr>
          <p:nvPr/>
        </p:nvSpPr>
        <p:spPr bwMode="auto">
          <a:xfrm>
            <a:off x="2235117" y="3938083"/>
            <a:ext cx="5951314" cy="879475"/>
          </a:xfrm>
          <a:prstGeom prst="roundRect">
            <a:avLst>
              <a:gd name="adj" fmla="val 16667"/>
            </a:avLst>
          </a:prstGeom>
          <a:noFill/>
          <a:ln w="381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dirty="0">
              <a:solidFill>
                <a:srgbClr val="FFFF00"/>
              </a:solidFill>
              <a:latin typeface="Arial" pitchFamily="34" charset="0"/>
            </a:endParaRP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59745" name="Footer Placeholder 3"/>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1400" b="0">
                <a:solidFill>
                  <a:srgbClr val="FFFF00"/>
                </a:solidFill>
                <a:latin typeface="Arial" charset="0"/>
              </a:rPr>
              <a:t>Art of Multiprocessor Programming</a:t>
            </a:r>
          </a:p>
        </p:txBody>
      </p:sp>
      <p:sp>
        <p:nvSpPr>
          <p:cNvPr id="159746" name="Slide Number Placeholder 4"/>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BB3539A6-E421-774E-8BD8-05BA4B6EEFD0}" type="slidenum">
              <a:rPr lang="ar-SA" sz="1400" b="0">
                <a:solidFill>
                  <a:srgbClr val="FFFF00"/>
                </a:solidFill>
                <a:latin typeface="Arial" charset="0"/>
                <a:cs typeface="Arial" charset="0"/>
              </a:rPr>
              <a:pPr algn="r"/>
              <a:t>59</a:t>
            </a:fld>
            <a:endParaRPr lang="en-US" sz="1400" b="0">
              <a:solidFill>
                <a:srgbClr val="FFFF00"/>
              </a:solidFill>
              <a:latin typeface="Arial" charset="0"/>
              <a:cs typeface="Arial" charset="0"/>
            </a:endParaRPr>
          </a:p>
        </p:txBody>
      </p:sp>
      <p:sp>
        <p:nvSpPr>
          <p:cNvPr id="159748" name="Rectangle 2"/>
          <p:cNvSpPr>
            <a:spLocks noGrp="1" noChangeArrowheads="1"/>
          </p:cNvSpPr>
          <p:nvPr>
            <p:ph type="title" idx="4294967295"/>
          </p:nvPr>
        </p:nvSpPr>
        <p:spPr/>
        <p:txBody>
          <a:bodyPr/>
          <a:lstStyle/>
          <a:p>
            <a:r>
              <a:rPr lang="en-US">
                <a:solidFill>
                  <a:srgbClr val="FFFF00"/>
                </a:solidFill>
                <a:latin typeface="Arial" charset="0"/>
              </a:rPr>
              <a:t>Assumption</a:t>
            </a:r>
          </a:p>
        </p:txBody>
      </p:sp>
      <p:sp>
        <p:nvSpPr>
          <p:cNvPr id="159749" name="Text Box 4"/>
          <p:cNvSpPr txBox="1">
            <a:spLocks noChangeArrowheads="1"/>
          </p:cNvSpPr>
          <p:nvPr/>
        </p:nvSpPr>
        <p:spPr bwMode="auto">
          <a:xfrm>
            <a:off x="1100138" y="3468688"/>
            <a:ext cx="64420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3200" b="0" dirty="0">
                <a:solidFill>
                  <a:schemeClr val="bg1"/>
                </a:solidFill>
                <a:latin typeface="Arial" charset="0"/>
              </a:rPr>
              <a:t>W.L.O.G. assume A is the last thread to write </a:t>
            </a:r>
            <a:r>
              <a:rPr lang="en-US" sz="3200" dirty="0">
                <a:solidFill>
                  <a:schemeClr val="bg1"/>
                </a:solidFill>
                <a:latin typeface="Arial" charset="0"/>
              </a:rPr>
              <a:t>victim</a:t>
            </a:r>
          </a:p>
        </p:txBody>
      </p:sp>
      <p:sp>
        <p:nvSpPr>
          <p:cNvPr id="159750" name="Rectangle 9"/>
          <p:cNvSpPr>
            <a:spLocks noChangeArrowheads="1"/>
          </p:cNvSpPr>
          <p:nvPr/>
        </p:nvSpPr>
        <p:spPr bwMode="auto">
          <a:xfrm>
            <a:off x="717550" y="2438400"/>
            <a:ext cx="76422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sz="3200" b="0" dirty="0">
                <a:solidFill>
                  <a:schemeClr val="bg1"/>
                </a:solidFill>
                <a:latin typeface="Arial" charset="0"/>
              </a:rPr>
              <a:t>(3)</a:t>
            </a:r>
            <a:r>
              <a:rPr lang="en-US" sz="3200" b="0" dirty="0">
                <a:solidFill>
                  <a:srgbClr val="FFFF00"/>
                </a:solidFill>
                <a:latin typeface="Arial" charset="0"/>
              </a:rPr>
              <a:t> </a:t>
            </a:r>
            <a:r>
              <a:rPr lang="en-US" sz="3200" b="0" dirty="0" err="1">
                <a:solidFill>
                  <a:srgbClr val="FFFF00"/>
                </a:solidFill>
                <a:latin typeface="Arial" charset="0"/>
              </a:rPr>
              <a:t>write</a:t>
            </a:r>
            <a:r>
              <a:rPr lang="en-US" sz="3200" b="0" baseline="-25000" dirty="0" err="1">
                <a:solidFill>
                  <a:srgbClr val="FFFF00"/>
                </a:solidFill>
                <a:latin typeface="Arial" charset="0"/>
              </a:rPr>
              <a:t>B</a:t>
            </a:r>
            <a:r>
              <a:rPr lang="en-US" sz="3200" b="0" dirty="0">
                <a:solidFill>
                  <a:srgbClr val="FFFF00"/>
                </a:solidFill>
                <a:latin typeface="Arial" charset="0"/>
              </a:rPr>
              <a:t>(victim=B)</a:t>
            </a:r>
            <a:r>
              <a:rPr lang="en-US" sz="3200" b="0" dirty="0">
                <a:solidFill>
                  <a:srgbClr val="FFFF00"/>
                </a:solidFill>
                <a:latin typeface="Arial" charset="0"/>
                <a:sym typeface="Wingdings" charset="0"/>
              </a:rPr>
              <a:t></a:t>
            </a:r>
            <a:r>
              <a:rPr lang="en-US" sz="3200" b="0" dirty="0" err="1">
                <a:solidFill>
                  <a:srgbClr val="FFFF00"/>
                </a:solidFill>
                <a:latin typeface="Arial" charset="0"/>
              </a:rPr>
              <a:t>write</a:t>
            </a:r>
            <a:r>
              <a:rPr lang="en-US" sz="3200" b="0" baseline="-25000" dirty="0" err="1">
                <a:solidFill>
                  <a:srgbClr val="FFFF00"/>
                </a:solidFill>
                <a:latin typeface="Arial" charset="0"/>
              </a:rPr>
              <a:t>A</a:t>
            </a:r>
            <a:r>
              <a:rPr lang="en-US" sz="3200" b="0" dirty="0">
                <a:solidFill>
                  <a:srgbClr val="FFFF00"/>
                </a:solidFill>
                <a:latin typeface="Arial" charset="0"/>
              </a:rPr>
              <a:t>(victim=A)</a:t>
            </a: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61793" name="Footer Placeholder 2"/>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1400" b="0">
                <a:solidFill>
                  <a:srgbClr val="FFFF00"/>
                </a:solidFill>
                <a:latin typeface="Arial" charset="0"/>
              </a:rPr>
              <a:t>Art of Multiprocessor Programming</a:t>
            </a:r>
          </a:p>
        </p:txBody>
      </p:sp>
      <p:sp>
        <p:nvSpPr>
          <p:cNvPr id="161794" name="Slide Number Placeholder 3"/>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89CD764B-8752-2645-84DD-2C54E273ADFD}" type="slidenum">
              <a:rPr lang="ar-SA" sz="1400" b="0">
                <a:solidFill>
                  <a:srgbClr val="FFFF00"/>
                </a:solidFill>
                <a:latin typeface="Arial" charset="0"/>
                <a:cs typeface="Arial" charset="0"/>
              </a:rPr>
              <a:pPr algn="r"/>
              <a:t>60</a:t>
            </a:fld>
            <a:endParaRPr lang="en-US" sz="1400" b="0">
              <a:solidFill>
                <a:srgbClr val="FFFF00"/>
              </a:solidFill>
              <a:latin typeface="Arial" charset="0"/>
              <a:cs typeface="Arial" charset="0"/>
            </a:endParaRPr>
          </a:p>
        </p:txBody>
      </p:sp>
      <p:sp>
        <p:nvSpPr>
          <p:cNvPr id="161796" name="Rectangle 3"/>
          <p:cNvSpPr>
            <a:spLocks noGrp="1" noChangeArrowheads="1"/>
          </p:cNvSpPr>
          <p:nvPr>
            <p:ph type="title" idx="4294967295"/>
          </p:nvPr>
        </p:nvSpPr>
        <p:spPr/>
        <p:txBody>
          <a:bodyPr/>
          <a:lstStyle/>
          <a:p>
            <a:r>
              <a:rPr lang="en-US">
                <a:solidFill>
                  <a:srgbClr val="FFFF00"/>
                </a:solidFill>
                <a:latin typeface="Arial" charset="0"/>
              </a:rPr>
              <a:t>Combining Observations</a:t>
            </a:r>
          </a:p>
        </p:txBody>
      </p:sp>
      <p:sp>
        <p:nvSpPr>
          <p:cNvPr id="161797" name="Rectangle 4"/>
          <p:cNvSpPr>
            <a:spLocks noChangeArrowheads="1"/>
          </p:cNvSpPr>
          <p:nvPr/>
        </p:nvSpPr>
        <p:spPr bwMode="auto">
          <a:xfrm>
            <a:off x="476250" y="2174875"/>
            <a:ext cx="77755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200" b="0" dirty="0">
                <a:solidFill>
                  <a:srgbClr val="FF9900"/>
                </a:solidFill>
                <a:latin typeface="Arial" charset="0"/>
              </a:rPr>
              <a:t>(1)</a:t>
            </a:r>
            <a:r>
              <a:rPr lang="en-US" sz="3200" b="0" dirty="0">
                <a:solidFill>
                  <a:srgbClr val="FFFF00"/>
                </a:solidFill>
                <a:latin typeface="Arial" charset="0"/>
              </a:rPr>
              <a:t> </a:t>
            </a:r>
            <a:r>
              <a:rPr lang="en-US" sz="3200" b="0" dirty="0" err="1">
                <a:solidFill>
                  <a:srgbClr val="FFFF00"/>
                </a:solidFill>
                <a:latin typeface="Arial" charset="0"/>
              </a:rPr>
              <a:t>write</a:t>
            </a:r>
            <a:r>
              <a:rPr lang="en-US" sz="3200" b="0" baseline="-25000" dirty="0" err="1">
                <a:solidFill>
                  <a:srgbClr val="FFFF00"/>
                </a:solidFill>
                <a:latin typeface="Arial" charset="0"/>
              </a:rPr>
              <a:t>B</a:t>
            </a:r>
            <a:r>
              <a:rPr lang="en-US" sz="3200" b="0" dirty="0">
                <a:solidFill>
                  <a:srgbClr val="FFFF00"/>
                </a:solidFill>
                <a:latin typeface="Arial" charset="0"/>
              </a:rPr>
              <a:t>(flag[B]=true)</a:t>
            </a:r>
            <a:r>
              <a:rPr lang="en-US" sz="3200" b="0" dirty="0">
                <a:solidFill>
                  <a:srgbClr val="FFFF00"/>
                </a:solidFill>
                <a:latin typeface="Arial" charset="0"/>
                <a:sym typeface="Wingdings" charset="0"/>
              </a:rPr>
              <a:t></a:t>
            </a:r>
            <a:r>
              <a:rPr lang="en-US" sz="3200" b="0" dirty="0" err="1">
                <a:solidFill>
                  <a:srgbClr val="FFFF00"/>
                </a:solidFill>
                <a:latin typeface="Arial" charset="0"/>
              </a:rPr>
              <a:t>write</a:t>
            </a:r>
            <a:r>
              <a:rPr lang="en-US" sz="3200" b="0" baseline="-25000" dirty="0" err="1">
                <a:solidFill>
                  <a:srgbClr val="FFFF00"/>
                </a:solidFill>
                <a:latin typeface="Arial" charset="0"/>
              </a:rPr>
              <a:t>B</a:t>
            </a:r>
            <a:r>
              <a:rPr lang="en-US" sz="3200" b="0" dirty="0">
                <a:solidFill>
                  <a:srgbClr val="FFFF00"/>
                </a:solidFill>
                <a:latin typeface="Arial" charset="0"/>
              </a:rPr>
              <a:t>(victim=B)</a:t>
            </a:r>
          </a:p>
        </p:txBody>
      </p:sp>
      <p:sp>
        <p:nvSpPr>
          <p:cNvPr id="161798" name="Rectangle 5"/>
          <p:cNvSpPr>
            <a:spLocks noChangeArrowheads="1"/>
          </p:cNvSpPr>
          <p:nvPr/>
        </p:nvSpPr>
        <p:spPr bwMode="auto">
          <a:xfrm>
            <a:off x="476250" y="2886075"/>
            <a:ext cx="95980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sz="3200" b="0" dirty="0">
                <a:solidFill>
                  <a:srgbClr val="FF9900"/>
                </a:solidFill>
                <a:latin typeface="Arial" charset="0"/>
              </a:rPr>
              <a:t>(3) </a:t>
            </a:r>
            <a:r>
              <a:rPr lang="en-US" sz="3200" b="0" dirty="0" err="1">
                <a:solidFill>
                  <a:srgbClr val="FFFF00"/>
                </a:solidFill>
                <a:latin typeface="Arial" charset="0"/>
              </a:rPr>
              <a:t>write</a:t>
            </a:r>
            <a:r>
              <a:rPr lang="en-US" sz="3200" b="0" baseline="-25000" dirty="0" err="1">
                <a:solidFill>
                  <a:srgbClr val="FFFF00"/>
                </a:solidFill>
                <a:latin typeface="Arial" charset="0"/>
              </a:rPr>
              <a:t>B</a:t>
            </a:r>
            <a:r>
              <a:rPr lang="en-US" sz="3200" b="0" dirty="0">
                <a:solidFill>
                  <a:srgbClr val="FFFF00"/>
                </a:solidFill>
                <a:latin typeface="Arial" charset="0"/>
              </a:rPr>
              <a:t>(victim=B)</a:t>
            </a:r>
            <a:r>
              <a:rPr lang="en-US" sz="3200" b="0" dirty="0">
                <a:solidFill>
                  <a:srgbClr val="FFFF00"/>
                </a:solidFill>
                <a:latin typeface="Arial" charset="0"/>
                <a:sym typeface="Wingdings" charset="0"/>
              </a:rPr>
              <a:t></a:t>
            </a:r>
            <a:r>
              <a:rPr lang="en-US" sz="3200" b="0" dirty="0" err="1">
                <a:solidFill>
                  <a:srgbClr val="FFFF00"/>
                </a:solidFill>
                <a:latin typeface="Arial" charset="0"/>
              </a:rPr>
              <a:t>write</a:t>
            </a:r>
            <a:r>
              <a:rPr lang="en-US" sz="3200" b="0" baseline="-25000" dirty="0" err="1">
                <a:solidFill>
                  <a:srgbClr val="FFFF00"/>
                </a:solidFill>
                <a:latin typeface="Arial" charset="0"/>
              </a:rPr>
              <a:t>A</a:t>
            </a:r>
            <a:r>
              <a:rPr lang="en-US" sz="3200" b="0" dirty="0">
                <a:solidFill>
                  <a:srgbClr val="FFFF00"/>
                </a:solidFill>
                <a:latin typeface="Arial" charset="0"/>
              </a:rPr>
              <a:t>(victim=A)</a:t>
            </a:r>
          </a:p>
        </p:txBody>
      </p:sp>
      <p:sp>
        <p:nvSpPr>
          <p:cNvPr id="161799" name="Rectangle 6"/>
          <p:cNvSpPr>
            <a:spLocks noChangeArrowheads="1"/>
          </p:cNvSpPr>
          <p:nvPr/>
        </p:nvSpPr>
        <p:spPr bwMode="auto">
          <a:xfrm>
            <a:off x="476250" y="3560763"/>
            <a:ext cx="680878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200" b="0" dirty="0">
                <a:solidFill>
                  <a:srgbClr val="FF9900"/>
                </a:solidFill>
                <a:latin typeface="Arial" charset="0"/>
              </a:rPr>
              <a:t>(2) </a:t>
            </a:r>
            <a:r>
              <a:rPr lang="en-US" sz="3200" b="0" dirty="0" err="1">
                <a:solidFill>
                  <a:srgbClr val="FFFF00"/>
                </a:solidFill>
                <a:latin typeface="Arial" charset="0"/>
              </a:rPr>
              <a:t>write</a:t>
            </a:r>
            <a:r>
              <a:rPr lang="en-US" sz="3200" b="0" baseline="-25000" dirty="0" err="1">
                <a:solidFill>
                  <a:srgbClr val="FFFF00"/>
                </a:solidFill>
                <a:latin typeface="Arial" charset="0"/>
              </a:rPr>
              <a:t>A</a:t>
            </a:r>
            <a:r>
              <a:rPr lang="en-US" sz="3200" b="0" dirty="0">
                <a:solidFill>
                  <a:srgbClr val="FFFF00"/>
                </a:solidFill>
                <a:latin typeface="Arial" charset="0"/>
              </a:rPr>
              <a:t>(victim=A)</a:t>
            </a:r>
            <a:r>
              <a:rPr lang="en-US" sz="3200" b="0" dirty="0">
                <a:solidFill>
                  <a:srgbClr val="FFFF00"/>
                </a:solidFill>
                <a:latin typeface="Arial" charset="0"/>
                <a:sym typeface="Wingdings" charset="0"/>
              </a:rPr>
              <a:t></a:t>
            </a:r>
            <a:r>
              <a:rPr lang="en-US" sz="3200" b="0" dirty="0" err="1">
                <a:solidFill>
                  <a:srgbClr val="FFFF00"/>
                </a:solidFill>
                <a:latin typeface="Arial" charset="0"/>
              </a:rPr>
              <a:t>read</a:t>
            </a:r>
            <a:r>
              <a:rPr lang="en-US" sz="3200" b="0" baseline="-25000" dirty="0" err="1">
                <a:solidFill>
                  <a:srgbClr val="FFFF00"/>
                </a:solidFill>
                <a:latin typeface="Arial" charset="0"/>
              </a:rPr>
              <a:t>A</a:t>
            </a:r>
            <a:r>
              <a:rPr lang="en-US" sz="3200" b="0" dirty="0">
                <a:solidFill>
                  <a:srgbClr val="FFFF00"/>
                </a:solidFill>
                <a:latin typeface="Arial" charset="0"/>
              </a:rPr>
              <a:t>(flag[B])</a:t>
            </a:r>
          </a:p>
          <a:p>
            <a:pPr eaLnBrk="0" hangingPunct="0"/>
            <a:r>
              <a:rPr lang="en-US" sz="3200" b="0" dirty="0">
                <a:solidFill>
                  <a:srgbClr val="FFFF00"/>
                </a:solidFill>
                <a:latin typeface="Arial" charset="0"/>
              </a:rPr>
              <a:t>    </a:t>
            </a:r>
            <a:r>
              <a:rPr lang="en-US" sz="3200" b="0" dirty="0">
                <a:solidFill>
                  <a:srgbClr val="FFFF00"/>
                </a:solidFill>
                <a:latin typeface="Arial" charset="0"/>
                <a:sym typeface="Wingdings" charset="0"/>
              </a:rPr>
              <a:t> </a:t>
            </a:r>
            <a:r>
              <a:rPr lang="en-US" sz="3200" b="0" dirty="0" err="1">
                <a:solidFill>
                  <a:srgbClr val="FFFF00"/>
                </a:solidFill>
                <a:latin typeface="Arial" charset="0"/>
              </a:rPr>
              <a:t>read</a:t>
            </a:r>
            <a:r>
              <a:rPr lang="en-US" sz="3200" b="0" baseline="-25000" dirty="0" err="1">
                <a:solidFill>
                  <a:srgbClr val="FFFF00"/>
                </a:solidFill>
                <a:latin typeface="Arial" charset="0"/>
              </a:rPr>
              <a:t>A</a:t>
            </a:r>
            <a:r>
              <a:rPr lang="en-US" sz="3200" b="0" dirty="0">
                <a:solidFill>
                  <a:srgbClr val="FFFF00"/>
                </a:solidFill>
                <a:latin typeface="Arial" charset="0"/>
              </a:rPr>
              <a:t>(victim)</a:t>
            </a: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63841" name="Footer Placeholder 2"/>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1400" b="0">
                <a:solidFill>
                  <a:srgbClr val="FFFF00"/>
                </a:solidFill>
                <a:latin typeface="Arial" charset="0"/>
              </a:rPr>
              <a:t>Art of Multiprocessor Programming</a:t>
            </a:r>
          </a:p>
        </p:txBody>
      </p:sp>
      <p:sp>
        <p:nvSpPr>
          <p:cNvPr id="163842" name="Slide Number Placeholder 3"/>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F3450A0E-F9D9-F34C-BF5A-CCA5EA8424B3}" type="slidenum">
              <a:rPr lang="ar-SA" sz="1400" b="0">
                <a:solidFill>
                  <a:srgbClr val="FFFF00"/>
                </a:solidFill>
                <a:latin typeface="Arial" charset="0"/>
                <a:cs typeface="Arial" charset="0"/>
              </a:rPr>
              <a:pPr algn="r"/>
              <a:t>61</a:t>
            </a:fld>
            <a:endParaRPr lang="en-US" sz="1400" b="0">
              <a:solidFill>
                <a:srgbClr val="FFFF00"/>
              </a:solidFill>
              <a:latin typeface="Arial" charset="0"/>
              <a:cs typeface="Arial" charset="0"/>
            </a:endParaRPr>
          </a:p>
        </p:txBody>
      </p:sp>
      <p:sp>
        <p:nvSpPr>
          <p:cNvPr id="163844" name="Rectangle 3"/>
          <p:cNvSpPr>
            <a:spLocks noGrp="1" noChangeArrowheads="1"/>
          </p:cNvSpPr>
          <p:nvPr>
            <p:ph type="title" idx="4294967295"/>
          </p:nvPr>
        </p:nvSpPr>
        <p:spPr>
          <a:xfrm>
            <a:off x="685800" y="635480"/>
            <a:ext cx="7772400" cy="1143000"/>
          </a:xfrm>
        </p:spPr>
        <p:txBody>
          <a:bodyPr/>
          <a:lstStyle/>
          <a:p>
            <a:r>
              <a:rPr lang="en-US" dirty="0">
                <a:solidFill>
                  <a:srgbClr val="FFFF00"/>
                </a:solidFill>
                <a:latin typeface="Arial" charset="0"/>
              </a:rPr>
              <a:t>Combining Observations</a:t>
            </a:r>
          </a:p>
        </p:txBody>
      </p:sp>
      <p:sp>
        <p:nvSpPr>
          <p:cNvPr id="163845" name="Rectangle 4"/>
          <p:cNvSpPr>
            <a:spLocks noChangeArrowheads="1"/>
          </p:cNvSpPr>
          <p:nvPr/>
        </p:nvSpPr>
        <p:spPr bwMode="auto">
          <a:xfrm>
            <a:off x="476250" y="2174875"/>
            <a:ext cx="77755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200" b="0" dirty="0">
                <a:solidFill>
                  <a:srgbClr val="FF9900"/>
                </a:solidFill>
                <a:latin typeface="Arial" charset="0"/>
              </a:rPr>
              <a:t>(1) </a:t>
            </a:r>
            <a:r>
              <a:rPr lang="en-US" sz="3200" b="0" dirty="0" err="1">
                <a:solidFill>
                  <a:srgbClr val="FFFF00"/>
                </a:solidFill>
                <a:latin typeface="Arial" charset="0"/>
              </a:rPr>
              <a:t>write</a:t>
            </a:r>
            <a:r>
              <a:rPr lang="en-US" sz="3200" b="0" baseline="-25000" dirty="0" err="1">
                <a:solidFill>
                  <a:srgbClr val="FFFF00"/>
                </a:solidFill>
                <a:latin typeface="Arial" charset="0"/>
              </a:rPr>
              <a:t>B</a:t>
            </a:r>
            <a:r>
              <a:rPr lang="en-US" sz="3200" b="0" dirty="0">
                <a:solidFill>
                  <a:srgbClr val="FFFF00"/>
                </a:solidFill>
                <a:latin typeface="Arial" charset="0"/>
              </a:rPr>
              <a:t>(flag[B]=true)</a:t>
            </a:r>
            <a:r>
              <a:rPr lang="en-US" sz="3200" b="0" dirty="0">
                <a:solidFill>
                  <a:srgbClr val="FFFF00"/>
                </a:solidFill>
                <a:latin typeface="Arial" charset="0"/>
                <a:sym typeface="Wingdings" charset="0"/>
              </a:rPr>
              <a:t></a:t>
            </a:r>
            <a:r>
              <a:rPr lang="en-US" sz="3200" b="0" dirty="0" err="1">
                <a:solidFill>
                  <a:srgbClr val="FFFF00"/>
                </a:solidFill>
                <a:latin typeface="Arial" charset="0"/>
              </a:rPr>
              <a:t>write</a:t>
            </a:r>
            <a:r>
              <a:rPr lang="en-US" sz="3200" b="0" baseline="-25000" dirty="0" err="1">
                <a:solidFill>
                  <a:srgbClr val="FFFF00"/>
                </a:solidFill>
                <a:latin typeface="Arial" charset="0"/>
              </a:rPr>
              <a:t>B</a:t>
            </a:r>
            <a:r>
              <a:rPr lang="en-US" sz="3200" b="0" dirty="0">
                <a:solidFill>
                  <a:srgbClr val="FFFF00"/>
                </a:solidFill>
                <a:latin typeface="Arial" charset="0"/>
              </a:rPr>
              <a:t>(victim=B)</a:t>
            </a:r>
          </a:p>
        </p:txBody>
      </p:sp>
      <p:sp>
        <p:nvSpPr>
          <p:cNvPr id="163846" name="Rectangle 5"/>
          <p:cNvSpPr>
            <a:spLocks noChangeArrowheads="1"/>
          </p:cNvSpPr>
          <p:nvPr/>
        </p:nvSpPr>
        <p:spPr bwMode="auto">
          <a:xfrm>
            <a:off x="476250" y="2886075"/>
            <a:ext cx="95980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sz="3200" b="0" dirty="0">
                <a:solidFill>
                  <a:srgbClr val="FF9900"/>
                </a:solidFill>
                <a:latin typeface="Arial" charset="0"/>
              </a:rPr>
              <a:t>(3) </a:t>
            </a:r>
            <a:r>
              <a:rPr lang="en-US" sz="3200" b="0" dirty="0" err="1">
                <a:solidFill>
                  <a:srgbClr val="FFFF00"/>
                </a:solidFill>
                <a:latin typeface="Arial" charset="0"/>
              </a:rPr>
              <a:t>write</a:t>
            </a:r>
            <a:r>
              <a:rPr lang="en-US" sz="3200" b="0" baseline="-25000" dirty="0" err="1">
                <a:solidFill>
                  <a:srgbClr val="FFFF00"/>
                </a:solidFill>
                <a:latin typeface="Arial" charset="0"/>
              </a:rPr>
              <a:t>B</a:t>
            </a:r>
            <a:r>
              <a:rPr lang="en-US" sz="3200" b="0" dirty="0">
                <a:solidFill>
                  <a:srgbClr val="FFFF00"/>
                </a:solidFill>
                <a:latin typeface="Arial" charset="0"/>
              </a:rPr>
              <a:t>(victim=B)</a:t>
            </a:r>
            <a:r>
              <a:rPr lang="en-US" sz="3200" b="0" dirty="0">
                <a:solidFill>
                  <a:srgbClr val="FFFF00"/>
                </a:solidFill>
                <a:latin typeface="Arial" charset="0"/>
                <a:sym typeface="Wingdings" charset="0"/>
              </a:rPr>
              <a:t></a:t>
            </a:r>
            <a:r>
              <a:rPr lang="en-US" sz="3200" b="0" dirty="0" err="1">
                <a:solidFill>
                  <a:srgbClr val="FFFF00"/>
                </a:solidFill>
                <a:latin typeface="Arial" charset="0"/>
              </a:rPr>
              <a:t>write</a:t>
            </a:r>
            <a:r>
              <a:rPr lang="en-US" sz="3200" b="0" baseline="-25000" dirty="0" err="1">
                <a:solidFill>
                  <a:srgbClr val="FFFF00"/>
                </a:solidFill>
                <a:latin typeface="Arial" charset="0"/>
              </a:rPr>
              <a:t>A</a:t>
            </a:r>
            <a:r>
              <a:rPr lang="en-US" sz="3200" b="0" dirty="0">
                <a:solidFill>
                  <a:srgbClr val="FFFF00"/>
                </a:solidFill>
                <a:latin typeface="Arial" charset="0"/>
              </a:rPr>
              <a:t>(victim=A)</a:t>
            </a:r>
          </a:p>
        </p:txBody>
      </p:sp>
      <p:sp>
        <p:nvSpPr>
          <p:cNvPr id="163847" name="Rectangle 6"/>
          <p:cNvSpPr>
            <a:spLocks noChangeArrowheads="1"/>
          </p:cNvSpPr>
          <p:nvPr/>
        </p:nvSpPr>
        <p:spPr bwMode="auto">
          <a:xfrm>
            <a:off x="476250" y="3560763"/>
            <a:ext cx="680878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200" b="0" dirty="0">
                <a:solidFill>
                  <a:srgbClr val="FF9900"/>
                </a:solidFill>
                <a:latin typeface="Arial" charset="0"/>
              </a:rPr>
              <a:t>(2) </a:t>
            </a:r>
            <a:r>
              <a:rPr lang="en-US" sz="3200" b="0" dirty="0" err="1">
                <a:solidFill>
                  <a:srgbClr val="FFFF00"/>
                </a:solidFill>
                <a:latin typeface="Arial" charset="0"/>
              </a:rPr>
              <a:t>write</a:t>
            </a:r>
            <a:r>
              <a:rPr lang="en-US" sz="3200" b="0" baseline="-25000" dirty="0" err="1">
                <a:solidFill>
                  <a:srgbClr val="FFFF00"/>
                </a:solidFill>
                <a:latin typeface="Arial" charset="0"/>
              </a:rPr>
              <a:t>A</a:t>
            </a:r>
            <a:r>
              <a:rPr lang="en-US" sz="3200" b="0" dirty="0">
                <a:solidFill>
                  <a:srgbClr val="FFFF00"/>
                </a:solidFill>
                <a:latin typeface="Arial" charset="0"/>
              </a:rPr>
              <a:t>(victim=A)</a:t>
            </a:r>
            <a:r>
              <a:rPr lang="en-US" sz="3200" b="0" dirty="0">
                <a:solidFill>
                  <a:srgbClr val="FFFF00"/>
                </a:solidFill>
                <a:latin typeface="Arial" charset="0"/>
                <a:sym typeface="Wingdings" charset="0"/>
              </a:rPr>
              <a:t></a:t>
            </a:r>
            <a:r>
              <a:rPr lang="en-US" sz="3200" b="0" dirty="0" err="1">
                <a:solidFill>
                  <a:srgbClr val="FFFF00"/>
                </a:solidFill>
                <a:latin typeface="Arial" charset="0"/>
              </a:rPr>
              <a:t>read</a:t>
            </a:r>
            <a:r>
              <a:rPr lang="en-US" sz="3200" b="0" baseline="-25000" dirty="0" err="1">
                <a:solidFill>
                  <a:srgbClr val="FFFF00"/>
                </a:solidFill>
                <a:latin typeface="Arial" charset="0"/>
              </a:rPr>
              <a:t>A</a:t>
            </a:r>
            <a:r>
              <a:rPr lang="en-US" sz="3200" b="0" dirty="0">
                <a:solidFill>
                  <a:srgbClr val="FFFF00"/>
                </a:solidFill>
                <a:latin typeface="Arial" charset="0"/>
              </a:rPr>
              <a:t>(flag[B])</a:t>
            </a:r>
          </a:p>
          <a:p>
            <a:pPr eaLnBrk="0" hangingPunct="0"/>
            <a:r>
              <a:rPr lang="en-US" sz="3200" b="0" dirty="0">
                <a:solidFill>
                  <a:srgbClr val="FFFF00"/>
                </a:solidFill>
                <a:latin typeface="Arial" charset="0"/>
              </a:rPr>
              <a:t>    </a:t>
            </a:r>
            <a:r>
              <a:rPr lang="en-US" sz="3200" b="0" dirty="0">
                <a:solidFill>
                  <a:srgbClr val="FFFF00"/>
                </a:solidFill>
                <a:latin typeface="Arial" charset="0"/>
                <a:sym typeface="Wingdings" charset="0"/>
              </a:rPr>
              <a:t> </a:t>
            </a:r>
            <a:r>
              <a:rPr lang="en-US" sz="3200" b="0" dirty="0" err="1">
                <a:solidFill>
                  <a:srgbClr val="FFFF00"/>
                </a:solidFill>
                <a:latin typeface="Arial" charset="0"/>
              </a:rPr>
              <a:t>read</a:t>
            </a:r>
            <a:r>
              <a:rPr lang="en-US" sz="3200" b="0" baseline="-25000" dirty="0" err="1">
                <a:solidFill>
                  <a:srgbClr val="FFFF00"/>
                </a:solidFill>
                <a:latin typeface="Arial" charset="0"/>
              </a:rPr>
              <a:t>A</a:t>
            </a:r>
            <a:r>
              <a:rPr lang="en-US" sz="3200" b="0" dirty="0">
                <a:solidFill>
                  <a:srgbClr val="FFFF00"/>
                </a:solidFill>
                <a:latin typeface="Arial" charset="0"/>
              </a:rPr>
              <a:t>(victim)</a:t>
            </a:r>
          </a:p>
        </p:txBody>
      </p:sp>
      <p:sp>
        <p:nvSpPr>
          <p:cNvPr id="163848" name="Rectangle 8"/>
          <p:cNvSpPr>
            <a:spLocks noChangeArrowheads="1"/>
          </p:cNvSpPr>
          <p:nvPr/>
        </p:nvSpPr>
        <p:spPr bwMode="auto">
          <a:xfrm>
            <a:off x="4930775" y="2233613"/>
            <a:ext cx="3390900" cy="579437"/>
          </a:xfrm>
          <a:prstGeom prst="rect">
            <a:avLst/>
          </a:prstGeom>
          <a:solidFill>
            <a:schemeClr val="tx1"/>
          </a:solidFill>
          <a:ln>
            <a:noFill/>
          </a:ln>
        </p:spPr>
        <p:txBody>
          <a:bodyPr wrap="none" anchor="ctr"/>
          <a:lstStyle/>
          <a:p>
            <a:pPr eaLnBrk="0" hangingPunct="0"/>
            <a:endParaRPr lang="en-US" dirty="0">
              <a:solidFill>
                <a:schemeClr val="tx2"/>
              </a:solidFill>
              <a:latin typeface="Arial" pitchFamily="34" charset="0"/>
            </a:endParaRPr>
          </a:p>
        </p:txBody>
      </p:sp>
      <p:sp>
        <p:nvSpPr>
          <p:cNvPr id="163849" name="Rectangle 9"/>
          <p:cNvSpPr>
            <a:spLocks noChangeArrowheads="1"/>
          </p:cNvSpPr>
          <p:nvPr/>
        </p:nvSpPr>
        <p:spPr bwMode="auto">
          <a:xfrm>
            <a:off x="4411663" y="2965450"/>
            <a:ext cx="3390900" cy="577850"/>
          </a:xfrm>
          <a:prstGeom prst="rect">
            <a:avLst/>
          </a:prstGeom>
          <a:solidFill>
            <a:schemeClr val="tx1"/>
          </a:solidFill>
          <a:ln>
            <a:noFill/>
          </a:ln>
        </p:spPr>
        <p:txBody>
          <a:bodyPr wrap="none" anchor="ctr"/>
          <a:lstStyle/>
          <a:p>
            <a:pPr eaLnBrk="0" hangingPunct="0"/>
            <a:endParaRPr lang="en-US" dirty="0">
              <a:solidFill>
                <a:srgbClr val="FFFF00"/>
              </a:solidFill>
              <a:latin typeface="Arial" pitchFamily="34" charset="0"/>
            </a:endParaRP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65889" name="Footer Placeholder 2"/>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1400" b="0">
                <a:solidFill>
                  <a:schemeClr val="tx1"/>
                </a:solidFill>
                <a:latin typeface="Arial" charset="0"/>
              </a:rPr>
              <a:t>Art of Multiprocessor Programming</a:t>
            </a:r>
          </a:p>
        </p:txBody>
      </p:sp>
      <p:sp>
        <p:nvSpPr>
          <p:cNvPr id="165890" name="Slide Number Placeholder 3"/>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55F1F605-F117-F143-BEDC-8AF4A77ED88A}" type="slidenum">
              <a:rPr lang="ar-SA" sz="1400" b="0">
                <a:solidFill>
                  <a:schemeClr val="tx1"/>
                </a:solidFill>
                <a:latin typeface="Arial" charset="0"/>
                <a:cs typeface="Arial" charset="0"/>
              </a:rPr>
              <a:pPr algn="r"/>
              <a:t>62</a:t>
            </a:fld>
            <a:endParaRPr lang="en-US" sz="1400" b="0">
              <a:solidFill>
                <a:schemeClr val="tx1"/>
              </a:solidFill>
              <a:latin typeface="Arial" charset="0"/>
              <a:cs typeface="Arial" charset="0"/>
            </a:endParaRPr>
          </a:p>
        </p:txBody>
      </p:sp>
      <p:sp>
        <p:nvSpPr>
          <p:cNvPr id="165892" name="Rectangle 3"/>
          <p:cNvSpPr>
            <a:spLocks noGrp="1" noChangeArrowheads="1"/>
          </p:cNvSpPr>
          <p:nvPr>
            <p:ph type="title" idx="4294967295"/>
          </p:nvPr>
        </p:nvSpPr>
        <p:spPr/>
        <p:txBody>
          <a:bodyPr/>
          <a:lstStyle/>
          <a:p>
            <a:r>
              <a:rPr lang="en-US" dirty="0">
                <a:solidFill>
                  <a:srgbClr val="FFFF00"/>
                </a:solidFill>
                <a:latin typeface="Arial" charset="0"/>
              </a:rPr>
              <a:t>Combining Observations</a:t>
            </a:r>
          </a:p>
        </p:txBody>
      </p:sp>
      <p:sp>
        <p:nvSpPr>
          <p:cNvPr id="165893" name="Rectangle 4"/>
          <p:cNvSpPr>
            <a:spLocks noChangeArrowheads="1"/>
          </p:cNvSpPr>
          <p:nvPr/>
        </p:nvSpPr>
        <p:spPr bwMode="auto">
          <a:xfrm>
            <a:off x="476250" y="2174875"/>
            <a:ext cx="77755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200" b="0" dirty="0">
                <a:solidFill>
                  <a:srgbClr val="FFC000"/>
                </a:solidFill>
                <a:latin typeface="Arial" charset="0"/>
              </a:rPr>
              <a:t>(1) </a:t>
            </a:r>
            <a:r>
              <a:rPr lang="en-US" sz="3200" b="0" dirty="0" err="1">
                <a:solidFill>
                  <a:srgbClr val="FFFF00"/>
                </a:solidFill>
                <a:latin typeface="Arial" charset="0"/>
              </a:rPr>
              <a:t>write</a:t>
            </a:r>
            <a:r>
              <a:rPr lang="en-US" sz="3200" b="0" baseline="-25000" dirty="0" err="1">
                <a:solidFill>
                  <a:srgbClr val="FFFF00"/>
                </a:solidFill>
                <a:latin typeface="Arial" charset="0"/>
              </a:rPr>
              <a:t>B</a:t>
            </a:r>
            <a:r>
              <a:rPr lang="en-US" sz="3200" b="0" dirty="0">
                <a:solidFill>
                  <a:srgbClr val="FFFF00"/>
                </a:solidFill>
                <a:latin typeface="Arial" charset="0"/>
              </a:rPr>
              <a:t>(flag[B]=true)</a:t>
            </a:r>
            <a:r>
              <a:rPr lang="en-US" sz="3200" b="0" dirty="0">
                <a:solidFill>
                  <a:srgbClr val="FFFF00"/>
                </a:solidFill>
                <a:latin typeface="Arial" charset="0"/>
                <a:sym typeface="Wingdings" charset="0"/>
              </a:rPr>
              <a:t></a:t>
            </a:r>
            <a:r>
              <a:rPr lang="en-US" sz="3200" b="0" dirty="0" err="1">
                <a:solidFill>
                  <a:schemeClr val="tx1"/>
                </a:solidFill>
                <a:latin typeface="Arial" charset="0"/>
              </a:rPr>
              <a:t>write</a:t>
            </a:r>
            <a:r>
              <a:rPr lang="en-US" sz="3200" b="0" baseline="-25000" dirty="0" err="1">
                <a:solidFill>
                  <a:schemeClr val="tx1"/>
                </a:solidFill>
                <a:latin typeface="Arial" charset="0"/>
              </a:rPr>
              <a:t>B</a:t>
            </a:r>
            <a:r>
              <a:rPr lang="en-US" sz="3200" b="0" dirty="0">
                <a:solidFill>
                  <a:schemeClr val="tx1"/>
                </a:solidFill>
                <a:latin typeface="Arial" charset="0"/>
              </a:rPr>
              <a:t>(victim=B)</a:t>
            </a:r>
          </a:p>
        </p:txBody>
      </p:sp>
      <p:sp>
        <p:nvSpPr>
          <p:cNvPr id="165894" name="Rectangle 5"/>
          <p:cNvSpPr>
            <a:spLocks noChangeArrowheads="1"/>
          </p:cNvSpPr>
          <p:nvPr/>
        </p:nvSpPr>
        <p:spPr bwMode="auto">
          <a:xfrm>
            <a:off x="476250" y="2886075"/>
            <a:ext cx="95980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sz="3200" b="0" dirty="0">
                <a:solidFill>
                  <a:srgbClr val="FFC000"/>
                </a:solidFill>
                <a:latin typeface="Arial" charset="0"/>
              </a:rPr>
              <a:t>(3) </a:t>
            </a:r>
            <a:r>
              <a:rPr lang="en-US" sz="3200" b="0" dirty="0" err="1">
                <a:solidFill>
                  <a:srgbClr val="FFFF00"/>
                </a:solidFill>
                <a:latin typeface="Arial" charset="0"/>
              </a:rPr>
              <a:t>write</a:t>
            </a:r>
            <a:r>
              <a:rPr lang="en-US" sz="3200" b="0" baseline="-25000" dirty="0" err="1">
                <a:solidFill>
                  <a:srgbClr val="FFFF00"/>
                </a:solidFill>
                <a:latin typeface="Arial" charset="0"/>
              </a:rPr>
              <a:t>B</a:t>
            </a:r>
            <a:r>
              <a:rPr lang="en-US" sz="3200" b="0" dirty="0">
                <a:solidFill>
                  <a:srgbClr val="FFFF00"/>
                </a:solidFill>
                <a:latin typeface="Arial" charset="0"/>
              </a:rPr>
              <a:t>(victim=B)</a:t>
            </a:r>
            <a:r>
              <a:rPr lang="en-US" sz="3200" b="0" dirty="0">
                <a:solidFill>
                  <a:srgbClr val="FFFF00"/>
                </a:solidFill>
                <a:latin typeface="Arial" charset="0"/>
                <a:sym typeface="Wingdings" charset="0"/>
              </a:rPr>
              <a:t></a:t>
            </a:r>
            <a:r>
              <a:rPr lang="en-US" sz="3200" b="0" dirty="0" err="1">
                <a:solidFill>
                  <a:schemeClr val="tx1"/>
                </a:solidFill>
                <a:latin typeface="Arial" charset="0"/>
              </a:rPr>
              <a:t>write</a:t>
            </a:r>
            <a:r>
              <a:rPr lang="en-US" sz="3200" b="0" baseline="-25000" dirty="0" err="1">
                <a:solidFill>
                  <a:schemeClr val="tx1"/>
                </a:solidFill>
                <a:latin typeface="Arial" charset="0"/>
              </a:rPr>
              <a:t>A</a:t>
            </a:r>
            <a:r>
              <a:rPr lang="en-US" sz="3200" b="0" dirty="0">
                <a:solidFill>
                  <a:schemeClr val="tx1"/>
                </a:solidFill>
                <a:latin typeface="Arial" charset="0"/>
              </a:rPr>
              <a:t>(victim=A)</a:t>
            </a:r>
          </a:p>
        </p:txBody>
      </p:sp>
      <p:sp>
        <p:nvSpPr>
          <p:cNvPr id="165895" name="Rectangle 6"/>
          <p:cNvSpPr>
            <a:spLocks noChangeArrowheads="1"/>
          </p:cNvSpPr>
          <p:nvPr/>
        </p:nvSpPr>
        <p:spPr bwMode="auto">
          <a:xfrm>
            <a:off x="476250" y="3560763"/>
            <a:ext cx="680878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200" b="0" dirty="0">
                <a:solidFill>
                  <a:srgbClr val="FFC000"/>
                </a:solidFill>
                <a:latin typeface="Arial" charset="0"/>
              </a:rPr>
              <a:t>(2) </a:t>
            </a:r>
            <a:r>
              <a:rPr lang="en-US" sz="3200" b="0" dirty="0" err="1">
                <a:solidFill>
                  <a:srgbClr val="FFFF00"/>
                </a:solidFill>
                <a:latin typeface="Arial" charset="0"/>
              </a:rPr>
              <a:t>write</a:t>
            </a:r>
            <a:r>
              <a:rPr lang="en-US" sz="3200" b="0" baseline="-25000" dirty="0" err="1">
                <a:solidFill>
                  <a:srgbClr val="FFFF00"/>
                </a:solidFill>
                <a:latin typeface="Arial" charset="0"/>
              </a:rPr>
              <a:t>A</a:t>
            </a:r>
            <a:r>
              <a:rPr lang="en-US" sz="3200" b="0" dirty="0">
                <a:solidFill>
                  <a:srgbClr val="FFFF00"/>
                </a:solidFill>
                <a:latin typeface="Arial" charset="0"/>
              </a:rPr>
              <a:t>(victim=A)</a:t>
            </a:r>
            <a:r>
              <a:rPr lang="en-US" sz="3200" b="0" dirty="0">
                <a:solidFill>
                  <a:srgbClr val="FFFF00"/>
                </a:solidFill>
                <a:latin typeface="Arial" charset="0"/>
                <a:sym typeface="Wingdings" charset="0"/>
              </a:rPr>
              <a:t></a:t>
            </a:r>
            <a:r>
              <a:rPr lang="en-US" sz="3200" b="0" dirty="0" err="1">
                <a:solidFill>
                  <a:srgbClr val="FFFF00"/>
                </a:solidFill>
                <a:latin typeface="Arial" charset="0"/>
              </a:rPr>
              <a:t>read</a:t>
            </a:r>
            <a:r>
              <a:rPr lang="en-US" sz="3200" b="0" baseline="-25000" dirty="0" err="1">
                <a:solidFill>
                  <a:srgbClr val="FFFF00"/>
                </a:solidFill>
                <a:latin typeface="Arial" charset="0"/>
              </a:rPr>
              <a:t>A</a:t>
            </a:r>
            <a:r>
              <a:rPr lang="en-US" sz="3200" b="0" dirty="0">
                <a:solidFill>
                  <a:srgbClr val="FFFF00"/>
                </a:solidFill>
                <a:latin typeface="Arial" charset="0"/>
              </a:rPr>
              <a:t>(flag[B])</a:t>
            </a:r>
          </a:p>
          <a:p>
            <a:pPr eaLnBrk="0" hangingPunct="0"/>
            <a:r>
              <a:rPr lang="en-US" sz="3200" b="0" dirty="0">
                <a:solidFill>
                  <a:schemeClr val="tx1"/>
                </a:solidFill>
                <a:latin typeface="Arial" charset="0"/>
              </a:rPr>
              <a:t>    </a:t>
            </a:r>
            <a:r>
              <a:rPr lang="en-US" sz="3200" b="0" dirty="0">
                <a:solidFill>
                  <a:srgbClr val="FFFF00"/>
                </a:solidFill>
                <a:latin typeface="Arial" charset="0"/>
                <a:sym typeface="Wingdings" charset="0"/>
              </a:rPr>
              <a:t> </a:t>
            </a:r>
            <a:r>
              <a:rPr lang="en-US" sz="3200" b="0" dirty="0" err="1">
                <a:solidFill>
                  <a:srgbClr val="FFFF00"/>
                </a:solidFill>
                <a:latin typeface="Arial" charset="0"/>
              </a:rPr>
              <a:t>read</a:t>
            </a:r>
            <a:r>
              <a:rPr lang="en-US" sz="3200" b="0" baseline="-25000" dirty="0" err="1">
                <a:solidFill>
                  <a:srgbClr val="FFFF00"/>
                </a:solidFill>
                <a:latin typeface="Arial" charset="0"/>
              </a:rPr>
              <a:t>A</a:t>
            </a:r>
            <a:r>
              <a:rPr lang="en-US" sz="3200" b="0" dirty="0">
                <a:solidFill>
                  <a:srgbClr val="FFFF00"/>
                </a:solidFill>
                <a:latin typeface="Arial" charset="0"/>
              </a:rPr>
              <a:t>(victim)</a:t>
            </a:r>
          </a:p>
        </p:txBody>
      </p:sp>
      <p:sp>
        <p:nvSpPr>
          <p:cNvPr id="165896" name="AutoShape 12"/>
          <p:cNvSpPr>
            <a:spLocks noChangeArrowheads="1"/>
          </p:cNvSpPr>
          <p:nvPr/>
        </p:nvSpPr>
        <p:spPr bwMode="auto">
          <a:xfrm>
            <a:off x="4281488" y="3527425"/>
            <a:ext cx="3338512" cy="646113"/>
          </a:xfrm>
          <a:prstGeom prst="wedgeRoundRectCallout">
            <a:avLst>
              <a:gd name="adj1" fmla="val -44477"/>
              <a:gd name="adj2" fmla="val 225009"/>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algn="ctr" eaLnBrk="0" hangingPunct="0"/>
            <a:endParaRPr lang="en-US" sz="3200" b="0">
              <a:latin typeface="Arial" charset="0"/>
            </a:endParaRPr>
          </a:p>
        </p:txBody>
      </p:sp>
      <p:sp>
        <p:nvSpPr>
          <p:cNvPr id="165897" name="Text Box 13"/>
          <p:cNvSpPr txBox="1">
            <a:spLocks noChangeArrowheads="1"/>
          </p:cNvSpPr>
          <p:nvPr/>
        </p:nvSpPr>
        <p:spPr bwMode="auto">
          <a:xfrm>
            <a:off x="1843088" y="5321300"/>
            <a:ext cx="73009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800" b="0" dirty="0">
                <a:solidFill>
                  <a:srgbClr val="FFFF00"/>
                </a:solidFill>
                <a:latin typeface="Arial" charset="0"/>
              </a:rPr>
              <a:t>A read flag[B] == true and victim == A, so it could not have entered the CS  (</a:t>
            </a:r>
            <a:r>
              <a:rPr lang="en-US" sz="2800" dirty="0">
                <a:solidFill>
                  <a:srgbClr val="FFFF00"/>
                </a:solidFill>
                <a:latin typeface="Arial" charset="0"/>
              </a:rPr>
              <a:t>QED)</a:t>
            </a:r>
          </a:p>
        </p:txBody>
      </p:sp>
      <p:sp>
        <p:nvSpPr>
          <p:cNvPr id="165898" name="AutoShape 12"/>
          <p:cNvSpPr>
            <a:spLocks noChangeArrowheads="1"/>
          </p:cNvSpPr>
          <p:nvPr/>
        </p:nvSpPr>
        <p:spPr bwMode="auto">
          <a:xfrm>
            <a:off x="1001713" y="4056063"/>
            <a:ext cx="3251200" cy="647700"/>
          </a:xfrm>
          <a:prstGeom prst="wedgeRoundRectCallout">
            <a:avLst>
              <a:gd name="adj1" fmla="val -1662"/>
              <a:gd name="adj2" fmla="val 139472"/>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algn="ctr" eaLnBrk="0" hangingPunct="0"/>
            <a:endParaRPr lang="en-US" sz="3200" b="0">
              <a:latin typeface="Arial" charset="0"/>
            </a:endParaRPr>
          </a:p>
        </p:txBody>
      </p:sp>
      <p:sp>
        <p:nvSpPr>
          <p:cNvPr id="165899" name="Rectangle 12"/>
          <p:cNvSpPr>
            <a:spLocks noChangeArrowheads="1"/>
          </p:cNvSpPr>
          <p:nvPr/>
        </p:nvSpPr>
        <p:spPr bwMode="auto">
          <a:xfrm>
            <a:off x="4930775" y="2233613"/>
            <a:ext cx="3390900" cy="579437"/>
          </a:xfrm>
          <a:prstGeom prst="rect">
            <a:avLst/>
          </a:prstGeom>
          <a:solidFill>
            <a:schemeClr val="tx1"/>
          </a:solidFill>
          <a:ln>
            <a:noFill/>
          </a:ln>
        </p:spPr>
        <p:txBody>
          <a:bodyPr wrap="none" anchor="ctr"/>
          <a:lstStyle/>
          <a:p>
            <a:pPr eaLnBrk="0" hangingPunct="0"/>
            <a:endParaRPr lang="en-US" dirty="0">
              <a:latin typeface="Arial" pitchFamily="34" charset="0"/>
            </a:endParaRPr>
          </a:p>
        </p:txBody>
      </p:sp>
      <p:sp>
        <p:nvSpPr>
          <p:cNvPr id="165900" name="Rectangle 14"/>
          <p:cNvSpPr>
            <a:spLocks noChangeArrowheads="1"/>
          </p:cNvSpPr>
          <p:nvPr/>
        </p:nvSpPr>
        <p:spPr bwMode="auto">
          <a:xfrm>
            <a:off x="4411663" y="2906713"/>
            <a:ext cx="3390900" cy="579437"/>
          </a:xfrm>
          <a:prstGeom prst="rect">
            <a:avLst/>
          </a:prstGeom>
          <a:solidFill>
            <a:schemeClr val="tx1"/>
          </a:solidFill>
          <a:ln>
            <a:noFill/>
          </a:ln>
        </p:spPr>
        <p:txBody>
          <a:bodyPr wrap="none" anchor="ctr"/>
          <a:lstStyle/>
          <a:p>
            <a:pPr eaLnBrk="0" hangingPunct="0"/>
            <a:endParaRPr lang="en-US" dirty="0">
              <a:latin typeface="Arial" pitchFamily="34" charset="0"/>
            </a:endParaRP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67937" name="Footer Placeholder 3"/>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1400" b="0">
                <a:solidFill>
                  <a:srgbClr val="FFFF00"/>
                </a:solidFill>
                <a:latin typeface="Arial" charset="0"/>
              </a:rPr>
              <a:t>Art of Multiprocessor Programming</a:t>
            </a:r>
          </a:p>
        </p:txBody>
      </p:sp>
      <p:sp>
        <p:nvSpPr>
          <p:cNvPr id="167938" name="Slide Number Placeholder 4"/>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CFD65E16-90B3-784E-B037-A20EB89BE7B0}" type="slidenum">
              <a:rPr lang="ar-SA" sz="1400" b="0">
                <a:solidFill>
                  <a:srgbClr val="FFFF00"/>
                </a:solidFill>
                <a:latin typeface="Arial" charset="0"/>
                <a:cs typeface="Arial" charset="0"/>
              </a:rPr>
              <a:pPr algn="r"/>
              <a:t>63</a:t>
            </a:fld>
            <a:endParaRPr lang="en-US" sz="1400" b="0">
              <a:solidFill>
                <a:srgbClr val="FFFF00"/>
              </a:solidFill>
              <a:latin typeface="Arial" charset="0"/>
              <a:cs typeface="Arial" charset="0"/>
            </a:endParaRPr>
          </a:p>
        </p:txBody>
      </p:sp>
      <p:sp>
        <p:nvSpPr>
          <p:cNvPr id="167940" name="Rectangle 2"/>
          <p:cNvSpPr>
            <a:spLocks noGrp="1" noChangeArrowheads="1"/>
          </p:cNvSpPr>
          <p:nvPr>
            <p:ph type="title" idx="4294967295"/>
          </p:nvPr>
        </p:nvSpPr>
        <p:spPr>
          <a:xfrm>
            <a:off x="655638" y="500063"/>
            <a:ext cx="7772400" cy="1143000"/>
          </a:xfrm>
        </p:spPr>
        <p:txBody>
          <a:bodyPr/>
          <a:lstStyle/>
          <a:p>
            <a:r>
              <a:rPr lang="en-US" dirty="0">
                <a:solidFill>
                  <a:srgbClr val="FFFF00"/>
                </a:solidFill>
                <a:latin typeface="Arial" charset="0"/>
              </a:rPr>
              <a:t>Deadlock Free</a:t>
            </a:r>
          </a:p>
        </p:txBody>
      </p:sp>
      <p:sp>
        <p:nvSpPr>
          <p:cNvPr id="167942" name="Rectangle 4"/>
          <p:cNvSpPr>
            <a:spLocks noChangeArrowheads="1"/>
          </p:cNvSpPr>
          <p:nvPr/>
        </p:nvSpPr>
        <p:spPr bwMode="auto">
          <a:xfrm>
            <a:off x="4572000" y="1664369"/>
            <a:ext cx="4239080" cy="830997"/>
          </a:xfrm>
          <a:prstGeom prst="rect">
            <a:avLst/>
          </a:prstGeom>
          <a:solidFill>
            <a:schemeClr val="tx1"/>
          </a:solidFill>
          <a:ln w="9525">
            <a:solidFill>
              <a:srgbClr val="FFFF99"/>
            </a:solidFill>
            <a:miter lim="800000"/>
            <a:headEnd/>
            <a:tailEnd/>
          </a:ln>
        </p:spPr>
        <p:txBody>
          <a:bodyPr wrap="square">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void</a:t>
            </a:r>
            <a:r>
              <a:rPr lang="en-US" sz="1600" b="0" dirty="0">
                <a:solidFill>
                  <a:srgbClr val="D4D4D4"/>
                </a:solidFill>
                <a:effectLst/>
                <a:latin typeface="Consolas" panose="020B0609020204030204" pitchFamily="49" charset="0"/>
              </a:rPr>
              <a:t> </a:t>
            </a:r>
            <a:r>
              <a:rPr lang="en-US" sz="1600" b="0" dirty="0">
                <a:solidFill>
                  <a:srgbClr val="DCDCAA"/>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while</a:t>
            </a:r>
            <a:r>
              <a:rPr lang="en-US" sz="1600" b="0" dirty="0">
                <a:solidFill>
                  <a:srgbClr val="D4D4D4"/>
                </a:solidFill>
                <a:effectLst/>
                <a:latin typeface="Consolas" panose="020B0609020204030204" pitchFamily="49" charset="0"/>
              </a:rPr>
              <a:t> (flag[j] &amp;&amp; victim == </a:t>
            </a:r>
            <a:r>
              <a:rPr lang="en-US" sz="1600" b="0" dirty="0" err="1">
                <a:solidFill>
                  <a:srgbClr val="D4D4D4"/>
                </a:solidFill>
                <a:effectLst/>
                <a:latin typeface="Consolas" panose="020B0609020204030204" pitchFamily="49" charset="0"/>
              </a:rPr>
              <a:t>i</a:t>
            </a:r>
            <a:r>
              <a:rPr lang="en-US" sz="1600" b="0" dirty="0">
                <a:solidFill>
                  <a:srgbClr val="D4D4D4"/>
                </a:solidFill>
                <a:effectLst/>
                <a:latin typeface="Consolas" panose="020B0609020204030204" pitchFamily="49" charset="0"/>
              </a:rPr>
              <a:t>) {};</a:t>
            </a:r>
          </a:p>
        </p:txBody>
      </p:sp>
      <p:sp>
        <p:nvSpPr>
          <p:cNvPr id="2" name="TextBox 1">
            <a:extLst>
              <a:ext uri="{FF2B5EF4-FFF2-40B4-BE49-F238E27FC236}">
                <a16:creationId xmlns:a16="http://schemas.microsoft.com/office/drawing/2014/main" id="{DC6B507F-792F-3500-AF94-7BB55B0C6138}"/>
              </a:ext>
            </a:extLst>
          </p:cNvPr>
          <p:cNvSpPr txBox="1"/>
          <p:nvPr/>
        </p:nvSpPr>
        <p:spPr bwMode="auto">
          <a:xfrm>
            <a:off x="685800" y="1893632"/>
            <a:ext cx="289015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Thread blocked</a:t>
            </a:r>
            <a:endParaRPr lang="en-US" sz="2800" b="0" dirty="0">
              <a:solidFill>
                <a:srgbClr val="FFFF00"/>
              </a:solidFill>
              <a:latin typeface="Courier New" pitchFamily="49" charset="0"/>
              <a:cs typeface="Courier New" pitchFamily="49" charset="0"/>
            </a:endParaRPr>
          </a:p>
        </p:txBody>
      </p:sp>
      <p:sp>
        <p:nvSpPr>
          <p:cNvPr id="3" name="TextBox 2">
            <a:extLst>
              <a:ext uri="{FF2B5EF4-FFF2-40B4-BE49-F238E27FC236}">
                <a16:creationId xmlns:a16="http://schemas.microsoft.com/office/drawing/2014/main" id="{E3D3328E-9185-8789-5AE6-D98F6D8BBBCF}"/>
              </a:ext>
            </a:extLst>
          </p:cNvPr>
          <p:cNvSpPr txBox="1"/>
          <p:nvPr/>
        </p:nvSpPr>
        <p:spPr bwMode="auto">
          <a:xfrm>
            <a:off x="1600200" y="3574710"/>
            <a:ext cx="402245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only if other</a:t>
            </a:r>
            <a:r>
              <a:rPr lang="fr-FR" altLang="ja-JP" sz="2800" b="0" dirty="0">
                <a:solidFill>
                  <a:srgbClr val="FFFF00"/>
                </a:solidFill>
                <a:latin typeface="Arial" charset="0"/>
                <a:cs typeface="Arial" charset="0"/>
              </a:rPr>
              <a:t>'</a:t>
            </a:r>
            <a:r>
              <a:rPr lang="en-US" altLang="ja-JP" sz="2800" b="0" dirty="0">
                <a:solidFill>
                  <a:srgbClr val="FFFF00"/>
                </a:solidFill>
                <a:latin typeface="Arial" charset="0"/>
                <a:cs typeface="Arial" charset="0"/>
              </a:rPr>
              <a:t>s flag is true</a:t>
            </a:r>
            <a:endParaRPr lang="en-US" sz="2800" b="0" dirty="0">
              <a:solidFill>
                <a:srgbClr val="FFFF00"/>
              </a:solidFill>
              <a:latin typeface="Arial" charset="0"/>
            </a:endParaRPr>
          </a:p>
        </p:txBody>
      </p:sp>
      <p:sp>
        <p:nvSpPr>
          <p:cNvPr id="4" name="TextBox 3">
            <a:extLst>
              <a:ext uri="{FF2B5EF4-FFF2-40B4-BE49-F238E27FC236}">
                <a16:creationId xmlns:a16="http://schemas.microsoft.com/office/drawing/2014/main" id="{52960252-3FD9-D70E-0A46-32026408941D}"/>
              </a:ext>
            </a:extLst>
          </p:cNvPr>
          <p:cNvSpPr txBox="1"/>
          <p:nvPr/>
        </p:nvSpPr>
        <p:spPr bwMode="auto">
          <a:xfrm>
            <a:off x="1600200" y="2734171"/>
            <a:ext cx="3277660"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only at </a:t>
            </a:r>
            <a:r>
              <a:rPr lang="en-US" sz="2800" dirty="0">
                <a:solidFill>
                  <a:srgbClr val="FFFF00"/>
                </a:solidFill>
                <a:latin typeface="Courier New" charset="0"/>
                <a:cs typeface="Arial" charset="0"/>
              </a:rPr>
              <a:t>while</a:t>
            </a:r>
            <a:r>
              <a:rPr lang="en-US" sz="2800" b="0" dirty="0">
                <a:solidFill>
                  <a:srgbClr val="FFFF00"/>
                </a:solidFill>
                <a:latin typeface="Arial" charset="0"/>
                <a:cs typeface="Arial" charset="0"/>
              </a:rPr>
              <a:t> loop</a:t>
            </a:r>
          </a:p>
        </p:txBody>
      </p:sp>
      <p:sp>
        <p:nvSpPr>
          <p:cNvPr id="5" name="TextBox 4">
            <a:extLst>
              <a:ext uri="{FF2B5EF4-FFF2-40B4-BE49-F238E27FC236}">
                <a16:creationId xmlns:a16="http://schemas.microsoft.com/office/drawing/2014/main" id="{18DC9528-9D98-2DDE-7863-D57C3B55E260}"/>
              </a:ext>
            </a:extLst>
          </p:cNvPr>
          <p:cNvSpPr txBox="1"/>
          <p:nvPr/>
        </p:nvSpPr>
        <p:spPr bwMode="auto">
          <a:xfrm>
            <a:off x="1600200" y="4415249"/>
            <a:ext cx="391921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only if it is the victim</a:t>
            </a:r>
            <a:endParaRPr lang="en-US" sz="2800" b="0" dirty="0">
              <a:solidFill>
                <a:srgbClr val="FFFF00"/>
              </a:solidFill>
              <a:cs typeface="Arial" charset="0"/>
            </a:endParaRPr>
          </a:p>
        </p:txBody>
      </p:sp>
      <p:sp>
        <p:nvSpPr>
          <p:cNvPr id="6" name="TextBox 5">
            <a:extLst>
              <a:ext uri="{FF2B5EF4-FFF2-40B4-BE49-F238E27FC236}">
                <a16:creationId xmlns:a16="http://schemas.microsoft.com/office/drawing/2014/main" id="{46865C75-19EF-A6BC-9599-E8656B8A55E4}"/>
              </a:ext>
            </a:extLst>
          </p:cNvPr>
          <p:cNvSpPr txBox="1"/>
          <p:nvPr/>
        </p:nvSpPr>
        <p:spPr bwMode="auto">
          <a:xfrm>
            <a:off x="685800" y="5255788"/>
            <a:ext cx="407803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Solo: other</a:t>
            </a:r>
            <a:r>
              <a:rPr lang="fr-FR" altLang="ja-JP" sz="2800" b="0" dirty="0">
                <a:solidFill>
                  <a:srgbClr val="FFFF00"/>
                </a:solidFill>
                <a:latin typeface="Arial" charset="0"/>
              </a:rPr>
              <a:t>'</a:t>
            </a:r>
            <a:r>
              <a:rPr lang="en-US" altLang="ja-JP" sz="2800" b="0" dirty="0">
                <a:solidFill>
                  <a:srgbClr val="FFFF00"/>
                </a:solidFill>
                <a:latin typeface="Arial" charset="0"/>
              </a:rPr>
              <a:t>s flag is false</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C22BAD96-03BF-FBB4-1204-BDF72D7E7BA5}"/>
              </a:ext>
            </a:extLst>
          </p:cNvPr>
          <p:cNvSpPr txBox="1"/>
          <p:nvPr/>
        </p:nvSpPr>
        <p:spPr bwMode="auto">
          <a:xfrm>
            <a:off x="685800" y="6096327"/>
            <a:ext cx="595449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Both: one or the other not the victim</a:t>
            </a:r>
            <a:endParaRPr lang="en-US" sz="2800" b="0" dirty="0">
              <a:solidFill>
                <a:srgbClr val="FFFF00"/>
              </a:solidFill>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69985" name="Footer Placeholder 4"/>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1400" b="0">
                <a:solidFill>
                  <a:srgbClr val="FFFF00"/>
                </a:solidFill>
                <a:latin typeface="Arial" charset="0"/>
              </a:rPr>
              <a:t>Art of Multiprocessor Programming</a:t>
            </a:r>
          </a:p>
        </p:txBody>
      </p:sp>
      <p:sp>
        <p:nvSpPr>
          <p:cNvPr id="169986" name="Slide Number Placeholder 5"/>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9AEF3773-AC08-0243-AD32-02EB918D5020}" type="slidenum">
              <a:rPr lang="ar-SA" sz="1400" b="0">
                <a:solidFill>
                  <a:srgbClr val="FFFF00"/>
                </a:solidFill>
                <a:latin typeface="Arial" charset="0"/>
                <a:cs typeface="Arial" charset="0"/>
              </a:rPr>
              <a:pPr algn="r"/>
              <a:t>64</a:t>
            </a:fld>
            <a:endParaRPr lang="en-US" sz="1400" b="0">
              <a:solidFill>
                <a:srgbClr val="FFFF00"/>
              </a:solidFill>
              <a:latin typeface="Arial" charset="0"/>
              <a:cs typeface="Arial" charset="0"/>
            </a:endParaRPr>
          </a:p>
        </p:txBody>
      </p:sp>
      <p:sp>
        <p:nvSpPr>
          <p:cNvPr id="169988" name="Rectangle 3"/>
          <p:cNvSpPr>
            <a:spLocks noGrp="1" noChangeArrowheads="1"/>
          </p:cNvSpPr>
          <p:nvPr>
            <p:ph type="title" idx="4294967295"/>
          </p:nvPr>
        </p:nvSpPr>
        <p:spPr/>
        <p:txBody>
          <a:bodyPr/>
          <a:lstStyle/>
          <a:p>
            <a:r>
              <a:rPr lang="en-US" dirty="0">
                <a:solidFill>
                  <a:srgbClr val="FFFF00"/>
                </a:solidFill>
                <a:latin typeface="Arial" charset="0"/>
              </a:rPr>
              <a:t>Starvation Free</a:t>
            </a:r>
          </a:p>
        </p:txBody>
      </p:sp>
      <p:sp>
        <p:nvSpPr>
          <p:cNvPr id="169990" name="Rectangle 8"/>
          <p:cNvSpPr>
            <a:spLocks noChangeArrowheads="1"/>
          </p:cNvSpPr>
          <p:nvPr/>
        </p:nvSpPr>
        <p:spPr bwMode="auto">
          <a:xfrm>
            <a:off x="4572000" y="4553028"/>
            <a:ext cx="4252005" cy="2062103"/>
          </a:xfrm>
          <a:prstGeom prst="rect">
            <a:avLst/>
          </a:prstGeom>
          <a:solidFill>
            <a:schemeClr val="tx1"/>
          </a:solidFill>
          <a:ln>
            <a:solidFill>
              <a:srgbClr val="FFFF00"/>
            </a:solidFill>
          </a:ln>
        </p:spPr>
        <p:txBody>
          <a:bodyPr wrap="square">
            <a:spAutoFit/>
          </a:bodyPr>
          <a:lstStyle/>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void</a:t>
            </a:r>
            <a:r>
              <a:rPr lang="en-US" sz="1600" b="0" dirty="0">
                <a:solidFill>
                  <a:srgbClr val="D4D4D4"/>
                </a:solidFill>
                <a:effectLst/>
                <a:latin typeface="Consolas" panose="020B0609020204030204" pitchFamily="49" charset="0"/>
              </a:rPr>
              <a:t> </a:t>
            </a:r>
            <a:r>
              <a:rPr lang="en-US" sz="1600" b="0" dirty="0">
                <a:solidFill>
                  <a:srgbClr val="DCDCAA"/>
                </a:solidFill>
                <a:effectLst/>
                <a:latin typeface="Consolas" panose="020B0609020204030204" pitchFamily="49" charset="0"/>
              </a:rPr>
              <a:t>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flag[</a:t>
            </a:r>
            <a:r>
              <a:rPr lang="en-US" sz="1600" b="0" dirty="0" err="1">
                <a:solidFill>
                  <a:srgbClr val="D4D4D4"/>
                </a:solidFill>
                <a:effectLst/>
                <a:latin typeface="Consolas" panose="020B0609020204030204" pitchFamily="49" charset="0"/>
              </a:rPr>
              <a:t>i</a:t>
            </a:r>
            <a:r>
              <a:rPr lang="en-US" sz="1600" b="0" dirty="0">
                <a:solidFill>
                  <a:srgbClr val="D4D4D4"/>
                </a:solidFill>
                <a:effectLst/>
                <a:latin typeface="Consolas" panose="020B0609020204030204" pitchFamily="49" charset="0"/>
              </a:rPr>
              <a:t>] = </a:t>
            </a:r>
            <a:r>
              <a:rPr lang="en-US" sz="1600" b="0" dirty="0">
                <a:solidFill>
                  <a:srgbClr val="569CD6"/>
                </a:solidFill>
                <a:effectLst/>
                <a:latin typeface="Consolas" panose="020B0609020204030204" pitchFamily="49" charset="0"/>
              </a:rPr>
              <a:t>true</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victim    = </a:t>
            </a:r>
            <a:r>
              <a:rPr lang="en-US" sz="1600" b="0" dirty="0" err="1">
                <a:solidFill>
                  <a:srgbClr val="D4D4D4"/>
                </a:solidFill>
                <a:effectLst/>
                <a:latin typeface="Consolas" panose="020B0609020204030204" pitchFamily="49" charset="0"/>
              </a:rPr>
              <a:t>i</a:t>
            </a:r>
            <a:r>
              <a:rPr lang="en-US" sz="1600" b="0" dirty="0">
                <a:solidFill>
                  <a:srgbClr val="D4D4D4"/>
                </a:solidFill>
                <a:effectLst/>
                <a:latin typeface="Consolas" panose="020B0609020204030204" pitchFamily="49" charset="0"/>
              </a:rPr>
              <a:t>;</a:t>
            </a:r>
          </a:p>
          <a:p>
            <a:r>
              <a:rPr lang="en-US" sz="1600" b="0" dirty="0">
                <a:solidFill>
                  <a:srgbClr val="D4D4D4"/>
                </a:solidFill>
                <a:effectLst/>
                <a:latin typeface="Consolas" panose="020B0609020204030204" pitchFamily="49" charset="0"/>
              </a:rPr>
              <a:t>  </a:t>
            </a:r>
            <a:r>
              <a:rPr lang="en-US" sz="1600" b="0" dirty="0">
                <a:solidFill>
                  <a:srgbClr val="C586C0"/>
                </a:solidFill>
                <a:effectLst/>
                <a:latin typeface="Consolas" panose="020B0609020204030204" pitchFamily="49" charset="0"/>
              </a:rPr>
              <a:t>while</a:t>
            </a:r>
            <a:r>
              <a:rPr lang="en-US" sz="1600" b="0" dirty="0">
                <a:solidFill>
                  <a:srgbClr val="D4D4D4"/>
                </a:solidFill>
                <a:effectLst/>
                <a:latin typeface="Consolas" panose="020B0609020204030204" pitchFamily="49" charset="0"/>
              </a:rPr>
              <a:t> (flag[j] &amp;&amp; victim == </a:t>
            </a:r>
            <a:r>
              <a:rPr lang="en-US" sz="1600" b="0" dirty="0" err="1">
                <a:solidFill>
                  <a:srgbClr val="D4D4D4"/>
                </a:solidFill>
                <a:effectLst/>
                <a:latin typeface="Consolas" panose="020B0609020204030204" pitchFamily="49" charset="0"/>
              </a:rPr>
              <a:t>i</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a:t>
            </a:r>
          </a:p>
          <a:p>
            <a:r>
              <a:rPr lang="en-US" sz="1600" b="0" dirty="0">
                <a:solidFill>
                  <a:srgbClr val="569CD6"/>
                </a:solidFill>
                <a:effectLst/>
                <a:latin typeface="Consolas" panose="020B0609020204030204" pitchFamily="49" charset="0"/>
              </a:rPr>
              <a:t>public</a:t>
            </a:r>
            <a:r>
              <a:rPr lang="en-US" sz="1600" b="0" dirty="0">
                <a:solidFill>
                  <a:srgbClr val="D4D4D4"/>
                </a:solidFill>
                <a:effectLst/>
                <a:latin typeface="Consolas" panose="020B0609020204030204" pitchFamily="49" charset="0"/>
              </a:rPr>
              <a:t> </a:t>
            </a:r>
            <a:r>
              <a:rPr lang="en-US" sz="1600" b="0" dirty="0">
                <a:solidFill>
                  <a:srgbClr val="4EC9B0"/>
                </a:solidFill>
                <a:effectLst/>
                <a:latin typeface="Consolas" panose="020B0609020204030204" pitchFamily="49" charset="0"/>
              </a:rPr>
              <a:t>void</a:t>
            </a:r>
            <a:r>
              <a:rPr lang="en-US" sz="1600" b="0" dirty="0">
                <a:solidFill>
                  <a:srgbClr val="D4D4D4"/>
                </a:solidFill>
                <a:effectLst/>
                <a:latin typeface="Consolas" panose="020B0609020204030204" pitchFamily="49" charset="0"/>
              </a:rPr>
              <a:t> </a:t>
            </a:r>
            <a:r>
              <a:rPr lang="en-US" sz="1600" b="0" dirty="0">
                <a:solidFill>
                  <a:srgbClr val="DCDCAA"/>
                </a:solidFill>
                <a:effectLst/>
                <a:latin typeface="Consolas" panose="020B0609020204030204" pitchFamily="49" charset="0"/>
              </a:rPr>
              <a:t>unlock</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  flag[</a:t>
            </a:r>
            <a:r>
              <a:rPr lang="en-US" sz="1600" b="0" dirty="0" err="1">
                <a:solidFill>
                  <a:srgbClr val="D4D4D4"/>
                </a:solidFill>
                <a:effectLst/>
                <a:latin typeface="Consolas" panose="020B0609020204030204" pitchFamily="49" charset="0"/>
              </a:rPr>
              <a:t>i</a:t>
            </a:r>
            <a:r>
              <a:rPr lang="en-US" sz="1600" b="0" dirty="0">
                <a:solidFill>
                  <a:srgbClr val="D4D4D4"/>
                </a:solidFill>
                <a:effectLst/>
                <a:latin typeface="Consolas" panose="020B0609020204030204" pitchFamily="49" charset="0"/>
              </a:rPr>
              <a:t>] = </a:t>
            </a:r>
            <a:r>
              <a:rPr lang="en-US" sz="1600" b="0" dirty="0">
                <a:solidFill>
                  <a:srgbClr val="569CD6"/>
                </a:solidFill>
                <a:effectLst/>
                <a:latin typeface="Consolas" panose="020B0609020204030204" pitchFamily="49" charset="0"/>
              </a:rPr>
              <a:t>false</a:t>
            </a:r>
            <a:r>
              <a:rPr lang="en-US" sz="1600" b="0" dirty="0">
                <a:solidFill>
                  <a:srgbClr val="D4D4D4"/>
                </a:solidFill>
                <a:effectLst/>
                <a:latin typeface="Consolas" panose="020B0609020204030204" pitchFamily="49" charset="0"/>
              </a:rPr>
              <a:t>;  </a:t>
            </a:r>
          </a:p>
          <a:p>
            <a:r>
              <a:rPr lang="en-US" sz="1600" b="0" dirty="0">
                <a:solidFill>
                  <a:srgbClr val="D4D4D4"/>
                </a:solidFill>
                <a:effectLst/>
                <a:latin typeface="Consolas" panose="020B0609020204030204" pitchFamily="49" charset="0"/>
              </a:rPr>
              <a:t>}</a:t>
            </a:r>
          </a:p>
        </p:txBody>
      </p:sp>
      <p:sp>
        <p:nvSpPr>
          <p:cNvPr id="2" name="TextBox 1">
            <a:extLst>
              <a:ext uri="{FF2B5EF4-FFF2-40B4-BE49-F238E27FC236}">
                <a16:creationId xmlns:a16="http://schemas.microsoft.com/office/drawing/2014/main" id="{BBF10BD3-D5C2-D16B-22DB-D4C3A58C589B}"/>
              </a:ext>
            </a:extLst>
          </p:cNvPr>
          <p:cNvSpPr txBox="1"/>
          <p:nvPr/>
        </p:nvSpPr>
        <p:spPr bwMode="auto">
          <a:xfrm>
            <a:off x="459510" y="1752600"/>
            <a:ext cx="4653219"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Thread </a:t>
            </a:r>
            <a:r>
              <a:rPr lang="en-US" sz="2800" dirty="0" err="1">
                <a:solidFill>
                  <a:schemeClr val="bg1"/>
                </a:solidFill>
                <a:latin typeface="Courier New" charset="0"/>
              </a:rPr>
              <a:t>i</a:t>
            </a:r>
            <a:r>
              <a:rPr lang="en-US" sz="2800" b="0" dirty="0">
                <a:solidFill>
                  <a:srgbClr val="FFFF00"/>
                </a:solidFill>
                <a:latin typeface="Arial" charset="0"/>
              </a:rPr>
              <a:t> blocked only if </a:t>
            </a:r>
            <a:r>
              <a:rPr lang="en-US" sz="2800" dirty="0">
                <a:solidFill>
                  <a:schemeClr val="bg1"/>
                </a:solidFill>
                <a:latin typeface="Courier New" charset="0"/>
              </a:rPr>
              <a:t>j</a:t>
            </a:r>
            <a:r>
              <a:rPr lang="en-US" sz="2800" b="0" dirty="0">
                <a:solidFill>
                  <a:srgbClr val="FFFF00"/>
                </a:solidFill>
                <a:latin typeface="Arial" charset="0"/>
              </a:rPr>
              <a:t> repeatedly re-enters so that</a:t>
            </a:r>
            <a:endParaRPr lang="en-US" sz="2800" b="0" dirty="0">
              <a:solidFill>
                <a:srgbClr val="FFFF00"/>
              </a:solidFill>
              <a:latin typeface="Courier New" pitchFamily="49" charset="0"/>
              <a:cs typeface="Courier New" pitchFamily="49" charset="0"/>
            </a:endParaRPr>
          </a:p>
        </p:txBody>
      </p:sp>
      <p:sp>
        <p:nvSpPr>
          <p:cNvPr id="3" name="TextBox 2">
            <a:extLst>
              <a:ext uri="{FF2B5EF4-FFF2-40B4-BE49-F238E27FC236}">
                <a16:creationId xmlns:a16="http://schemas.microsoft.com/office/drawing/2014/main" id="{4D7B5155-6480-37D5-8873-4C0AD267A53D}"/>
              </a:ext>
            </a:extLst>
          </p:cNvPr>
          <p:cNvSpPr txBox="1"/>
          <p:nvPr/>
        </p:nvSpPr>
        <p:spPr bwMode="auto">
          <a:xfrm>
            <a:off x="459510" y="3666017"/>
            <a:ext cx="3411148" cy="489429"/>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When </a:t>
            </a:r>
            <a:r>
              <a:rPr lang="en-US" sz="2800" dirty="0">
                <a:solidFill>
                  <a:schemeClr val="bg1"/>
                </a:solidFill>
                <a:latin typeface="Courier New" charset="0"/>
              </a:rPr>
              <a:t>j</a:t>
            </a:r>
            <a:r>
              <a:rPr lang="en-US" sz="2800" b="0" dirty="0">
                <a:solidFill>
                  <a:srgbClr val="FFFF00"/>
                </a:solidFill>
                <a:latin typeface="Arial" charset="0"/>
              </a:rPr>
              <a:t> re-enters</a:t>
            </a:r>
          </a:p>
        </p:txBody>
      </p:sp>
      <p:sp>
        <p:nvSpPr>
          <p:cNvPr id="4" name="TextBox 3">
            <a:extLst>
              <a:ext uri="{FF2B5EF4-FFF2-40B4-BE49-F238E27FC236}">
                <a16:creationId xmlns:a16="http://schemas.microsoft.com/office/drawing/2014/main" id="{ABCEB0C8-C980-47F0-2D57-C4AEBFA14E74}"/>
              </a:ext>
            </a:extLst>
          </p:cNvPr>
          <p:cNvSpPr txBox="1"/>
          <p:nvPr/>
        </p:nvSpPr>
        <p:spPr bwMode="auto">
          <a:xfrm>
            <a:off x="459510" y="2924752"/>
            <a:ext cx="6710723"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chemeClr val="bg1"/>
                </a:solidFill>
                <a:latin typeface="Courier New" charset="0"/>
                <a:cs typeface="Courier New" charset="0"/>
              </a:rPr>
              <a:t>flag[j] == true</a:t>
            </a:r>
            <a:r>
              <a:rPr lang="en-US" sz="2800" dirty="0">
                <a:solidFill>
                  <a:schemeClr val="bg1"/>
                </a:solidFill>
                <a:latin typeface="Arial" charset="0"/>
              </a:rPr>
              <a:t> </a:t>
            </a:r>
            <a:r>
              <a:rPr lang="en-US" sz="2800" b="0" dirty="0">
                <a:solidFill>
                  <a:srgbClr val="FFFF00"/>
                </a:solidFill>
                <a:latin typeface="Arial" charset="0"/>
              </a:rPr>
              <a:t>and </a:t>
            </a:r>
            <a:r>
              <a:rPr lang="en-US" sz="2800" dirty="0">
                <a:solidFill>
                  <a:schemeClr val="bg1"/>
                </a:solidFill>
                <a:latin typeface="Courier New" charset="0"/>
              </a:rPr>
              <a:t>victim == </a:t>
            </a:r>
            <a:r>
              <a:rPr lang="en-US" sz="2800" dirty="0" err="1">
                <a:solidFill>
                  <a:schemeClr val="bg1"/>
                </a:solidFill>
                <a:latin typeface="Courier New" charset="0"/>
              </a:rPr>
              <a:t>i</a:t>
            </a:r>
            <a:endParaRPr lang="en-US" sz="2800" dirty="0">
              <a:solidFill>
                <a:schemeClr val="bg1"/>
              </a:solidFill>
              <a:latin typeface="Arial" charset="0"/>
              <a:cs typeface="Arial" charset="0"/>
            </a:endParaRPr>
          </a:p>
        </p:txBody>
      </p:sp>
      <p:sp>
        <p:nvSpPr>
          <p:cNvPr id="5" name="TextBox 4">
            <a:extLst>
              <a:ext uri="{FF2B5EF4-FFF2-40B4-BE49-F238E27FC236}">
                <a16:creationId xmlns:a16="http://schemas.microsoft.com/office/drawing/2014/main" id="{5EF2522D-5B2E-F43E-A095-EC5F81DB9A51}"/>
              </a:ext>
            </a:extLst>
          </p:cNvPr>
          <p:cNvSpPr txBox="1"/>
          <p:nvPr/>
        </p:nvSpPr>
        <p:spPr bwMode="auto">
          <a:xfrm>
            <a:off x="1462400" y="4373491"/>
            <a:ext cx="3323599"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it sets </a:t>
            </a:r>
            <a:r>
              <a:rPr lang="en-US" sz="2800" dirty="0">
                <a:solidFill>
                  <a:srgbClr val="FFFF00"/>
                </a:solidFill>
                <a:latin typeface="Courier New" charset="0"/>
                <a:cs typeface="Arial" charset="0"/>
              </a:rPr>
              <a:t>victim</a:t>
            </a:r>
            <a:r>
              <a:rPr lang="en-US" sz="2800" b="0" dirty="0">
                <a:solidFill>
                  <a:srgbClr val="FFFF00"/>
                </a:solidFill>
                <a:latin typeface="Arial" charset="0"/>
                <a:cs typeface="Arial" charset="0"/>
              </a:rPr>
              <a:t> to </a:t>
            </a:r>
            <a:r>
              <a:rPr lang="en-US" sz="2800" dirty="0">
                <a:solidFill>
                  <a:schemeClr val="bg1"/>
                </a:solidFill>
                <a:latin typeface="Courier New" charset="0"/>
                <a:cs typeface="Arial" charset="0"/>
              </a:rPr>
              <a:t>j</a:t>
            </a:r>
            <a:endParaRPr lang="en-US" sz="2800" dirty="0">
              <a:solidFill>
                <a:schemeClr val="bg1"/>
              </a:solidFill>
              <a:cs typeface="Arial" charset="0"/>
            </a:endParaRPr>
          </a:p>
        </p:txBody>
      </p:sp>
      <p:sp>
        <p:nvSpPr>
          <p:cNvPr id="6" name="TextBox 5">
            <a:extLst>
              <a:ext uri="{FF2B5EF4-FFF2-40B4-BE49-F238E27FC236}">
                <a16:creationId xmlns:a16="http://schemas.microsoft.com/office/drawing/2014/main" id="{C71B22BA-DA1A-B895-618F-E40E914BD086}"/>
              </a:ext>
            </a:extLst>
          </p:cNvPr>
          <p:cNvSpPr txBox="1"/>
          <p:nvPr/>
        </p:nvSpPr>
        <p:spPr bwMode="auto">
          <a:xfrm>
            <a:off x="1462400" y="5114756"/>
            <a:ext cx="232297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So </a:t>
            </a:r>
            <a:r>
              <a:rPr lang="en-US" sz="2800" dirty="0" err="1">
                <a:solidFill>
                  <a:schemeClr val="bg1"/>
                </a:solidFill>
                <a:latin typeface="Courier New" charset="0"/>
                <a:cs typeface="Arial" charset="0"/>
              </a:rPr>
              <a:t>i</a:t>
            </a:r>
            <a:r>
              <a:rPr lang="en-US" sz="2800" b="0" dirty="0">
                <a:solidFill>
                  <a:srgbClr val="FFFF00"/>
                </a:solidFill>
                <a:latin typeface="Arial" charset="0"/>
                <a:cs typeface="Arial" charset="0"/>
              </a:rPr>
              <a:t> gets in</a:t>
            </a:r>
            <a:endParaRPr lang="en-US" sz="2800" b="0" dirty="0">
              <a:solidFill>
                <a:srgbClr val="FFFF00"/>
              </a:solidFill>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08897" name="Footer Placeholder 3"/>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1400" b="0">
                <a:solidFill>
                  <a:srgbClr val="FFFF00"/>
                </a:solidFill>
                <a:latin typeface="Arial" charset="0"/>
              </a:rPr>
              <a:t>Art of Multiprocessor Programming</a:t>
            </a:r>
          </a:p>
        </p:txBody>
      </p:sp>
      <p:sp>
        <p:nvSpPr>
          <p:cNvPr id="208898" name="Slide Number Placeholder 4"/>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r"/>
            <a:fld id="{9CBD99BE-B288-934F-A689-320D66B94962}" type="slidenum">
              <a:rPr lang="ar-SA" sz="1400" b="0">
                <a:solidFill>
                  <a:srgbClr val="FFFF00"/>
                </a:solidFill>
                <a:latin typeface="Arial" charset="0"/>
                <a:cs typeface="Arial" charset="0"/>
              </a:rPr>
              <a:pPr algn="r"/>
              <a:t>65</a:t>
            </a:fld>
            <a:endParaRPr lang="en-US" sz="1400" b="0">
              <a:solidFill>
                <a:srgbClr val="FFFF00"/>
              </a:solidFill>
              <a:latin typeface="Arial" charset="0"/>
              <a:cs typeface="Arial" charset="0"/>
            </a:endParaRPr>
          </a:p>
        </p:txBody>
      </p:sp>
      <p:sp>
        <p:nvSpPr>
          <p:cNvPr id="208900" name="Rectangle 2"/>
          <p:cNvSpPr>
            <a:spLocks noGrp="1" noChangeArrowheads="1"/>
          </p:cNvSpPr>
          <p:nvPr>
            <p:ph type="title" idx="4294967295"/>
          </p:nvPr>
        </p:nvSpPr>
        <p:spPr/>
        <p:txBody>
          <a:bodyPr/>
          <a:lstStyle/>
          <a:p>
            <a:r>
              <a:rPr lang="en-US" dirty="0">
                <a:solidFill>
                  <a:srgbClr val="FFFF00"/>
                </a:solidFill>
                <a:latin typeface="Arial" charset="0"/>
              </a:rPr>
              <a:t>Bounded Waiting</a:t>
            </a:r>
          </a:p>
        </p:txBody>
      </p:sp>
      <p:sp>
        <p:nvSpPr>
          <p:cNvPr id="2" name="TextBox 1">
            <a:extLst>
              <a:ext uri="{FF2B5EF4-FFF2-40B4-BE49-F238E27FC236}">
                <a16:creationId xmlns:a16="http://schemas.microsoft.com/office/drawing/2014/main" id="{D8FA57C4-8329-C6E9-5DC0-572EEA355AB9}"/>
              </a:ext>
            </a:extLst>
          </p:cNvPr>
          <p:cNvSpPr txBox="1"/>
          <p:nvPr/>
        </p:nvSpPr>
        <p:spPr bwMode="auto">
          <a:xfrm>
            <a:off x="930887" y="2058662"/>
            <a:ext cx="575197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Want stronger fairness guarantees</a:t>
            </a:r>
            <a:endParaRPr lang="en-US" sz="2800" b="0" dirty="0">
              <a:solidFill>
                <a:srgbClr val="FFFF00"/>
              </a:solidFill>
              <a:latin typeface="Courier New" pitchFamily="49" charset="0"/>
              <a:cs typeface="Courier New" pitchFamily="49" charset="0"/>
            </a:endParaRPr>
          </a:p>
        </p:txBody>
      </p:sp>
      <p:sp>
        <p:nvSpPr>
          <p:cNvPr id="3" name="TextBox 2">
            <a:extLst>
              <a:ext uri="{FF2B5EF4-FFF2-40B4-BE49-F238E27FC236}">
                <a16:creationId xmlns:a16="http://schemas.microsoft.com/office/drawing/2014/main" id="{AD7557BD-020D-D96B-C7F1-C2C48677856D}"/>
              </a:ext>
            </a:extLst>
          </p:cNvPr>
          <p:cNvSpPr txBox="1"/>
          <p:nvPr/>
        </p:nvSpPr>
        <p:spPr bwMode="auto">
          <a:xfrm>
            <a:off x="930887" y="3805922"/>
            <a:ext cx="767663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If A starts before B, then A enters before B?</a:t>
            </a:r>
          </a:p>
        </p:txBody>
      </p:sp>
      <p:sp>
        <p:nvSpPr>
          <p:cNvPr id="4" name="TextBox 3">
            <a:extLst>
              <a:ext uri="{FF2B5EF4-FFF2-40B4-BE49-F238E27FC236}">
                <a16:creationId xmlns:a16="http://schemas.microsoft.com/office/drawing/2014/main" id="{70329008-2401-9A87-A769-8FC416833ACD}"/>
              </a:ext>
            </a:extLst>
          </p:cNvPr>
          <p:cNvSpPr txBox="1"/>
          <p:nvPr/>
        </p:nvSpPr>
        <p:spPr bwMode="auto">
          <a:xfrm>
            <a:off x="930887" y="2932292"/>
            <a:ext cx="5552871"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Thread not </a:t>
            </a:r>
            <a:r>
              <a:rPr lang="ja-JP" altLang="en-US" sz="2800" b="0" dirty="0">
                <a:solidFill>
                  <a:srgbClr val="FFFF00"/>
                </a:solidFill>
                <a:latin typeface="Arial" charset="0"/>
              </a:rPr>
              <a:t>“</a:t>
            </a:r>
            <a:r>
              <a:rPr lang="en-US" altLang="ja-JP" sz="2800" b="0" dirty="0">
                <a:solidFill>
                  <a:srgbClr val="FFFF00"/>
                </a:solidFill>
                <a:latin typeface="Arial" charset="0"/>
              </a:rPr>
              <a:t>overtaken</a:t>
            </a:r>
            <a:r>
              <a:rPr lang="ja-JP" altLang="en-US" sz="2800" b="0" dirty="0">
                <a:solidFill>
                  <a:srgbClr val="FFFF00"/>
                </a:solidFill>
                <a:latin typeface="Arial" charset="0"/>
              </a:rPr>
              <a:t>”</a:t>
            </a:r>
            <a:r>
              <a:rPr lang="en-US" altLang="ja-JP" sz="2800" b="0" dirty="0">
                <a:solidFill>
                  <a:srgbClr val="FFFF00"/>
                </a:solidFill>
                <a:latin typeface="Arial" charset="0"/>
              </a:rPr>
              <a:t> too much</a:t>
            </a:r>
            <a:endParaRPr lang="en-US" sz="2800" b="0" dirty="0">
              <a:solidFill>
                <a:srgbClr val="FFFF00"/>
              </a:solidFill>
              <a:latin typeface="Arial" charset="0"/>
              <a:cs typeface="Arial" charset="0"/>
            </a:endParaRPr>
          </a:p>
        </p:txBody>
      </p:sp>
      <p:sp>
        <p:nvSpPr>
          <p:cNvPr id="5" name="TextBox 4">
            <a:extLst>
              <a:ext uri="{FF2B5EF4-FFF2-40B4-BE49-F238E27FC236}">
                <a16:creationId xmlns:a16="http://schemas.microsoft.com/office/drawing/2014/main" id="{8C3A9E14-237D-F80E-893B-8461F7E1DF02}"/>
              </a:ext>
            </a:extLst>
          </p:cNvPr>
          <p:cNvSpPr txBox="1"/>
          <p:nvPr/>
        </p:nvSpPr>
        <p:spPr bwMode="auto">
          <a:xfrm>
            <a:off x="930887" y="4679553"/>
            <a:ext cx="5707729"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But what does </a:t>
            </a:r>
            <a:r>
              <a:rPr lang="ja-JP" altLang="en-US" sz="2800" b="0" dirty="0">
                <a:solidFill>
                  <a:srgbClr val="FFFF00"/>
                </a:solidFill>
                <a:latin typeface="Arial" charset="0"/>
              </a:rPr>
              <a:t>“</a:t>
            </a:r>
            <a:r>
              <a:rPr lang="en-US" altLang="ja-JP" sz="2800" b="0" dirty="0">
                <a:solidFill>
                  <a:srgbClr val="FFFF00"/>
                </a:solidFill>
                <a:latin typeface="Arial" charset="0"/>
              </a:rPr>
              <a:t>start</a:t>
            </a:r>
            <a:r>
              <a:rPr lang="ja-JP" altLang="en-US" sz="2800" b="0" dirty="0">
                <a:solidFill>
                  <a:srgbClr val="FFFF00"/>
                </a:solidFill>
                <a:latin typeface="Arial" charset="0"/>
              </a:rPr>
              <a:t>” </a:t>
            </a:r>
            <a:r>
              <a:rPr lang="en-US" altLang="ja-JP" sz="2800" b="0" dirty="0">
                <a:solidFill>
                  <a:srgbClr val="FFFF00"/>
                </a:solidFill>
                <a:latin typeface="Arial" charset="0"/>
              </a:rPr>
              <a:t>even mean?</a:t>
            </a:r>
            <a:endParaRPr lang="en-US" sz="2800" b="0" dirty="0">
              <a:solidFill>
                <a:srgbClr val="FFFF00"/>
              </a:solidFill>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10945" name="Footer Placeholder 3"/>
          <p:cNvSpPr>
            <a:spLocks noGrp="1"/>
          </p:cNvSpPr>
          <p:nvPr>
            <p:ph type="ftr" sz="quarter" idx="10"/>
          </p:nvPr>
        </p:nvSpPr>
        <p:spPr>
          <a:xfrm>
            <a:off x="3124200" y="6080587"/>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1094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2A8984A4-44FA-1D40-BD69-4743E2A3672A}" type="slidenum">
              <a:rPr lang="ar-SA" sz="1400" b="0">
                <a:solidFill>
                  <a:srgbClr val="FFFF00"/>
                </a:solidFill>
                <a:latin typeface="Arial" charset="0"/>
                <a:cs typeface="Arial" charset="0"/>
              </a:rPr>
              <a:pPr/>
              <a:t>66</a:t>
            </a:fld>
            <a:endParaRPr lang="en-US" sz="1400" b="0">
              <a:solidFill>
                <a:srgbClr val="FFFF00"/>
              </a:solidFill>
              <a:latin typeface="Arial" charset="0"/>
              <a:cs typeface="Arial" charset="0"/>
            </a:endParaRPr>
          </a:p>
        </p:txBody>
      </p:sp>
      <p:sp>
        <p:nvSpPr>
          <p:cNvPr id="210948" name="Rectangle 2"/>
          <p:cNvSpPr>
            <a:spLocks noGrp="1" noChangeArrowheads="1"/>
          </p:cNvSpPr>
          <p:nvPr>
            <p:ph type="title"/>
          </p:nvPr>
        </p:nvSpPr>
        <p:spPr/>
        <p:txBody>
          <a:bodyPr/>
          <a:lstStyle/>
          <a:p>
            <a:r>
              <a:rPr lang="en-US">
                <a:latin typeface="Arial" charset="0"/>
              </a:rPr>
              <a:t>Bounded Waiting</a:t>
            </a:r>
          </a:p>
        </p:txBody>
      </p:sp>
      <p:sp>
        <p:nvSpPr>
          <p:cNvPr id="3" name="TextBox 2">
            <a:extLst>
              <a:ext uri="{FF2B5EF4-FFF2-40B4-BE49-F238E27FC236}">
                <a16:creationId xmlns:a16="http://schemas.microsoft.com/office/drawing/2014/main" id="{B8B06AAD-25DC-F4D0-F27F-B94BE4D1FC03}"/>
              </a:ext>
            </a:extLst>
          </p:cNvPr>
          <p:cNvSpPr txBox="1"/>
          <p:nvPr/>
        </p:nvSpPr>
        <p:spPr bwMode="auto">
          <a:xfrm>
            <a:off x="1020694" y="1738004"/>
            <a:ext cx="6459898"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Divide </a:t>
            </a:r>
            <a:r>
              <a:rPr lang="en-US" sz="2800" dirty="0">
                <a:solidFill>
                  <a:schemeClr val="bg1"/>
                </a:solidFill>
                <a:latin typeface="Courier New" charset="0"/>
              </a:rPr>
              <a:t>lock</a:t>
            </a:r>
            <a:r>
              <a:rPr lang="en-US" sz="2800" b="0" dirty="0">
                <a:solidFill>
                  <a:schemeClr val="bg1"/>
                </a:solidFill>
                <a:latin typeface="Courier New" charset="0"/>
              </a:rPr>
              <a:t>()</a:t>
            </a:r>
            <a:r>
              <a:rPr lang="en-US" sz="2800" b="0" dirty="0">
                <a:solidFill>
                  <a:schemeClr val="bg1"/>
                </a:solidFill>
                <a:latin typeface="Arial" charset="0"/>
              </a:rPr>
              <a:t> </a:t>
            </a:r>
            <a:r>
              <a:rPr lang="en-US" sz="2800" b="0" dirty="0">
                <a:solidFill>
                  <a:srgbClr val="FFFF00"/>
                </a:solidFill>
                <a:latin typeface="Arial" charset="0"/>
              </a:rPr>
              <a:t>method into 2 intervals:</a:t>
            </a:r>
          </a:p>
        </p:txBody>
      </p:sp>
      <p:sp>
        <p:nvSpPr>
          <p:cNvPr id="4" name="TextBox 3">
            <a:extLst>
              <a:ext uri="{FF2B5EF4-FFF2-40B4-BE49-F238E27FC236}">
                <a16:creationId xmlns:a16="http://schemas.microsoft.com/office/drawing/2014/main" id="{D7DD12A1-8B16-E04D-3B22-39DBAF63026E}"/>
              </a:ext>
            </a:extLst>
          </p:cNvPr>
          <p:cNvSpPr txBox="1"/>
          <p:nvPr/>
        </p:nvSpPr>
        <p:spPr bwMode="auto">
          <a:xfrm>
            <a:off x="2294760" y="3071928"/>
            <a:ext cx="205750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Written D</a:t>
            </a:r>
            <a:r>
              <a:rPr lang="en-US" sz="2800" b="0" baseline="-25000" dirty="0">
                <a:solidFill>
                  <a:srgbClr val="FFFF00"/>
                </a:solidFill>
                <a:latin typeface="Arial" charset="0"/>
                <a:cs typeface="Arial" charset="0"/>
              </a:rPr>
              <a:t>A</a:t>
            </a:r>
          </a:p>
        </p:txBody>
      </p:sp>
      <p:sp>
        <p:nvSpPr>
          <p:cNvPr id="5" name="TextBox 3">
            <a:extLst>
              <a:ext uri="{FF2B5EF4-FFF2-40B4-BE49-F238E27FC236}">
                <a16:creationId xmlns:a16="http://schemas.microsoft.com/office/drawing/2014/main" id="{252CC682-38AC-2A8C-C789-EDA35AFAD51E}"/>
              </a:ext>
            </a:extLst>
          </p:cNvPr>
          <p:cNvSpPr txBox="1"/>
          <p:nvPr/>
        </p:nvSpPr>
        <p:spPr bwMode="auto">
          <a:xfrm>
            <a:off x="1697452" y="2404966"/>
            <a:ext cx="1696169"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Doorway</a:t>
            </a:r>
          </a:p>
        </p:txBody>
      </p:sp>
      <p:sp>
        <p:nvSpPr>
          <p:cNvPr id="6" name="TextBox 5">
            <a:extLst>
              <a:ext uri="{FF2B5EF4-FFF2-40B4-BE49-F238E27FC236}">
                <a16:creationId xmlns:a16="http://schemas.microsoft.com/office/drawing/2014/main" id="{A180B18D-43A6-BEA4-3545-43BB65639695}"/>
              </a:ext>
            </a:extLst>
          </p:cNvPr>
          <p:cNvSpPr txBox="1"/>
          <p:nvPr/>
        </p:nvSpPr>
        <p:spPr bwMode="auto">
          <a:xfrm>
            <a:off x="2294760" y="3738890"/>
            <a:ext cx="495556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always finishes in finite steps</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64C0CE06-2630-DC94-25C8-4EF32FF8412A}"/>
              </a:ext>
            </a:extLst>
          </p:cNvPr>
          <p:cNvSpPr txBox="1"/>
          <p:nvPr/>
        </p:nvSpPr>
        <p:spPr bwMode="auto">
          <a:xfrm>
            <a:off x="1707284" y="4405852"/>
            <a:ext cx="148231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Waiting</a:t>
            </a:r>
            <a:endParaRPr lang="en-US" sz="2800" b="0" dirty="0">
              <a:solidFill>
                <a:srgbClr val="FFFF00"/>
              </a:solidFill>
              <a:cs typeface="Arial" charset="0"/>
            </a:endParaRPr>
          </a:p>
        </p:txBody>
      </p:sp>
      <p:sp>
        <p:nvSpPr>
          <p:cNvPr id="8" name="TextBox 7">
            <a:extLst>
              <a:ext uri="{FF2B5EF4-FFF2-40B4-BE49-F238E27FC236}">
                <a16:creationId xmlns:a16="http://schemas.microsoft.com/office/drawing/2014/main" id="{74AE812A-FFF7-5C2D-10BB-B46D6D52E226}"/>
              </a:ext>
            </a:extLst>
          </p:cNvPr>
          <p:cNvSpPr txBox="1"/>
          <p:nvPr/>
        </p:nvSpPr>
        <p:spPr bwMode="auto">
          <a:xfrm>
            <a:off x="2304592" y="5072814"/>
            <a:ext cx="205750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Written W</a:t>
            </a:r>
            <a:r>
              <a:rPr lang="en-US" sz="2800" b="0" baseline="-25000" dirty="0">
                <a:solidFill>
                  <a:srgbClr val="FFFF00"/>
                </a:solidFill>
                <a:latin typeface="Arial" charset="0"/>
                <a:cs typeface="Arial" charset="0"/>
              </a:rPr>
              <a:t>A</a:t>
            </a:r>
          </a:p>
        </p:txBody>
      </p:sp>
      <p:sp>
        <p:nvSpPr>
          <p:cNvPr id="9" name="TextBox 8">
            <a:extLst>
              <a:ext uri="{FF2B5EF4-FFF2-40B4-BE49-F238E27FC236}">
                <a16:creationId xmlns:a16="http://schemas.microsoft.com/office/drawing/2014/main" id="{7105998E-43CD-8418-C2B7-2644113FCF9F}"/>
              </a:ext>
            </a:extLst>
          </p:cNvPr>
          <p:cNvSpPr txBox="1"/>
          <p:nvPr/>
        </p:nvSpPr>
        <p:spPr bwMode="auto">
          <a:xfrm>
            <a:off x="2304592" y="5739776"/>
            <a:ext cx="463355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may take unbounded steps</a:t>
            </a:r>
            <a:endParaRPr lang="en-US" sz="2800" b="0" baseline="-25000" dirty="0">
              <a:solidFill>
                <a:srgbClr val="FFFF00"/>
              </a:solidFill>
              <a:latin typeface="Arial" charset="0"/>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1299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21299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BD37DEAB-8CF3-1D49-B7C1-CACD9524FD79}" type="slidenum">
              <a:rPr lang="ar-SA" sz="1400" b="0">
                <a:solidFill>
                  <a:srgbClr val="FFFF00"/>
                </a:solidFill>
                <a:latin typeface="Arial" charset="0"/>
                <a:cs typeface="Arial" charset="0"/>
              </a:rPr>
              <a:pPr/>
              <a:t>67</a:t>
            </a:fld>
            <a:endParaRPr lang="en-US" sz="1400" b="0">
              <a:solidFill>
                <a:srgbClr val="FFFF00"/>
              </a:solidFill>
              <a:latin typeface="Arial" charset="0"/>
              <a:cs typeface="Arial" charset="0"/>
            </a:endParaRPr>
          </a:p>
        </p:txBody>
      </p:sp>
      <p:sp>
        <p:nvSpPr>
          <p:cNvPr id="212997" name="Rectangle 3"/>
          <p:cNvSpPr>
            <a:spLocks noGrp="1" noChangeArrowheads="1"/>
          </p:cNvSpPr>
          <p:nvPr>
            <p:ph type="title"/>
          </p:nvPr>
        </p:nvSpPr>
        <p:spPr/>
        <p:txBody>
          <a:bodyPr/>
          <a:lstStyle/>
          <a:p>
            <a:r>
              <a:rPr lang="en-US" dirty="0">
                <a:latin typeface="Arial" charset="0"/>
              </a:rPr>
              <a:t>r-Bounded Waiting</a:t>
            </a:r>
          </a:p>
        </p:txBody>
      </p:sp>
      <p:sp>
        <p:nvSpPr>
          <p:cNvPr id="9" name="TextBox 8">
            <a:extLst>
              <a:ext uri="{FF2B5EF4-FFF2-40B4-BE49-F238E27FC236}">
                <a16:creationId xmlns:a16="http://schemas.microsoft.com/office/drawing/2014/main" id="{EBE7D183-EB21-1244-F759-B1A9B3DB4C86}"/>
              </a:ext>
            </a:extLst>
          </p:cNvPr>
          <p:cNvSpPr txBox="1"/>
          <p:nvPr/>
        </p:nvSpPr>
        <p:spPr bwMode="auto">
          <a:xfrm>
            <a:off x="1118665" y="1528133"/>
            <a:ext cx="346597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For threads </a:t>
            </a:r>
            <a:r>
              <a:rPr lang="en-US" sz="2800" b="0" dirty="0">
                <a:solidFill>
                  <a:schemeClr val="bg1"/>
                </a:solidFill>
                <a:latin typeface="Arial" charset="0"/>
              </a:rPr>
              <a:t>A</a:t>
            </a:r>
            <a:r>
              <a:rPr lang="en-US" sz="2800" b="0" dirty="0">
                <a:solidFill>
                  <a:srgbClr val="FFFF00"/>
                </a:solidFill>
                <a:latin typeface="Arial" charset="0"/>
              </a:rPr>
              <a:t> and </a:t>
            </a:r>
            <a:r>
              <a:rPr lang="en-US" sz="2800" b="0" dirty="0">
                <a:solidFill>
                  <a:schemeClr val="bg1"/>
                </a:solidFill>
                <a:latin typeface="Arial" charset="0"/>
              </a:rPr>
              <a:t>B</a:t>
            </a:r>
            <a:r>
              <a:rPr lang="en-US" sz="2800" b="0" dirty="0">
                <a:solidFill>
                  <a:srgbClr val="FFFF00"/>
                </a:solidFill>
                <a:latin typeface="Arial" charset="0"/>
              </a:rPr>
              <a:t>:</a:t>
            </a:r>
          </a:p>
        </p:txBody>
      </p:sp>
      <p:sp>
        <p:nvSpPr>
          <p:cNvPr id="10" name="TextBox 9">
            <a:extLst>
              <a:ext uri="{FF2B5EF4-FFF2-40B4-BE49-F238E27FC236}">
                <a16:creationId xmlns:a16="http://schemas.microsoft.com/office/drawing/2014/main" id="{7BF22584-55B7-7526-8181-6188925D6EC5}"/>
              </a:ext>
            </a:extLst>
          </p:cNvPr>
          <p:cNvSpPr txBox="1"/>
          <p:nvPr/>
        </p:nvSpPr>
        <p:spPr bwMode="auto">
          <a:xfrm>
            <a:off x="1722822" y="2967335"/>
            <a:ext cx="6057742" cy="461665"/>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b="0" dirty="0">
                <a:solidFill>
                  <a:schemeClr val="bg1"/>
                </a:solidFill>
                <a:latin typeface="Arial" charset="0"/>
                <a:cs typeface="Arial" charset="0"/>
              </a:rPr>
              <a:t>A</a:t>
            </a:r>
            <a:r>
              <a:rPr lang="fr-FR" altLang="ja-JP" sz="2400" b="0" dirty="0">
                <a:solidFill>
                  <a:srgbClr val="FFFF00"/>
                </a:solidFill>
                <a:latin typeface="Arial" charset="0"/>
                <a:cs typeface="Arial" charset="0"/>
              </a:rPr>
              <a:t>'</a:t>
            </a:r>
            <a:r>
              <a:rPr lang="en-US" altLang="ja-JP" sz="2400" b="0" dirty="0">
                <a:solidFill>
                  <a:srgbClr val="FFFF00"/>
                </a:solidFill>
                <a:latin typeface="Arial" charset="0"/>
                <a:cs typeface="Arial" charset="0"/>
              </a:rPr>
              <a:t>s </a:t>
            </a:r>
            <a:r>
              <a:rPr lang="en-US" altLang="ja-JP" sz="2400" b="0" dirty="0">
                <a:solidFill>
                  <a:schemeClr val="bg1"/>
                </a:solidFill>
                <a:latin typeface="Arial" charset="0"/>
                <a:cs typeface="Arial" charset="0"/>
              </a:rPr>
              <a:t>k</a:t>
            </a:r>
            <a:r>
              <a:rPr lang="en-US" altLang="ja-JP" sz="2400" b="0" dirty="0">
                <a:solidFill>
                  <a:srgbClr val="FFFF00"/>
                </a:solidFill>
                <a:latin typeface="Arial" charset="0"/>
                <a:cs typeface="Arial" charset="0"/>
              </a:rPr>
              <a:t>-</a:t>
            </a:r>
            <a:r>
              <a:rPr lang="en-US" altLang="ja-JP" sz="2400" b="0" dirty="0" err="1">
                <a:solidFill>
                  <a:srgbClr val="FFFF00"/>
                </a:solidFill>
                <a:latin typeface="Arial" charset="0"/>
                <a:cs typeface="Arial" charset="0"/>
              </a:rPr>
              <a:t>th</a:t>
            </a:r>
            <a:r>
              <a:rPr lang="en-US" altLang="ja-JP" sz="2400" b="0" dirty="0">
                <a:solidFill>
                  <a:srgbClr val="FFFF00"/>
                </a:solidFill>
                <a:latin typeface="Arial" charset="0"/>
                <a:cs typeface="Arial" charset="0"/>
              </a:rPr>
              <a:t> doorway precedes </a:t>
            </a:r>
            <a:r>
              <a:rPr lang="en-US" altLang="ja-JP" sz="2400" b="0" dirty="0">
                <a:solidFill>
                  <a:schemeClr val="bg1"/>
                </a:solidFill>
                <a:latin typeface="Arial" charset="0"/>
                <a:cs typeface="Arial" charset="0"/>
              </a:rPr>
              <a:t>B</a:t>
            </a:r>
            <a:r>
              <a:rPr lang="fr-FR" altLang="ja-JP" sz="2400" b="0" dirty="0">
                <a:solidFill>
                  <a:srgbClr val="FFFF00"/>
                </a:solidFill>
                <a:latin typeface="Arial" charset="0"/>
                <a:cs typeface="Arial" charset="0"/>
              </a:rPr>
              <a:t>'</a:t>
            </a:r>
            <a:r>
              <a:rPr lang="en-US" altLang="ja-JP" sz="2400" b="0" dirty="0">
                <a:solidFill>
                  <a:srgbClr val="FFFF00"/>
                </a:solidFill>
                <a:latin typeface="Arial" charset="0"/>
                <a:cs typeface="Arial" charset="0"/>
              </a:rPr>
              <a:t>s </a:t>
            </a:r>
            <a:r>
              <a:rPr lang="en-US" altLang="ja-JP" sz="2400" b="0" dirty="0">
                <a:solidFill>
                  <a:schemeClr val="bg1"/>
                </a:solidFill>
                <a:latin typeface="Arial" charset="0"/>
                <a:cs typeface="Arial" charset="0"/>
              </a:rPr>
              <a:t>j</a:t>
            </a:r>
            <a:r>
              <a:rPr lang="en-US" altLang="ja-JP" sz="2400" b="0" dirty="0">
                <a:solidFill>
                  <a:srgbClr val="FFFF00"/>
                </a:solidFill>
                <a:latin typeface="Arial" charset="0"/>
                <a:cs typeface="Arial" charset="0"/>
              </a:rPr>
              <a:t>-</a:t>
            </a:r>
            <a:r>
              <a:rPr lang="en-US" altLang="ja-JP" sz="2400" b="0" dirty="0" err="1">
                <a:solidFill>
                  <a:srgbClr val="FFFF00"/>
                </a:solidFill>
                <a:latin typeface="Arial" charset="0"/>
                <a:cs typeface="Arial" charset="0"/>
              </a:rPr>
              <a:t>th</a:t>
            </a:r>
            <a:r>
              <a:rPr lang="en-US" altLang="ja-JP" sz="2400" b="0" dirty="0">
                <a:solidFill>
                  <a:srgbClr val="FFFF00"/>
                </a:solidFill>
                <a:latin typeface="Arial" charset="0"/>
                <a:cs typeface="Arial" charset="0"/>
              </a:rPr>
              <a:t> doorway</a:t>
            </a:r>
            <a:endParaRPr lang="en-US" sz="2400" b="0" baseline="-25000" dirty="0">
              <a:solidFill>
                <a:srgbClr val="FFFF00"/>
              </a:solidFill>
              <a:latin typeface="Arial" charset="0"/>
              <a:cs typeface="Arial" charset="0"/>
            </a:endParaRPr>
          </a:p>
        </p:txBody>
      </p:sp>
      <p:sp>
        <p:nvSpPr>
          <p:cNvPr id="11" name="TextBox 3">
            <a:extLst>
              <a:ext uri="{FF2B5EF4-FFF2-40B4-BE49-F238E27FC236}">
                <a16:creationId xmlns:a16="http://schemas.microsoft.com/office/drawing/2014/main" id="{B3137D3E-C415-54F1-0DBE-D6BEFA308A6C}"/>
              </a:ext>
            </a:extLst>
          </p:cNvPr>
          <p:cNvSpPr txBox="1"/>
          <p:nvPr/>
        </p:nvSpPr>
        <p:spPr bwMode="auto">
          <a:xfrm>
            <a:off x="1118665" y="2247734"/>
            <a:ext cx="2234484"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If </a:t>
            </a:r>
            <a:r>
              <a:rPr lang="en-US" sz="2800" b="0" dirty="0" err="1">
                <a:solidFill>
                  <a:schemeClr val="bg1"/>
                </a:solidFill>
                <a:latin typeface="Arial" charset="0"/>
                <a:cs typeface="Arial" charset="0"/>
              </a:rPr>
              <a:t>D</a:t>
            </a:r>
            <a:r>
              <a:rPr lang="en-US" sz="2800" b="0" baseline="-25000" dirty="0" err="1">
                <a:solidFill>
                  <a:schemeClr val="bg1"/>
                </a:solidFill>
                <a:latin typeface="Arial" charset="0"/>
                <a:cs typeface="Arial" charset="0"/>
              </a:rPr>
              <a:t>A</a:t>
            </a:r>
            <a:r>
              <a:rPr lang="en-US" sz="2800" b="0" baseline="30000" dirty="0" err="1">
                <a:solidFill>
                  <a:schemeClr val="bg1"/>
                </a:solidFill>
                <a:latin typeface="Arial" charset="0"/>
                <a:cs typeface="Arial" charset="0"/>
              </a:rPr>
              <a:t>k</a:t>
            </a:r>
            <a:r>
              <a:rPr lang="en-US" sz="2800" b="0" baseline="30000" dirty="0">
                <a:solidFill>
                  <a:schemeClr val="bg1"/>
                </a:solidFill>
                <a:latin typeface="Arial" charset="0"/>
                <a:cs typeface="Arial" charset="0"/>
              </a:rPr>
              <a:t> </a:t>
            </a:r>
            <a:r>
              <a:rPr lang="en-US" sz="1800" b="0" dirty="0">
                <a:solidFill>
                  <a:schemeClr val="bg1"/>
                </a:solidFill>
                <a:latin typeface="Arial" charset="0"/>
                <a:cs typeface="Arial" charset="0"/>
                <a:sym typeface="Wingdings" charset="0"/>
              </a:rPr>
              <a:t></a:t>
            </a:r>
            <a:r>
              <a:rPr lang="en-US" sz="2800" b="0" dirty="0">
                <a:solidFill>
                  <a:schemeClr val="bg1"/>
                </a:solidFill>
                <a:latin typeface="Arial" charset="0"/>
                <a:cs typeface="Arial" charset="0"/>
              </a:rPr>
              <a:t> D</a:t>
            </a:r>
            <a:r>
              <a:rPr lang="en-US" sz="2800" b="0" baseline="-25000" dirty="0">
                <a:solidFill>
                  <a:schemeClr val="bg1"/>
                </a:solidFill>
                <a:latin typeface="Arial" charset="0"/>
                <a:cs typeface="Arial" charset="0"/>
              </a:rPr>
              <a:t>B </a:t>
            </a:r>
            <a:r>
              <a:rPr lang="en-US" sz="2800" b="0" baseline="30000" dirty="0">
                <a:solidFill>
                  <a:schemeClr val="bg1"/>
                </a:solidFill>
                <a:latin typeface="Arial" charset="0"/>
                <a:cs typeface="Arial" charset="0"/>
              </a:rPr>
              <a:t>j</a:t>
            </a:r>
            <a:endParaRPr lang="en-US" sz="2800" b="0" dirty="0">
              <a:solidFill>
                <a:schemeClr val="bg1"/>
              </a:solidFill>
              <a:latin typeface="Arial" charset="0"/>
              <a:cs typeface="Arial" charset="0"/>
            </a:endParaRPr>
          </a:p>
        </p:txBody>
      </p:sp>
      <p:sp>
        <p:nvSpPr>
          <p:cNvPr id="12" name="TextBox 11">
            <a:extLst>
              <a:ext uri="{FF2B5EF4-FFF2-40B4-BE49-F238E27FC236}">
                <a16:creationId xmlns:a16="http://schemas.microsoft.com/office/drawing/2014/main" id="{7AAE852E-A3A8-74A4-4585-A4B6DF1FE1CE}"/>
              </a:ext>
            </a:extLst>
          </p:cNvPr>
          <p:cNvSpPr txBox="1"/>
          <p:nvPr/>
        </p:nvSpPr>
        <p:spPr bwMode="auto">
          <a:xfrm>
            <a:off x="1118665" y="3625381"/>
            <a:ext cx="3396185"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Then </a:t>
            </a:r>
            <a:r>
              <a:rPr lang="en-US" sz="2800" b="0" dirty="0" err="1">
                <a:solidFill>
                  <a:schemeClr val="bg1"/>
                </a:solidFill>
                <a:latin typeface="Arial" charset="0"/>
                <a:cs typeface="Arial" charset="0"/>
              </a:rPr>
              <a:t>CS</a:t>
            </a:r>
            <a:r>
              <a:rPr lang="en-US" sz="2800" b="0" baseline="-25000" dirty="0" err="1">
                <a:solidFill>
                  <a:schemeClr val="bg1"/>
                </a:solidFill>
                <a:latin typeface="Arial" charset="0"/>
                <a:cs typeface="Arial" charset="0"/>
              </a:rPr>
              <a:t>A</a:t>
            </a:r>
            <a:r>
              <a:rPr lang="en-US" sz="2800" b="0" baseline="30000" dirty="0" err="1">
                <a:solidFill>
                  <a:schemeClr val="bg1"/>
                </a:solidFill>
                <a:latin typeface="Arial" charset="0"/>
                <a:cs typeface="Arial" charset="0"/>
              </a:rPr>
              <a:t>k</a:t>
            </a:r>
            <a:r>
              <a:rPr lang="en-US" sz="2800" b="0" baseline="30000" dirty="0">
                <a:solidFill>
                  <a:schemeClr val="bg1"/>
                </a:solidFill>
                <a:latin typeface="Arial" charset="0"/>
                <a:cs typeface="Arial" charset="0"/>
              </a:rPr>
              <a:t> </a:t>
            </a:r>
            <a:r>
              <a:rPr lang="en-US" sz="1800" b="0" dirty="0">
                <a:solidFill>
                  <a:schemeClr val="bg1"/>
                </a:solidFill>
                <a:latin typeface="Arial" charset="0"/>
                <a:cs typeface="Arial" charset="0"/>
                <a:sym typeface="Wingdings" charset="0"/>
              </a:rPr>
              <a:t></a:t>
            </a:r>
            <a:r>
              <a:rPr lang="en-US" sz="2800" b="0" dirty="0">
                <a:solidFill>
                  <a:schemeClr val="bg1"/>
                </a:solidFill>
                <a:latin typeface="Arial" charset="0"/>
                <a:cs typeface="Arial" charset="0"/>
              </a:rPr>
              <a:t> </a:t>
            </a:r>
            <a:r>
              <a:rPr lang="en-US" sz="2800" b="0" dirty="0" err="1">
                <a:solidFill>
                  <a:schemeClr val="bg1"/>
                </a:solidFill>
                <a:latin typeface="Arial" charset="0"/>
                <a:cs typeface="Arial" charset="0"/>
              </a:rPr>
              <a:t>CS</a:t>
            </a:r>
            <a:r>
              <a:rPr lang="en-US" sz="2800" b="0" baseline="-25000" dirty="0" err="1">
                <a:solidFill>
                  <a:schemeClr val="bg1"/>
                </a:solidFill>
                <a:latin typeface="Arial" charset="0"/>
                <a:cs typeface="Arial" charset="0"/>
              </a:rPr>
              <a:t>B</a:t>
            </a:r>
            <a:r>
              <a:rPr lang="en-US" sz="2800" b="0" baseline="30000" dirty="0" err="1">
                <a:solidFill>
                  <a:schemeClr val="bg1"/>
                </a:solidFill>
                <a:latin typeface="Arial" charset="0"/>
                <a:cs typeface="Arial" charset="0"/>
              </a:rPr>
              <a:t>j+r</a:t>
            </a:r>
            <a:endParaRPr lang="en-US" sz="2800" b="0" dirty="0">
              <a:solidFill>
                <a:schemeClr val="bg1"/>
              </a:solidFill>
              <a:cs typeface="Arial" charset="0"/>
            </a:endParaRPr>
          </a:p>
        </p:txBody>
      </p:sp>
      <p:sp>
        <p:nvSpPr>
          <p:cNvPr id="13" name="TextBox 12">
            <a:extLst>
              <a:ext uri="{FF2B5EF4-FFF2-40B4-BE49-F238E27FC236}">
                <a16:creationId xmlns:a16="http://schemas.microsoft.com/office/drawing/2014/main" id="{4B06E03F-F303-D9E6-2200-1E70720A9213}"/>
              </a:ext>
            </a:extLst>
          </p:cNvPr>
          <p:cNvSpPr txBox="1"/>
          <p:nvPr/>
        </p:nvSpPr>
        <p:spPr bwMode="auto">
          <a:xfrm>
            <a:off x="1722822" y="4344982"/>
            <a:ext cx="5911583" cy="83099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b="0" dirty="0">
                <a:solidFill>
                  <a:schemeClr val="bg1"/>
                </a:solidFill>
                <a:latin typeface="Arial" charset="0"/>
                <a:cs typeface="Arial" charset="0"/>
              </a:rPr>
              <a:t>A</a:t>
            </a:r>
            <a:r>
              <a:rPr lang="fr-FR" altLang="ja-JP" sz="2400" b="0" dirty="0">
                <a:solidFill>
                  <a:srgbClr val="FFFF00"/>
                </a:solidFill>
                <a:latin typeface="Arial" charset="0"/>
                <a:cs typeface="Arial" charset="0"/>
              </a:rPr>
              <a:t>'</a:t>
            </a:r>
            <a:r>
              <a:rPr lang="en-US" altLang="ja-JP" sz="2400" b="0" dirty="0">
                <a:solidFill>
                  <a:srgbClr val="FFFF00"/>
                </a:solidFill>
                <a:latin typeface="Arial" charset="0"/>
                <a:cs typeface="Arial" charset="0"/>
              </a:rPr>
              <a:t>s </a:t>
            </a:r>
            <a:r>
              <a:rPr lang="en-US" altLang="ja-JP" sz="2400" b="0" dirty="0">
                <a:solidFill>
                  <a:schemeClr val="bg1"/>
                </a:solidFill>
                <a:latin typeface="Arial" charset="0"/>
                <a:cs typeface="Arial" charset="0"/>
              </a:rPr>
              <a:t>k</a:t>
            </a:r>
            <a:r>
              <a:rPr lang="en-US" altLang="ja-JP" sz="2400" b="0" baseline="30000" dirty="0">
                <a:solidFill>
                  <a:schemeClr val="bg1"/>
                </a:solidFill>
                <a:latin typeface="Arial" charset="0"/>
                <a:cs typeface="Arial" charset="0"/>
              </a:rPr>
              <a:t>th</a:t>
            </a:r>
            <a:r>
              <a:rPr lang="en-US" altLang="ja-JP" sz="2400" b="0" dirty="0">
                <a:solidFill>
                  <a:srgbClr val="FFFF00"/>
                </a:solidFill>
                <a:latin typeface="Arial" charset="0"/>
                <a:cs typeface="Arial" charset="0"/>
              </a:rPr>
              <a:t> critical section precedes B</a:t>
            </a:r>
            <a:r>
              <a:rPr lang="fr-FR" altLang="ja-JP" sz="2400" b="0" dirty="0">
                <a:solidFill>
                  <a:srgbClr val="FFFF00"/>
                </a:solidFill>
                <a:latin typeface="Arial" charset="0"/>
                <a:cs typeface="Arial" charset="0"/>
              </a:rPr>
              <a:t>’</a:t>
            </a:r>
            <a:r>
              <a:rPr lang="en-US" altLang="ja-JP" sz="2400" b="0" dirty="0">
                <a:solidFill>
                  <a:srgbClr val="FFFF00"/>
                </a:solidFill>
                <a:latin typeface="Arial" charset="0"/>
                <a:cs typeface="Arial" charset="0"/>
              </a:rPr>
              <a:t>s (</a:t>
            </a:r>
            <a:r>
              <a:rPr lang="en-US" altLang="ja-JP" sz="2400" b="0" dirty="0" err="1">
                <a:solidFill>
                  <a:schemeClr val="bg1"/>
                </a:solidFill>
                <a:latin typeface="Arial" charset="0"/>
                <a:cs typeface="Arial" charset="0"/>
              </a:rPr>
              <a:t>j+r</a:t>
            </a:r>
            <a:r>
              <a:rPr lang="en-US" altLang="ja-JP" sz="2400" b="0" dirty="0">
                <a:solidFill>
                  <a:schemeClr val="bg1"/>
                </a:solidFill>
                <a:latin typeface="Arial" charset="0"/>
                <a:cs typeface="Arial" charset="0"/>
              </a:rPr>
              <a:t>)</a:t>
            </a:r>
            <a:r>
              <a:rPr lang="en-US" altLang="ja-JP" sz="2400" b="0" baseline="30000" dirty="0" err="1">
                <a:solidFill>
                  <a:schemeClr val="bg1"/>
                </a:solidFill>
                <a:latin typeface="Arial" charset="0"/>
                <a:cs typeface="Arial" charset="0"/>
              </a:rPr>
              <a:t>th</a:t>
            </a:r>
            <a:r>
              <a:rPr lang="en-US" altLang="ja-JP" sz="2400" b="0" dirty="0">
                <a:solidFill>
                  <a:srgbClr val="FFFF00"/>
                </a:solidFill>
                <a:latin typeface="Arial" charset="0"/>
                <a:cs typeface="Arial" charset="0"/>
              </a:rPr>
              <a:t> critical section</a:t>
            </a:r>
            <a:endParaRPr lang="en-US" sz="2400" b="0" dirty="0">
              <a:solidFill>
                <a:srgbClr val="FFFF00"/>
              </a:solidFill>
              <a:cs typeface="Arial" charset="0"/>
            </a:endParaRPr>
          </a:p>
        </p:txBody>
      </p:sp>
      <p:sp>
        <p:nvSpPr>
          <p:cNvPr id="14" name="TextBox 13">
            <a:extLst>
              <a:ext uri="{FF2B5EF4-FFF2-40B4-BE49-F238E27FC236}">
                <a16:creationId xmlns:a16="http://schemas.microsoft.com/office/drawing/2014/main" id="{0FAA1E63-DB83-47F2-49BF-828670EFC2DE}"/>
              </a:ext>
            </a:extLst>
          </p:cNvPr>
          <p:cNvSpPr txBox="1"/>
          <p:nvPr/>
        </p:nvSpPr>
        <p:spPr bwMode="auto">
          <a:xfrm>
            <a:off x="1722822" y="5372360"/>
            <a:ext cx="5518899" cy="461665"/>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b="0" dirty="0">
                <a:solidFill>
                  <a:schemeClr val="bg1"/>
                </a:solidFill>
                <a:latin typeface="Arial" charset="0"/>
                <a:cs typeface="Arial" charset="0"/>
              </a:rPr>
              <a:t>B</a:t>
            </a:r>
            <a:r>
              <a:rPr lang="en-US" sz="2400" b="0" dirty="0">
                <a:solidFill>
                  <a:srgbClr val="FFFF00"/>
                </a:solidFill>
                <a:latin typeface="Arial" charset="0"/>
                <a:cs typeface="Arial" charset="0"/>
              </a:rPr>
              <a:t> cannot overtake </a:t>
            </a:r>
            <a:r>
              <a:rPr lang="en-US" sz="2400" b="0" dirty="0">
                <a:solidFill>
                  <a:schemeClr val="bg1"/>
                </a:solidFill>
                <a:latin typeface="Arial" charset="0"/>
                <a:cs typeface="Arial" charset="0"/>
              </a:rPr>
              <a:t>A</a:t>
            </a:r>
            <a:r>
              <a:rPr lang="en-US" sz="2400" b="0" dirty="0">
                <a:solidFill>
                  <a:srgbClr val="FFFF00"/>
                </a:solidFill>
                <a:latin typeface="Arial" charset="0"/>
                <a:cs typeface="Arial" charset="0"/>
              </a:rPr>
              <a:t> more than </a:t>
            </a:r>
            <a:r>
              <a:rPr lang="en-US" sz="2400" b="0" dirty="0">
                <a:solidFill>
                  <a:schemeClr val="bg1"/>
                </a:solidFill>
                <a:latin typeface="Arial" charset="0"/>
                <a:cs typeface="Arial" charset="0"/>
              </a:rPr>
              <a:t>r</a:t>
            </a:r>
            <a:r>
              <a:rPr lang="en-US" sz="2400" b="0" dirty="0">
                <a:solidFill>
                  <a:srgbClr val="FFFF00"/>
                </a:solidFill>
                <a:latin typeface="Arial" charset="0"/>
                <a:cs typeface="Arial" charset="0"/>
              </a:rPr>
              <a:t> times</a:t>
            </a:r>
            <a:endParaRPr lang="en-US" sz="2400" b="0" baseline="-25000" dirty="0">
              <a:solidFill>
                <a:srgbClr val="FFFF00"/>
              </a:solidFill>
              <a:latin typeface="Arial" charset="0"/>
              <a:cs typeface="Arial" charset="0"/>
            </a:endParaRPr>
          </a:p>
        </p:txBody>
      </p:sp>
      <p:sp>
        <p:nvSpPr>
          <p:cNvPr id="15" name="TextBox 14">
            <a:extLst>
              <a:ext uri="{FF2B5EF4-FFF2-40B4-BE49-F238E27FC236}">
                <a16:creationId xmlns:a16="http://schemas.microsoft.com/office/drawing/2014/main" id="{27B5F37F-FF7F-4356-DAFC-D0AAA2358A88}"/>
              </a:ext>
            </a:extLst>
          </p:cNvPr>
          <p:cNvSpPr txBox="1"/>
          <p:nvPr/>
        </p:nvSpPr>
        <p:spPr bwMode="auto">
          <a:xfrm>
            <a:off x="1118665" y="6030405"/>
            <a:ext cx="5793763"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i="1" dirty="0">
                <a:solidFill>
                  <a:schemeClr val="bg1"/>
                </a:solidFill>
                <a:latin typeface="Arial" charset="0"/>
                <a:cs typeface="Arial" charset="0"/>
              </a:rPr>
              <a:t>First-come-first-served</a:t>
            </a:r>
            <a:r>
              <a:rPr lang="en-US" sz="2800" b="0" dirty="0">
                <a:solidFill>
                  <a:srgbClr val="FFFF00"/>
                </a:solidFill>
                <a:latin typeface="Arial" charset="0"/>
                <a:cs typeface="Arial" charset="0"/>
              </a:rPr>
              <a:t> </a:t>
            </a:r>
            <a:r>
              <a:rPr lang="en-US" sz="2800" b="0" dirty="0">
                <a:solidFill>
                  <a:srgbClr val="FFFF00"/>
                </a:solidFill>
                <a:latin typeface="Arial" charset="0"/>
                <a:cs typeface="Arial" charset="0"/>
                <a:sym typeface="Wingdings"/>
              </a:rPr>
              <a:t>means </a:t>
            </a:r>
            <a:r>
              <a:rPr lang="en-US" sz="2800" b="0" dirty="0">
                <a:solidFill>
                  <a:schemeClr val="bg1"/>
                </a:solidFill>
                <a:latin typeface="Arial" charset="0"/>
                <a:cs typeface="Arial" charset="0"/>
                <a:sym typeface="Wingdings"/>
              </a:rPr>
              <a:t>r = 0</a:t>
            </a:r>
            <a:endParaRPr lang="en-US" sz="2800" b="0" baseline="-25000" dirty="0">
              <a:solidFill>
                <a:schemeClr val="bg1"/>
              </a:solidFill>
              <a:latin typeface="Arial" charset="0"/>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4540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14541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DAB110AD-747A-1D4B-A8AD-677E3B5E61C0}" type="slidenum">
              <a:rPr lang="ar-SA" sz="1400" b="0">
                <a:solidFill>
                  <a:srgbClr val="FFFF00"/>
                </a:solidFill>
                <a:latin typeface="Arial" charset="0"/>
                <a:cs typeface="Arial" charset="0"/>
              </a:rPr>
              <a:pPr/>
              <a:t>68</a:t>
            </a:fld>
            <a:endParaRPr lang="en-US" sz="1400" b="0">
              <a:solidFill>
                <a:srgbClr val="FFFF00"/>
              </a:solidFill>
              <a:latin typeface="Arial" charset="0"/>
              <a:cs typeface="Arial" charset="0"/>
            </a:endParaRPr>
          </a:p>
        </p:txBody>
      </p:sp>
      <p:pic>
        <p:nvPicPr>
          <p:cNvPr id="145411" name="Picture 8" descr="magic"/>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2" name="Rectangle 2"/>
          <p:cNvSpPr>
            <a:spLocks noGrp="1" noChangeArrowheads="1"/>
          </p:cNvSpPr>
          <p:nvPr>
            <p:ph type="title"/>
          </p:nvPr>
        </p:nvSpPr>
        <p:spPr/>
        <p:txBody>
          <a:bodyPr/>
          <a:lstStyle/>
          <a:p>
            <a:r>
              <a:rPr lang="en-US" sz="4000" dirty="0">
                <a:latin typeface="Arial" charset="0"/>
              </a:rPr>
              <a:t>What is “r” for Peterson</a:t>
            </a:r>
            <a:r>
              <a:rPr lang="fr-FR" altLang="ja-JP" sz="4000" dirty="0">
                <a:latin typeface="Arial" charset="0"/>
              </a:rPr>
              <a:t>'</a:t>
            </a:r>
            <a:r>
              <a:rPr lang="en-US" altLang="ja-JP" sz="4000" dirty="0">
                <a:latin typeface="Arial" charset="0"/>
              </a:rPr>
              <a:t>s Algorithm?</a:t>
            </a:r>
            <a:endParaRPr lang="en-US" sz="4000" dirty="0">
              <a:latin typeface="Arial" charset="0"/>
            </a:endParaRPr>
          </a:p>
        </p:txBody>
      </p:sp>
      <p:sp>
        <p:nvSpPr>
          <p:cNvPr id="145413" name="Rectangle 4"/>
          <p:cNvSpPr>
            <a:spLocks noChangeArrowheads="1"/>
          </p:cNvSpPr>
          <p:nvPr/>
        </p:nvSpPr>
        <p:spPr bwMode="auto">
          <a:xfrm>
            <a:off x="1066800" y="2514600"/>
            <a:ext cx="6781800" cy="2971800"/>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(flag[j] &amp;&amp; victim ==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false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p:txBody>
      </p:sp>
      <p:sp>
        <p:nvSpPr>
          <p:cNvPr id="9" name="Text Box 16"/>
          <p:cNvSpPr txBox="1">
            <a:spLocks noChangeArrowheads="1"/>
          </p:cNvSpPr>
          <p:nvPr/>
        </p:nvSpPr>
        <p:spPr bwMode="auto">
          <a:xfrm>
            <a:off x="3013592" y="5363692"/>
            <a:ext cx="2773315" cy="584776"/>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3200" dirty="0">
                <a:solidFill>
                  <a:srgbClr val="FFFF00"/>
                </a:solidFill>
                <a:latin typeface="Arial" charset="0"/>
              </a:rPr>
              <a:t>Answer: r = 0</a:t>
            </a:r>
          </a:p>
        </p:txBody>
      </p:sp>
      <p:sp>
        <p:nvSpPr>
          <p:cNvPr id="7" name="AutoShape 5">
            <a:extLst>
              <a:ext uri="{FF2B5EF4-FFF2-40B4-BE49-F238E27FC236}">
                <a16:creationId xmlns:a16="http://schemas.microsoft.com/office/drawing/2014/main" id="{24C4640D-F2F9-D030-92E9-5F63C695655C}"/>
              </a:ext>
            </a:extLst>
          </p:cNvPr>
          <p:cNvSpPr>
            <a:spLocks noChangeArrowheads="1"/>
          </p:cNvSpPr>
          <p:nvPr/>
        </p:nvSpPr>
        <p:spPr bwMode="auto">
          <a:xfrm>
            <a:off x="1263081" y="2907418"/>
            <a:ext cx="3166044" cy="809625"/>
          </a:xfrm>
          <a:prstGeom prst="wedgeRoundRectCallout">
            <a:avLst>
              <a:gd name="adj1" fmla="val 33743"/>
              <a:gd name="adj2" fmla="val -103697"/>
              <a:gd name="adj3" fmla="val 16667"/>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sz="2800" b="0">
              <a:solidFill>
                <a:srgbClr val="FF0000"/>
              </a:solidFill>
              <a:latin typeface="Arial" charset="0"/>
            </a:endParaRPr>
          </a:p>
        </p:txBody>
      </p:sp>
      <p:sp>
        <p:nvSpPr>
          <p:cNvPr id="10" name="Text Box 6">
            <a:extLst>
              <a:ext uri="{FF2B5EF4-FFF2-40B4-BE49-F238E27FC236}">
                <a16:creationId xmlns:a16="http://schemas.microsoft.com/office/drawing/2014/main" id="{25F7E158-3858-DC5C-844B-37E86A914F0F}"/>
              </a:ext>
            </a:extLst>
          </p:cNvPr>
          <p:cNvSpPr txBox="1">
            <a:spLocks noChangeArrowheads="1"/>
          </p:cNvSpPr>
          <p:nvPr/>
        </p:nvSpPr>
        <p:spPr bwMode="auto">
          <a:xfrm>
            <a:off x="3228975" y="1883808"/>
            <a:ext cx="2086507" cy="523220"/>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Doorway</a:t>
            </a:r>
          </a:p>
        </p:txBody>
      </p:sp>
    </p:spTree>
    <p:extLst>
      <p:ext uri="{BB962C8B-B14F-4D97-AF65-F5344CB8AC3E}">
        <p14:creationId xmlns:p14="http://schemas.microsoft.com/office/powerpoint/2010/main" val="34664249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1299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dirty="0">
                <a:solidFill>
                  <a:srgbClr val="FFFF00"/>
                </a:solidFill>
                <a:latin typeface="Arial" charset="0"/>
                <a:cs typeface="Arial" charset="0"/>
              </a:rPr>
              <a:t>Art of Multiprocessor Programming</a:t>
            </a:r>
          </a:p>
        </p:txBody>
      </p:sp>
      <p:sp>
        <p:nvSpPr>
          <p:cNvPr id="21299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BD37DEAB-8CF3-1D49-B7C1-CACD9524FD79}" type="slidenum">
              <a:rPr lang="ar-SA" sz="1400" b="0">
                <a:solidFill>
                  <a:srgbClr val="FFFF00"/>
                </a:solidFill>
                <a:latin typeface="Arial" charset="0"/>
                <a:cs typeface="Arial" charset="0"/>
              </a:rPr>
              <a:pPr/>
              <a:t>69</a:t>
            </a:fld>
            <a:endParaRPr lang="en-US" sz="1400" b="0">
              <a:solidFill>
                <a:srgbClr val="FFFF00"/>
              </a:solidFill>
              <a:latin typeface="Arial" charset="0"/>
              <a:cs typeface="Arial" charset="0"/>
            </a:endParaRPr>
          </a:p>
        </p:txBody>
      </p:sp>
      <p:sp>
        <p:nvSpPr>
          <p:cNvPr id="212997" name="Rectangle 3"/>
          <p:cNvSpPr>
            <a:spLocks noGrp="1" noChangeArrowheads="1"/>
          </p:cNvSpPr>
          <p:nvPr>
            <p:ph type="title"/>
          </p:nvPr>
        </p:nvSpPr>
        <p:spPr/>
        <p:txBody>
          <a:bodyPr/>
          <a:lstStyle/>
          <a:p>
            <a:r>
              <a:rPr lang="en-US" dirty="0">
                <a:latin typeface="Arial" charset="0"/>
              </a:rPr>
              <a:t>First-Come-First-Served</a:t>
            </a:r>
          </a:p>
        </p:txBody>
      </p:sp>
      <p:sp>
        <p:nvSpPr>
          <p:cNvPr id="9" name="TextBox 8">
            <a:extLst>
              <a:ext uri="{FF2B5EF4-FFF2-40B4-BE49-F238E27FC236}">
                <a16:creationId xmlns:a16="http://schemas.microsoft.com/office/drawing/2014/main" id="{EBE7D183-EB21-1244-F759-B1A9B3DB4C86}"/>
              </a:ext>
            </a:extLst>
          </p:cNvPr>
          <p:cNvSpPr txBox="1"/>
          <p:nvPr/>
        </p:nvSpPr>
        <p:spPr bwMode="auto">
          <a:xfrm>
            <a:off x="1118665" y="1528133"/>
            <a:ext cx="3465976"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For threads </a:t>
            </a:r>
            <a:r>
              <a:rPr lang="en-US" sz="2800" b="0" dirty="0">
                <a:solidFill>
                  <a:schemeClr val="bg1"/>
                </a:solidFill>
                <a:latin typeface="Arial" charset="0"/>
              </a:rPr>
              <a:t>A</a:t>
            </a:r>
            <a:r>
              <a:rPr lang="en-US" sz="2800" b="0" dirty="0">
                <a:solidFill>
                  <a:srgbClr val="FFFF00"/>
                </a:solidFill>
                <a:latin typeface="Arial" charset="0"/>
              </a:rPr>
              <a:t> and </a:t>
            </a:r>
            <a:r>
              <a:rPr lang="en-US" sz="2800" b="0" dirty="0">
                <a:solidFill>
                  <a:schemeClr val="bg1"/>
                </a:solidFill>
                <a:latin typeface="Arial" charset="0"/>
              </a:rPr>
              <a:t>B</a:t>
            </a:r>
            <a:r>
              <a:rPr lang="en-US" sz="2800" b="0" dirty="0">
                <a:solidFill>
                  <a:srgbClr val="FFFF00"/>
                </a:solidFill>
                <a:latin typeface="Arial" charset="0"/>
              </a:rPr>
              <a:t>:</a:t>
            </a:r>
          </a:p>
        </p:txBody>
      </p:sp>
      <p:sp>
        <p:nvSpPr>
          <p:cNvPr id="10" name="TextBox 9">
            <a:extLst>
              <a:ext uri="{FF2B5EF4-FFF2-40B4-BE49-F238E27FC236}">
                <a16:creationId xmlns:a16="http://schemas.microsoft.com/office/drawing/2014/main" id="{7BF22584-55B7-7526-8181-6188925D6EC5}"/>
              </a:ext>
            </a:extLst>
          </p:cNvPr>
          <p:cNvSpPr txBox="1"/>
          <p:nvPr/>
        </p:nvSpPr>
        <p:spPr bwMode="auto">
          <a:xfrm>
            <a:off x="1722822" y="2967335"/>
            <a:ext cx="6057742" cy="461665"/>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b="0" dirty="0">
                <a:solidFill>
                  <a:schemeClr val="bg1"/>
                </a:solidFill>
                <a:latin typeface="Arial" charset="0"/>
                <a:cs typeface="Arial" charset="0"/>
              </a:rPr>
              <a:t>A</a:t>
            </a:r>
            <a:r>
              <a:rPr lang="fr-FR" altLang="ja-JP" sz="2400" b="0" dirty="0">
                <a:solidFill>
                  <a:srgbClr val="FFFF00"/>
                </a:solidFill>
                <a:latin typeface="Arial" charset="0"/>
                <a:cs typeface="Arial" charset="0"/>
              </a:rPr>
              <a:t>'</a:t>
            </a:r>
            <a:r>
              <a:rPr lang="en-US" altLang="ja-JP" sz="2400" b="0" dirty="0">
                <a:solidFill>
                  <a:srgbClr val="FFFF00"/>
                </a:solidFill>
                <a:latin typeface="Arial" charset="0"/>
                <a:cs typeface="Arial" charset="0"/>
              </a:rPr>
              <a:t>s </a:t>
            </a:r>
            <a:r>
              <a:rPr lang="en-US" altLang="ja-JP" sz="2400" b="0" dirty="0">
                <a:solidFill>
                  <a:schemeClr val="bg1"/>
                </a:solidFill>
                <a:latin typeface="Arial" charset="0"/>
                <a:cs typeface="Arial" charset="0"/>
              </a:rPr>
              <a:t>k</a:t>
            </a:r>
            <a:r>
              <a:rPr lang="en-US" altLang="ja-JP" sz="2400" b="0" baseline="30000" dirty="0">
                <a:solidFill>
                  <a:schemeClr val="bg1"/>
                </a:solidFill>
                <a:latin typeface="Arial" charset="0"/>
                <a:cs typeface="Arial" charset="0"/>
              </a:rPr>
              <a:t>th</a:t>
            </a:r>
            <a:r>
              <a:rPr lang="en-US" altLang="ja-JP" sz="2400" b="0" dirty="0">
                <a:solidFill>
                  <a:srgbClr val="FFFF00"/>
                </a:solidFill>
                <a:latin typeface="Arial" charset="0"/>
                <a:cs typeface="Arial" charset="0"/>
              </a:rPr>
              <a:t> doorway precedes </a:t>
            </a:r>
            <a:r>
              <a:rPr lang="en-US" altLang="ja-JP" sz="2400" b="0" dirty="0">
                <a:solidFill>
                  <a:schemeClr val="bg1"/>
                </a:solidFill>
                <a:latin typeface="Arial" charset="0"/>
                <a:cs typeface="Arial" charset="0"/>
              </a:rPr>
              <a:t>B</a:t>
            </a:r>
            <a:r>
              <a:rPr lang="fr-FR" altLang="ja-JP" sz="2400" b="0" dirty="0">
                <a:solidFill>
                  <a:srgbClr val="FFFF00"/>
                </a:solidFill>
                <a:latin typeface="Arial" charset="0"/>
                <a:cs typeface="Arial" charset="0"/>
              </a:rPr>
              <a:t>'</a:t>
            </a:r>
            <a:r>
              <a:rPr lang="en-US" altLang="ja-JP" sz="2400" b="0" dirty="0">
                <a:solidFill>
                  <a:srgbClr val="FFFF00"/>
                </a:solidFill>
                <a:latin typeface="Arial" charset="0"/>
                <a:cs typeface="Arial" charset="0"/>
              </a:rPr>
              <a:t>s </a:t>
            </a:r>
            <a:r>
              <a:rPr lang="en-US" altLang="ja-JP" sz="2400" b="0" dirty="0">
                <a:solidFill>
                  <a:schemeClr val="bg1"/>
                </a:solidFill>
                <a:latin typeface="Arial" charset="0"/>
                <a:cs typeface="Arial" charset="0"/>
              </a:rPr>
              <a:t>k</a:t>
            </a:r>
            <a:r>
              <a:rPr lang="en-US" altLang="ja-JP" sz="2400" b="0" baseline="30000" dirty="0">
                <a:solidFill>
                  <a:schemeClr val="bg1"/>
                </a:solidFill>
                <a:latin typeface="Arial" charset="0"/>
                <a:cs typeface="Arial" charset="0"/>
              </a:rPr>
              <a:t>th</a:t>
            </a:r>
            <a:r>
              <a:rPr lang="en-US" altLang="ja-JP" sz="2400" b="0" dirty="0">
                <a:solidFill>
                  <a:srgbClr val="FFFF00"/>
                </a:solidFill>
                <a:latin typeface="Arial" charset="0"/>
                <a:cs typeface="Arial" charset="0"/>
              </a:rPr>
              <a:t> doorway</a:t>
            </a:r>
            <a:endParaRPr lang="en-US" sz="2400" b="0" baseline="-25000" dirty="0">
              <a:solidFill>
                <a:srgbClr val="FFFF00"/>
              </a:solidFill>
              <a:latin typeface="Arial" charset="0"/>
              <a:cs typeface="Arial" charset="0"/>
            </a:endParaRPr>
          </a:p>
        </p:txBody>
      </p:sp>
      <p:sp>
        <p:nvSpPr>
          <p:cNvPr id="11" name="TextBox 3">
            <a:extLst>
              <a:ext uri="{FF2B5EF4-FFF2-40B4-BE49-F238E27FC236}">
                <a16:creationId xmlns:a16="http://schemas.microsoft.com/office/drawing/2014/main" id="{B3137D3E-C415-54F1-0DBE-D6BEFA308A6C}"/>
              </a:ext>
            </a:extLst>
          </p:cNvPr>
          <p:cNvSpPr txBox="1"/>
          <p:nvPr/>
        </p:nvSpPr>
        <p:spPr bwMode="auto">
          <a:xfrm>
            <a:off x="1118665" y="2247734"/>
            <a:ext cx="2234484" cy="523220"/>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If </a:t>
            </a:r>
            <a:r>
              <a:rPr lang="en-US" sz="2800" b="0" dirty="0" err="1">
                <a:solidFill>
                  <a:schemeClr val="bg1"/>
                </a:solidFill>
                <a:latin typeface="Arial" charset="0"/>
                <a:cs typeface="Arial" charset="0"/>
              </a:rPr>
              <a:t>D</a:t>
            </a:r>
            <a:r>
              <a:rPr lang="en-US" sz="2800" b="0" baseline="-25000" dirty="0" err="1">
                <a:solidFill>
                  <a:schemeClr val="bg1"/>
                </a:solidFill>
                <a:latin typeface="Arial" charset="0"/>
                <a:cs typeface="Arial" charset="0"/>
              </a:rPr>
              <a:t>A</a:t>
            </a:r>
            <a:r>
              <a:rPr lang="en-US" sz="2800" b="0" baseline="30000" dirty="0" err="1">
                <a:solidFill>
                  <a:schemeClr val="bg1"/>
                </a:solidFill>
                <a:latin typeface="Arial" charset="0"/>
                <a:cs typeface="Arial" charset="0"/>
              </a:rPr>
              <a:t>k</a:t>
            </a:r>
            <a:r>
              <a:rPr lang="en-US" sz="2800" b="0" baseline="30000" dirty="0">
                <a:solidFill>
                  <a:schemeClr val="bg1"/>
                </a:solidFill>
                <a:latin typeface="Arial" charset="0"/>
                <a:cs typeface="Arial" charset="0"/>
              </a:rPr>
              <a:t> </a:t>
            </a:r>
            <a:r>
              <a:rPr lang="en-US" sz="1800" b="0" dirty="0">
                <a:solidFill>
                  <a:schemeClr val="bg1"/>
                </a:solidFill>
                <a:latin typeface="Arial" charset="0"/>
                <a:cs typeface="Arial" charset="0"/>
                <a:sym typeface="Wingdings" charset="0"/>
              </a:rPr>
              <a:t></a:t>
            </a:r>
            <a:r>
              <a:rPr lang="en-US" sz="2800" b="0" dirty="0">
                <a:solidFill>
                  <a:schemeClr val="bg1"/>
                </a:solidFill>
                <a:latin typeface="Arial" charset="0"/>
                <a:cs typeface="Arial" charset="0"/>
              </a:rPr>
              <a:t> D</a:t>
            </a:r>
            <a:r>
              <a:rPr lang="en-US" sz="2800" b="0" baseline="-25000" dirty="0">
                <a:solidFill>
                  <a:schemeClr val="bg1"/>
                </a:solidFill>
                <a:latin typeface="Arial" charset="0"/>
                <a:cs typeface="Arial" charset="0"/>
              </a:rPr>
              <a:t>B </a:t>
            </a:r>
            <a:r>
              <a:rPr lang="en-US" sz="2800" b="0" baseline="30000" dirty="0">
                <a:solidFill>
                  <a:schemeClr val="bg1"/>
                </a:solidFill>
                <a:latin typeface="Arial" charset="0"/>
                <a:cs typeface="Arial" charset="0"/>
              </a:rPr>
              <a:t>j</a:t>
            </a:r>
            <a:endParaRPr lang="en-US" sz="2800" b="0" dirty="0">
              <a:solidFill>
                <a:schemeClr val="bg1"/>
              </a:solidFill>
              <a:latin typeface="Arial" charset="0"/>
              <a:cs typeface="Arial" charset="0"/>
            </a:endParaRPr>
          </a:p>
        </p:txBody>
      </p:sp>
      <p:sp>
        <p:nvSpPr>
          <p:cNvPr id="12" name="TextBox 11">
            <a:extLst>
              <a:ext uri="{FF2B5EF4-FFF2-40B4-BE49-F238E27FC236}">
                <a16:creationId xmlns:a16="http://schemas.microsoft.com/office/drawing/2014/main" id="{7AAE852E-A3A8-74A4-4585-A4B6DF1FE1CE}"/>
              </a:ext>
            </a:extLst>
          </p:cNvPr>
          <p:cNvSpPr txBox="1"/>
          <p:nvPr/>
        </p:nvSpPr>
        <p:spPr bwMode="auto">
          <a:xfrm>
            <a:off x="1118665" y="3625381"/>
            <a:ext cx="3396185"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Then </a:t>
            </a:r>
            <a:r>
              <a:rPr lang="en-US" sz="2800" b="0" dirty="0" err="1">
                <a:solidFill>
                  <a:schemeClr val="bg1"/>
                </a:solidFill>
                <a:latin typeface="Arial" charset="0"/>
                <a:cs typeface="Arial" charset="0"/>
              </a:rPr>
              <a:t>CS</a:t>
            </a:r>
            <a:r>
              <a:rPr lang="en-US" sz="2800" b="0" baseline="-25000" dirty="0" err="1">
                <a:solidFill>
                  <a:schemeClr val="bg1"/>
                </a:solidFill>
                <a:latin typeface="Arial" charset="0"/>
                <a:cs typeface="Arial" charset="0"/>
              </a:rPr>
              <a:t>A</a:t>
            </a:r>
            <a:r>
              <a:rPr lang="en-US" sz="2800" b="0" baseline="30000" dirty="0" err="1">
                <a:solidFill>
                  <a:schemeClr val="bg1"/>
                </a:solidFill>
                <a:latin typeface="Arial" charset="0"/>
                <a:cs typeface="Arial" charset="0"/>
              </a:rPr>
              <a:t>k</a:t>
            </a:r>
            <a:r>
              <a:rPr lang="en-US" sz="2800" b="0" baseline="30000" dirty="0">
                <a:solidFill>
                  <a:schemeClr val="bg1"/>
                </a:solidFill>
                <a:latin typeface="Arial" charset="0"/>
                <a:cs typeface="Arial" charset="0"/>
              </a:rPr>
              <a:t> </a:t>
            </a:r>
            <a:r>
              <a:rPr lang="en-US" sz="1800" b="0" dirty="0">
                <a:solidFill>
                  <a:schemeClr val="bg1"/>
                </a:solidFill>
                <a:latin typeface="Arial" charset="0"/>
                <a:cs typeface="Arial" charset="0"/>
                <a:sym typeface="Wingdings" charset="0"/>
              </a:rPr>
              <a:t></a:t>
            </a:r>
            <a:r>
              <a:rPr lang="en-US" sz="2800" b="0" dirty="0">
                <a:solidFill>
                  <a:schemeClr val="bg1"/>
                </a:solidFill>
                <a:latin typeface="Arial" charset="0"/>
                <a:cs typeface="Arial" charset="0"/>
              </a:rPr>
              <a:t> </a:t>
            </a:r>
            <a:r>
              <a:rPr lang="en-US" sz="2800" b="0" dirty="0" err="1">
                <a:solidFill>
                  <a:schemeClr val="bg1"/>
                </a:solidFill>
                <a:latin typeface="Arial" charset="0"/>
                <a:cs typeface="Arial" charset="0"/>
              </a:rPr>
              <a:t>CS</a:t>
            </a:r>
            <a:r>
              <a:rPr lang="en-US" sz="2800" b="0" baseline="-25000" dirty="0" err="1">
                <a:solidFill>
                  <a:schemeClr val="bg1"/>
                </a:solidFill>
                <a:latin typeface="Arial" charset="0"/>
                <a:cs typeface="Arial" charset="0"/>
              </a:rPr>
              <a:t>B</a:t>
            </a:r>
            <a:r>
              <a:rPr lang="en-US" sz="2800" b="0" baseline="30000" dirty="0" err="1">
                <a:solidFill>
                  <a:schemeClr val="bg1"/>
                </a:solidFill>
                <a:latin typeface="Arial" charset="0"/>
                <a:cs typeface="Arial" charset="0"/>
              </a:rPr>
              <a:t>j</a:t>
            </a:r>
            <a:endParaRPr lang="en-US" sz="2800" b="0" dirty="0">
              <a:solidFill>
                <a:schemeClr val="bg1"/>
              </a:solidFill>
              <a:cs typeface="Arial" charset="0"/>
            </a:endParaRPr>
          </a:p>
        </p:txBody>
      </p:sp>
      <p:sp>
        <p:nvSpPr>
          <p:cNvPr id="13" name="TextBox 12">
            <a:extLst>
              <a:ext uri="{FF2B5EF4-FFF2-40B4-BE49-F238E27FC236}">
                <a16:creationId xmlns:a16="http://schemas.microsoft.com/office/drawing/2014/main" id="{4B06E03F-F303-D9E6-2200-1E70720A9213}"/>
              </a:ext>
            </a:extLst>
          </p:cNvPr>
          <p:cNvSpPr txBox="1"/>
          <p:nvPr/>
        </p:nvSpPr>
        <p:spPr bwMode="auto">
          <a:xfrm>
            <a:off x="1722822" y="4344982"/>
            <a:ext cx="5911583" cy="83099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b="0" dirty="0">
                <a:solidFill>
                  <a:schemeClr val="bg1"/>
                </a:solidFill>
                <a:latin typeface="Arial" charset="0"/>
                <a:cs typeface="Arial" charset="0"/>
              </a:rPr>
              <a:t>A</a:t>
            </a:r>
            <a:r>
              <a:rPr lang="fr-FR" altLang="ja-JP" sz="2400" b="0" dirty="0">
                <a:solidFill>
                  <a:srgbClr val="FFFF00"/>
                </a:solidFill>
                <a:latin typeface="Arial" charset="0"/>
                <a:cs typeface="Arial" charset="0"/>
              </a:rPr>
              <a:t>'</a:t>
            </a:r>
            <a:r>
              <a:rPr lang="en-US" altLang="ja-JP" sz="2400" b="0" dirty="0">
                <a:solidFill>
                  <a:srgbClr val="FFFF00"/>
                </a:solidFill>
                <a:latin typeface="Arial" charset="0"/>
                <a:cs typeface="Arial" charset="0"/>
              </a:rPr>
              <a:t>s </a:t>
            </a:r>
            <a:r>
              <a:rPr lang="en-US" altLang="ja-JP" sz="2400" b="0" dirty="0">
                <a:solidFill>
                  <a:schemeClr val="bg1"/>
                </a:solidFill>
                <a:latin typeface="Arial" charset="0"/>
                <a:cs typeface="Arial" charset="0"/>
              </a:rPr>
              <a:t>k</a:t>
            </a:r>
            <a:r>
              <a:rPr lang="en-US" altLang="ja-JP" sz="2400" b="0" baseline="30000" dirty="0">
                <a:solidFill>
                  <a:schemeClr val="bg1"/>
                </a:solidFill>
                <a:latin typeface="Arial" charset="0"/>
                <a:cs typeface="Arial" charset="0"/>
              </a:rPr>
              <a:t>th</a:t>
            </a:r>
            <a:r>
              <a:rPr lang="en-US" altLang="ja-JP" sz="2400" b="0" dirty="0">
                <a:solidFill>
                  <a:srgbClr val="FFFF00"/>
                </a:solidFill>
                <a:latin typeface="Arial" charset="0"/>
                <a:cs typeface="Arial" charset="0"/>
              </a:rPr>
              <a:t> critical section precedes B</a:t>
            </a:r>
            <a:r>
              <a:rPr lang="fr-FR" altLang="ja-JP" sz="2400" b="0" dirty="0">
                <a:solidFill>
                  <a:srgbClr val="FFFF00"/>
                </a:solidFill>
                <a:latin typeface="Arial" charset="0"/>
                <a:cs typeface="Arial" charset="0"/>
              </a:rPr>
              <a:t>'</a:t>
            </a:r>
            <a:r>
              <a:rPr lang="en-US" altLang="ja-JP" sz="2400" b="0" dirty="0">
                <a:solidFill>
                  <a:srgbClr val="FFFF00"/>
                </a:solidFill>
                <a:latin typeface="Arial" charset="0"/>
                <a:cs typeface="Arial" charset="0"/>
              </a:rPr>
              <a:t>s </a:t>
            </a:r>
            <a:r>
              <a:rPr lang="en-US" altLang="ja-JP" sz="2400" b="0" dirty="0">
                <a:solidFill>
                  <a:schemeClr val="bg1"/>
                </a:solidFill>
                <a:latin typeface="Arial" charset="0"/>
                <a:cs typeface="Arial" charset="0"/>
              </a:rPr>
              <a:t>k</a:t>
            </a:r>
            <a:r>
              <a:rPr lang="en-US" altLang="ja-JP" sz="2400" b="0" baseline="30000" dirty="0">
                <a:solidFill>
                  <a:schemeClr val="bg1"/>
                </a:solidFill>
                <a:latin typeface="Arial" charset="0"/>
                <a:cs typeface="Arial" charset="0"/>
              </a:rPr>
              <a:t>th</a:t>
            </a:r>
            <a:r>
              <a:rPr lang="en-US" altLang="ja-JP" sz="2400" b="0" dirty="0">
                <a:solidFill>
                  <a:srgbClr val="FFFF00"/>
                </a:solidFill>
                <a:latin typeface="Arial" charset="0"/>
                <a:cs typeface="Arial" charset="0"/>
              </a:rPr>
              <a:t> critical section</a:t>
            </a:r>
            <a:endParaRPr lang="en-US" sz="2400" b="0" dirty="0">
              <a:solidFill>
                <a:srgbClr val="FFFF00"/>
              </a:solidFill>
              <a:cs typeface="Arial" charset="0"/>
            </a:endParaRPr>
          </a:p>
        </p:txBody>
      </p:sp>
      <p:sp>
        <p:nvSpPr>
          <p:cNvPr id="14" name="TextBox 13">
            <a:extLst>
              <a:ext uri="{FF2B5EF4-FFF2-40B4-BE49-F238E27FC236}">
                <a16:creationId xmlns:a16="http://schemas.microsoft.com/office/drawing/2014/main" id="{0FAA1E63-DB83-47F2-49BF-828670EFC2DE}"/>
              </a:ext>
            </a:extLst>
          </p:cNvPr>
          <p:cNvSpPr txBox="1"/>
          <p:nvPr/>
        </p:nvSpPr>
        <p:spPr bwMode="auto">
          <a:xfrm>
            <a:off x="1722822" y="5372360"/>
            <a:ext cx="2947149" cy="461665"/>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b="0" dirty="0">
                <a:solidFill>
                  <a:schemeClr val="bg1"/>
                </a:solidFill>
                <a:latin typeface="Arial" charset="0"/>
                <a:cs typeface="Arial" charset="0"/>
              </a:rPr>
              <a:t>B</a:t>
            </a:r>
            <a:r>
              <a:rPr lang="en-US" sz="2400" b="0" dirty="0">
                <a:solidFill>
                  <a:srgbClr val="FFFF00"/>
                </a:solidFill>
                <a:latin typeface="Arial" charset="0"/>
                <a:cs typeface="Arial" charset="0"/>
              </a:rPr>
              <a:t> cannot overtake </a:t>
            </a:r>
            <a:r>
              <a:rPr lang="en-US" sz="2400" b="0" dirty="0">
                <a:solidFill>
                  <a:schemeClr val="bg1"/>
                </a:solidFill>
                <a:latin typeface="Arial" charset="0"/>
                <a:cs typeface="Arial" charset="0"/>
              </a:rPr>
              <a:t>A</a:t>
            </a:r>
            <a:endParaRPr lang="en-US" sz="2400" b="0" baseline="-25000" dirty="0">
              <a:solidFill>
                <a:schemeClr val="bg1"/>
              </a:solidFill>
              <a:latin typeface="Arial" charset="0"/>
              <a:cs typeface="Arial" charset="0"/>
            </a:endParaRPr>
          </a:p>
        </p:txBody>
      </p:sp>
    </p:spTree>
    <p:extLst>
      <p:ext uri="{BB962C8B-B14F-4D97-AF65-F5344CB8AC3E}">
        <p14:creationId xmlns:p14="http://schemas.microsoft.com/office/powerpoint/2010/main" val="428943316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1708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1709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F96C39E2-C079-6C41-A72B-AFE74B6839FC}" type="slidenum">
              <a:rPr lang="ar-SA" sz="1400" b="0">
                <a:solidFill>
                  <a:srgbClr val="FFFF00"/>
                </a:solidFill>
                <a:latin typeface="Arial" charset="0"/>
                <a:cs typeface="Arial" charset="0"/>
              </a:rPr>
              <a:pPr/>
              <a:t>70</a:t>
            </a:fld>
            <a:endParaRPr lang="en-US" sz="1400" b="0">
              <a:solidFill>
                <a:srgbClr val="FFFF00"/>
              </a:solidFill>
              <a:latin typeface="Arial" charset="0"/>
              <a:cs typeface="Arial" charset="0"/>
            </a:endParaRPr>
          </a:p>
        </p:txBody>
      </p:sp>
      <p:sp>
        <p:nvSpPr>
          <p:cNvPr id="217092" name="Rectangle 3"/>
          <p:cNvSpPr>
            <a:spLocks noGrp="1" noChangeArrowheads="1"/>
          </p:cNvSpPr>
          <p:nvPr>
            <p:ph type="title"/>
          </p:nvPr>
        </p:nvSpPr>
        <p:spPr/>
        <p:txBody>
          <a:bodyPr/>
          <a:lstStyle/>
          <a:p>
            <a:r>
              <a:rPr lang="en-US">
                <a:latin typeface="Arial" charset="0"/>
              </a:rPr>
              <a:t>Bakery Algorithm</a:t>
            </a:r>
          </a:p>
        </p:txBody>
      </p:sp>
      <p:sp>
        <p:nvSpPr>
          <p:cNvPr id="3" name="TextBox 2">
            <a:extLst>
              <a:ext uri="{FF2B5EF4-FFF2-40B4-BE49-F238E27FC236}">
                <a16:creationId xmlns:a16="http://schemas.microsoft.com/office/drawing/2014/main" id="{6584898D-9E7B-19BF-B340-9A08F709AE7A}"/>
              </a:ext>
            </a:extLst>
          </p:cNvPr>
          <p:cNvSpPr txBox="1"/>
          <p:nvPr/>
        </p:nvSpPr>
        <p:spPr bwMode="auto">
          <a:xfrm>
            <a:off x="870666" y="1907513"/>
            <a:ext cx="701285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First-Come-First-Served mutual exclusion</a:t>
            </a:r>
          </a:p>
        </p:txBody>
      </p:sp>
      <p:sp>
        <p:nvSpPr>
          <p:cNvPr id="4" name="TextBox 3">
            <a:extLst>
              <a:ext uri="{FF2B5EF4-FFF2-40B4-BE49-F238E27FC236}">
                <a16:creationId xmlns:a16="http://schemas.microsoft.com/office/drawing/2014/main" id="{91D7D93B-416A-6E10-B945-6A96850F3E9C}"/>
              </a:ext>
            </a:extLst>
          </p:cNvPr>
          <p:cNvSpPr txBox="1"/>
          <p:nvPr/>
        </p:nvSpPr>
        <p:spPr bwMode="auto">
          <a:xfrm>
            <a:off x="1344195" y="3324460"/>
            <a:ext cx="309071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Take a </a:t>
            </a:r>
            <a:r>
              <a:rPr lang="ja-JP" altLang="en-US" sz="2800" b="0" dirty="0">
                <a:solidFill>
                  <a:srgbClr val="FFFF00"/>
                </a:solidFill>
                <a:latin typeface="Arial" charset="0"/>
                <a:cs typeface="Arial" charset="0"/>
              </a:rPr>
              <a:t>“</a:t>
            </a:r>
            <a:r>
              <a:rPr lang="en-US" altLang="ja-JP" sz="2800" b="0" dirty="0">
                <a:solidFill>
                  <a:srgbClr val="FFFF00"/>
                </a:solidFill>
                <a:latin typeface="Arial" charset="0"/>
                <a:cs typeface="Arial" charset="0"/>
              </a:rPr>
              <a:t>number</a:t>
            </a:r>
            <a:r>
              <a:rPr lang="ja-JP" altLang="en-US" sz="2800" b="0" dirty="0">
                <a:solidFill>
                  <a:srgbClr val="FFFF00"/>
                </a:solidFill>
                <a:latin typeface="Arial" charset="0"/>
                <a:cs typeface="Arial" charset="0"/>
              </a:rPr>
              <a:t>”</a:t>
            </a:r>
            <a:endParaRPr lang="en-US" sz="2800" b="0" baseline="-25000" dirty="0">
              <a:solidFill>
                <a:srgbClr val="FFFF00"/>
              </a:solidFill>
              <a:latin typeface="Arial" charset="0"/>
              <a:cs typeface="Arial" charset="0"/>
            </a:endParaRPr>
          </a:p>
        </p:txBody>
      </p:sp>
      <p:sp>
        <p:nvSpPr>
          <p:cNvPr id="5" name="TextBox 3">
            <a:extLst>
              <a:ext uri="{FF2B5EF4-FFF2-40B4-BE49-F238E27FC236}">
                <a16:creationId xmlns:a16="http://schemas.microsoft.com/office/drawing/2014/main" id="{389DA0A7-A13B-2C46-A09D-48E298B5E2E4}"/>
              </a:ext>
            </a:extLst>
          </p:cNvPr>
          <p:cNvSpPr txBox="1"/>
          <p:nvPr/>
        </p:nvSpPr>
        <p:spPr bwMode="auto">
          <a:xfrm>
            <a:off x="870666" y="2637531"/>
            <a:ext cx="1358184"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How?</a:t>
            </a:r>
          </a:p>
        </p:txBody>
      </p:sp>
      <p:sp>
        <p:nvSpPr>
          <p:cNvPr id="6" name="TextBox 5">
            <a:extLst>
              <a:ext uri="{FF2B5EF4-FFF2-40B4-BE49-F238E27FC236}">
                <a16:creationId xmlns:a16="http://schemas.microsoft.com/office/drawing/2014/main" id="{41E0803A-60BE-9832-2EC1-9B14FB521599}"/>
              </a:ext>
            </a:extLst>
          </p:cNvPr>
          <p:cNvSpPr txBox="1"/>
          <p:nvPr/>
        </p:nvSpPr>
        <p:spPr bwMode="auto">
          <a:xfrm>
            <a:off x="1344195" y="4054478"/>
            <a:ext cx="701285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Wait until lower numbers have been served</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F848616F-9664-48C4-B458-3403D4E597E8}"/>
              </a:ext>
            </a:extLst>
          </p:cNvPr>
          <p:cNvSpPr txBox="1"/>
          <p:nvPr/>
        </p:nvSpPr>
        <p:spPr bwMode="auto">
          <a:xfrm>
            <a:off x="870666" y="4784496"/>
            <a:ext cx="5507347" cy="480131"/>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Break ties in </a:t>
            </a:r>
            <a:r>
              <a:rPr lang="en-US" sz="2800" b="0" i="1" dirty="0">
                <a:solidFill>
                  <a:srgbClr val="FFFF00"/>
                </a:solidFill>
                <a:latin typeface="Arial" charset="0"/>
              </a:rPr>
              <a:t>lexicographic</a:t>
            </a:r>
            <a:r>
              <a:rPr lang="en-US" sz="2800" b="0" dirty="0">
                <a:solidFill>
                  <a:srgbClr val="FFFF00"/>
                </a:solidFill>
                <a:latin typeface="Arial" charset="0"/>
              </a:rPr>
              <a:t> </a:t>
            </a:r>
            <a:r>
              <a:rPr lang="en-US" sz="2800" b="0" i="1" dirty="0">
                <a:solidFill>
                  <a:srgbClr val="FFFF00"/>
                </a:solidFill>
                <a:latin typeface="Arial" charset="0"/>
              </a:rPr>
              <a:t>order:</a:t>
            </a:r>
          </a:p>
        </p:txBody>
      </p:sp>
      <p:sp>
        <p:nvSpPr>
          <p:cNvPr id="8" name="TextBox 7">
            <a:extLst>
              <a:ext uri="{FF2B5EF4-FFF2-40B4-BE49-F238E27FC236}">
                <a16:creationId xmlns:a16="http://schemas.microsoft.com/office/drawing/2014/main" id="{0A6BEE60-D7BB-6806-EB22-BC5F54FAA82A}"/>
              </a:ext>
            </a:extLst>
          </p:cNvPr>
          <p:cNvSpPr txBox="1"/>
          <p:nvPr/>
        </p:nvSpPr>
        <p:spPr bwMode="auto">
          <a:xfrm>
            <a:off x="1344195" y="5471425"/>
            <a:ext cx="5911583" cy="480131"/>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chemeClr val="bg1"/>
                </a:solidFill>
                <a:latin typeface="Arial" charset="0"/>
                <a:cs typeface="Arial" charset="0"/>
              </a:rPr>
              <a:t>(</a:t>
            </a:r>
            <a:r>
              <a:rPr lang="en-US" sz="2800" b="0" dirty="0" err="1">
                <a:solidFill>
                  <a:schemeClr val="bg1"/>
                </a:solidFill>
                <a:latin typeface="Arial" charset="0"/>
                <a:cs typeface="Arial" charset="0"/>
              </a:rPr>
              <a:t>a,i</a:t>
            </a:r>
            <a:r>
              <a:rPr lang="en-US" sz="2800" b="0" dirty="0">
                <a:solidFill>
                  <a:schemeClr val="bg1"/>
                </a:solidFill>
                <a:latin typeface="Arial" charset="0"/>
                <a:cs typeface="Arial" charset="0"/>
              </a:rPr>
              <a:t>) &gt; (</a:t>
            </a:r>
            <a:r>
              <a:rPr lang="en-US" sz="2800" b="0" dirty="0" err="1">
                <a:solidFill>
                  <a:schemeClr val="bg1"/>
                </a:solidFill>
                <a:latin typeface="Arial" charset="0"/>
                <a:cs typeface="Arial" charset="0"/>
              </a:rPr>
              <a:t>b,j</a:t>
            </a:r>
            <a:r>
              <a:rPr lang="en-US" sz="2800" b="0" dirty="0">
                <a:solidFill>
                  <a:schemeClr val="bg1"/>
                </a:solidFill>
                <a:latin typeface="Arial" charset="0"/>
                <a:cs typeface="Arial" charset="0"/>
              </a:rPr>
              <a:t>)</a:t>
            </a:r>
            <a:r>
              <a:rPr lang="en-US" sz="2800" b="0" dirty="0">
                <a:solidFill>
                  <a:srgbClr val="FFFF00"/>
                </a:solidFill>
                <a:latin typeface="Arial" charset="0"/>
                <a:cs typeface="Arial" charset="0"/>
              </a:rPr>
              <a:t> If </a:t>
            </a:r>
            <a:r>
              <a:rPr lang="en-US" sz="2800" b="0" dirty="0">
                <a:solidFill>
                  <a:schemeClr val="bg1"/>
                </a:solidFill>
                <a:latin typeface="Arial" charset="0"/>
                <a:cs typeface="Arial" charset="0"/>
              </a:rPr>
              <a:t>a &gt; b</a:t>
            </a:r>
            <a:r>
              <a:rPr lang="en-US" sz="2800" b="0" dirty="0">
                <a:solidFill>
                  <a:srgbClr val="FFFF00"/>
                </a:solidFill>
                <a:latin typeface="Arial" charset="0"/>
                <a:cs typeface="Arial" charset="0"/>
              </a:rPr>
              <a:t>, or </a:t>
            </a:r>
            <a:r>
              <a:rPr lang="en-US" sz="2800" b="0" dirty="0">
                <a:solidFill>
                  <a:schemeClr val="bg1"/>
                </a:solidFill>
                <a:latin typeface="Arial" charset="0"/>
                <a:cs typeface="Arial" charset="0"/>
              </a:rPr>
              <a:t>a = b </a:t>
            </a:r>
            <a:r>
              <a:rPr lang="en-US" sz="2800" b="0" dirty="0">
                <a:solidFill>
                  <a:srgbClr val="FFFF00"/>
                </a:solidFill>
                <a:latin typeface="Arial" charset="0"/>
                <a:cs typeface="Arial" charset="0"/>
              </a:rPr>
              <a:t>and </a:t>
            </a:r>
            <a:r>
              <a:rPr lang="en-US" sz="2800" b="0" dirty="0" err="1">
                <a:solidFill>
                  <a:schemeClr val="bg1"/>
                </a:solidFill>
                <a:latin typeface="Arial" charset="0"/>
                <a:cs typeface="Arial" charset="0"/>
              </a:rPr>
              <a:t>i</a:t>
            </a:r>
            <a:r>
              <a:rPr lang="en-US" sz="2800" b="0" dirty="0">
                <a:solidFill>
                  <a:schemeClr val="bg1"/>
                </a:solidFill>
                <a:latin typeface="Arial" charset="0"/>
                <a:cs typeface="Arial" charset="0"/>
              </a:rPr>
              <a:t> &gt; j</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1913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1913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698DC4E0-7FE3-0A46-A565-54C8B3D977A6}" type="slidenum">
              <a:rPr lang="ar-SA" sz="1400" b="0">
                <a:solidFill>
                  <a:srgbClr val="FFFF00"/>
                </a:solidFill>
                <a:latin typeface="Arial" charset="0"/>
                <a:cs typeface="Arial" charset="0"/>
              </a:rPr>
              <a:pPr/>
              <a:t>71</a:t>
            </a:fld>
            <a:endParaRPr lang="en-US" sz="1400" b="0">
              <a:solidFill>
                <a:srgbClr val="FFFF00"/>
              </a:solidFill>
              <a:latin typeface="Arial" charset="0"/>
              <a:cs typeface="Arial" charset="0"/>
            </a:endParaRPr>
          </a:p>
        </p:txBody>
      </p:sp>
      <p:pic>
        <p:nvPicPr>
          <p:cNvPr id="219139" name="Picture 2" descr="magic"/>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40000" y="25400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0" name="Rectangle 3"/>
          <p:cNvSpPr>
            <a:spLocks noGrp="1" noChangeArrowheads="1"/>
          </p:cNvSpPr>
          <p:nvPr>
            <p:ph type="title"/>
          </p:nvPr>
        </p:nvSpPr>
        <p:spPr>
          <a:xfrm>
            <a:off x="700088" y="363538"/>
            <a:ext cx="7772400" cy="1143000"/>
          </a:xfrm>
        </p:spPr>
        <p:txBody>
          <a:bodyPr/>
          <a:lstStyle/>
          <a:p>
            <a:r>
              <a:rPr lang="en-US" dirty="0">
                <a:latin typeface="Arial" charset="0"/>
              </a:rPr>
              <a:t>Bakery Algorithm</a:t>
            </a:r>
          </a:p>
        </p:txBody>
      </p:sp>
      <p:sp>
        <p:nvSpPr>
          <p:cNvPr id="219141" name="Rectangle 4"/>
          <p:cNvSpPr>
            <a:spLocks noChangeArrowheads="1"/>
          </p:cNvSpPr>
          <p:nvPr/>
        </p:nvSpPr>
        <p:spPr bwMode="auto">
          <a:xfrm>
            <a:off x="1249363" y="1690688"/>
            <a:ext cx="6783387" cy="4305300"/>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flag</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Label</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label</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n</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  =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[n];</a:t>
            </a:r>
          </a:p>
          <a:p>
            <a:r>
              <a:rPr lang="en-US" sz="2400" b="0" dirty="0">
                <a:solidFill>
                  <a:srgbClr val="D4D4D4"/>
                </a:solidFill>
                <a:effectLst/>
                <a:latin typeface="Consolas" panose="020B0609020204030204" pitchFamily="49" charset="0"/>
              </a:rPr>
              <a:t>   label =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Label</a:t>
            </a:r>
            <a:r>
              <a:rPr lang="en-US" sz="2400" b="0" dirty="0">
                <a:solidFill>
                  <a:srgbClr val="D4D4D4"/>
                </a:solidFill>
                <a:effectLst/>
                <a:latin typeface="Consolas" panose="020B0609020204030204" pitchFamily="49" charset="0"/>
              </a:rPr>
              <a:t>[n];</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for</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&lt; n;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false</a:t>
            </a:r>
            <a:r>
              <a:rPr lang="en-US" sz="2400" b="0" dirty="0">
                <a:solidFill>
                  <a:srgbClr val="D4D4D4"/>
                </a:solidFill>
                <a:effectLst/>
                <a:latin typeface="Consolas" panose="020B0609020204030204" pitchFamily="49" charset="0"/>
              </a:rPr>
              <a:t>;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5211F8F-E50C-553A-CDBD-DEC68D4918B1}"/>
              </a:ext>
            </a:extLst>
          </p:cNvPr>
          <p:cNvSpPr>
            <a:spLocks noChangeArrowheads="1"/>
          </p:cNvSpPr>
          <p:nvPr/>
        </p:nvSpPr>
        <p:spPr bwMode="auto">
          <a:xfrm>
            <a:off x="1401763" y="1843088"/>
            <a:ext cx="6783387" cy="4305300"/>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flag</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Label</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label</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n</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flag  =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err="1">
                <a:solidFill>
                  <a:srgbClr val="4EC9B0"/>
                </a:solidFill>
                <a:effectLst/>
                <a:latin typeface="Consolas" panose="020B0609020204030204" pitchFamily="49" charset="0"/>
              </a:rPr>
              <a:t>boolean</a:t>
            </a:r>
            <a:r>
              <a:rPr lang="en-US" sz="2400" b="0" dirty="0">
                <a:solidFill>
                  <a:srgbClr val="D4D4D4"/>
                </a:solidFill>
                <a:effectLst/>
                <a:latin typeface="Consolas" panose="020B0609020204030204" pitchFamily="49" charset="0"/>
              </a:rPr>
              <a:t>[n];</a:t>
            </a:r>
          </a:p>
          <a:p>
            <a:r>
              <a:rPr lang="en-US" sz="2400" b="0" dirty="0">
                <a:solidFill>
                  <a:srgbClr val="D4D4D4"/>
                </a:solidFill>
                <a:effectLst/>
                <a:latin typeface="Consolas" panose="020B0609020204030204" pitchFamily="49" charset="0"/>
              </a:rPr>
              <a:t>   label = </a:t>
            </a:r>
            <a:r>
              <a:rPr lang="en-US" sz="2400" b="0" dirty="0">
                <a:solidFill>
                  <a:srgbClr val="C586C0"/>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Label</a:t>
            </a:r>
            <a:r>
              <a:rPr lang="en-US" sz="2400" b="0" dirty="0">
                <a:solidFill>
                  <a:srgbClr val="D4D4D4"/>
                </a:solidFill>
                <a:effectLst/>
                <a:latin typeface="Consolas" panose="020B0609020204030204" pitchFamily="49" charset="0"/>
              </a:rPr>
              <a:t>[n];</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for</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int</a:t>
            </a:r>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&lt; n; </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false</a:t>
            </a:r>
            <a:r>
              <a:rPr lang="en-US" sz="2400" b="0" dirty="0">
                <a:solidFill>
                  <a:srgbClr val="D4D4D4"/>
                </a:solidFill>
                <a:effectLst/>
                <a:latin typeface="Consolas" panose="020B0609020204030204" pitchFamily="49" charset="0"/>
              </a:rPr>
              <a:t>;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22118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2118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FB310115-7EBC-2D4C-8FAD-5199189468EA}" type="slidenum">
              <a:rPr lang="ar-SA" sz="1400" b="0">
                <a:solidFill>
                  <a:srgbClr val="FFFF00"/>
                </a:solidFill>
                <a:latin typeface="Arial" charset="0"/>
                <a:cs typeface="Arial" charset="0"/>
              </a:rPr>
              <a:pPr/>
              <a:t>72</a:t>
            </a:fld>
            <a:endParaRPr lang="en-US" sz="1400" b="0">
              <a:solidFill>
                <a:srgbClr val="FFFF00"/>
              </a:solidFill>
              <a:latin typeface="Arial" charset="0"/>
              <a:cs typeface="Arial" charset="0"/>
            </a:endParaRPr>
          </a:p>
        </p:txBody>
      </p:sp>
      <p:sp>
        <p:nvSpPr>
          <p:cNvPr id="221188" name="Rectangle 3"/>
          <p:cNvSpPr>
            <a:spLocks noGrp="1" noChangeArrowheads="1"/>
          </p:cNvSpPr>
          <p:nvPr>
            <p:ph type="title"/>
          </p:nvPr>
        </p:nvSpPr>
        <p:spPr>
          <a:xfrm>
            <a:off x="700088" y="363538"/>
            <a:ext cx="7772400" cy="1143000"/>
          </a:xfrm>
        </p:spPr>
        <p:txBody>
          <a:bodyPr/>
          <a:lstStyle/>
          <a:p>
            <a:r>
              <a:rPr lang="en-US" dirty="0">
                <a:latin typeface="Arial" charset="0"/>
              </a:rPr>
              <a:t>Bakery Algorithm</a:t>
            </a:r>
          </a:p>
        </p:txBody>
      </p:sp>
      <p:grpSp>
        <p:nvGrpSpPr>
          <p:cNvPr id="221190" name="Group 5"/>
          <p:cNvGrpSpPr>
            <a:grpSpLocks/>
          </p:cNvGrpSpPr>
          <p:nvPr/>
        </p:nvGrpSpPr>
        <p:grpSpPr bwMode="auto">
          <a:xfrm>
            <a:off x="5557838" y="2325688"/>
            <a:ext cx="2974975" cy="3532187"/>
            <a:chOff x="3501" y="1465"/>
            <a:chExt cx="1874" cy="2225"/>
          </a:xfrm>
        </p:grpSpPr>
        <p:sp>
          <p:nvSpPr>
            <p:cNvPr id="221192" name="Text Box 6"/>
            <p:cNvSpPr txBox="1">
              <a:spLocks noChangeArrowheads="1"/>
            </p:cNvSpPr>
            <p:nvPr/>
          </p:nvSpPr>
          <p:spPr bwMode="auto">
            <a:xfrm>
              <a:off x="5011" y="1585"/>
              <a:ext cx="364" cy="29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400">
                  <a:solidFill>
                    <a:schemeClr val="tx1"/>
                  </a:solidFill>
                  <a:latin typeface="Arial" charset="0"/>
                </a:rPr>
                <a:t>n</a:t>
              </a:r>
              <a:r>
                <a:rPr lang="en-US" sz="1800">
                  <a:solidFill>
                    <a:schemeClr val="tx1"/>
                  </a:solidFill>
                  <a:latin typeface="Arial" charset="0"/>
                </a:rPr>
                <a:t>-1</a:t>
              </a:r>
              <a:endParaRPr lang="en-US" sz="1400">
                <a:solidFill>
                  <a:schemeClr val="tx1"/>
                </a:solidFill>
                <a:latin typeface="Arial" charset="0"/>
              </a:endParaRPr>
            </a:p>
          </p:txBody>
        </p:sp>
        <p:grpSp>
          <p:nvGrpSpPr>
            <p:cNvPr id="221193" name="Group 7"/>
            <p:cNvGrpSpPr>
              <a:grpSpLocks/>
            </p:cNvGrpSpPr>
            <p:nvPr/>
          </p:nvGrpSpPr>
          <p:grpSpPr bwMode="auto">
            <a:xfrm rot="-5400000">
              <a:off x="4265" y="1148"/>
              <a:ext cx="242" cy="1719"/>
              <a:chOff x="4576" y="2046"/>
              <a:chExt cx="242" cy="1719"/>
            </a:xfrm>
          </p:grpSpPr>
          <p:sp>
            <p:nvSpPr>
              <p:cNvPr id="221247" name="Rectangle 8"/>
              <p:cNvSpPr>
                <a:spLocks noChangeArrowheads="1"/>
              </p:cNvSpPr>
              <p:nvPr/>
            </p:nvSpPr>
            <p:spPr bwMode="auto">
              <a:xfrm>
                <a:off x="4582" y="2046"/>
                <a:ext cx="224" cy="1719"/>
              </a:xfrm>
              <a:prstGeom prst="rect">
                <a:avLst/>
              </a:prstGeom>
              <a:solidFill>
                <a:srgbClr val="FF9900"/>
              </a:solidFill>
              <a:ln w="38100">
                <a:solidFill>
                  <a:schemeClr val="bg1"/>
                </a:solidFill>
                <a:miter lim="800000"/>
                <a:headEnd/>
                <a:tailEnd/>
              </a:ln>
            </p:spPr>
            <p:txBody>
              <a:bodyPr wrap="none" anchor="ctr"/>
              <a:lstStyle/>
              <a:p>
                <a:pPr eaLnBrk="0" hangingPunct="0"/>
                <a:endParaRPr lang="en-US">
                  <a:latin typeface="Arial" charset="0"/>
                </a:endParaRPr>
              </a:p>
            </p:txBody>
          </p:sp>
          <p:sp>
            <p:nvSpPr>
              <p:cNvPr id="221248" name="Line 9"/>
              <p:cNvSpPr>
                <a:spLocks noChangeShapeType="1"/>
              </p:cNvSpPr>
              <p:nvPr/>
            </p:nvSpPr>
            <p:spPr bwMode="auto">
              <a:xfrm>
                <a:off x="4582" y="2270"/>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49" name="Line 10"/>
              <p:cNvSpPr>
                <a:spLocks noChangeShapeType="1"/>
              </p:cNvSpPr>
              <p:nvPr/>
            </p:nvSpPr>
            <p:spPr bwMode="auto">
              <a:xfrm>
                <a:off x="4579" y="2492"/>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50" name="Line 11"/>
              <p:cNvSpPr>
                <a:spLocks noChangeShapeType="1"/>
              </p:cNvSpPr>
              <p:nvPr/>
            </p:nvSpPr>
            <p:spPr bwMode="auto">
              <a:xfrm>
                <a:off x="4576" y="2705"/>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51" name="Line 12"/>
              <p:cNvSpPr>
                <a:spLocks noChangeShapeType="1"/>
              </p:cNvSpPr>
              <p:nvPr/>
            </p:nvSpPr>
            <p:spPr bwMode="auto">
              <a:xfrm>
                <a:off x="4581" y="2923"/>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52" name="Line 13"/>
              <p:cNvSpPr>
                <a:spLocks noChangeShapeType="1"/>
              </p:cNvSpPr>
              <p:nvPr/>
            </p:nvSpPr>
            <p:spPr bwMode="auto">
              <a:xfrm>
                <a:off x="4579" y="3138"/>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53" name="Line 14"/>
              <p:cNvSpPr>
                <a:spLocks noChangeShapeType="1"/>
              </p:cNvSpPr>
              <p:nvPr/>
            </p:nvSpPr>
            <p:spPr bwMode="auto">
              <a:xfrm>
                <a:off x="4579" y="3345"/>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54" name="Line 15"/>
              <p:cNvSpPr>
                <a:spLocks noChangeShapeType="1"/>
              </p:cNvSpPr>
              <p:nvPr/>
            </p:nvSpPr>
            <p:spPr bwMode="auto">
              <a:xfrm>
                <a:off x="4594" y="3558"/>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grpSp>
        <p:sp>
          <p:nvSpPr>
            <p:cNvPr id="221194" name="Text Box 16"/>
            <p:cNvSpPr txBox="1">
              <a:spLocks noChangeArrowheads="1"/>
            </p:cNvSpPr>
            <p:nvPr/>
          </p:nvSpPr>
          <p:spPr bwMode="auto">
            <a:xfrm>
              <a:off x="3501" y="1615"/>
              <a:ext cx="214" cy="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0</a:t>
              </a:r>
              <a:endParaRPr lang="en-US" sz="1200">
                <a:solidFill>
                  <a:schemeClr val="tx1"/>
                </a:solidFill>
                <a:latin typeface="Arial" charset="0"/>
              </a:endParaRPr>
            </a:p>
          </p:txBody>
        </p:sp>
        <p:sp>
          <p:nvSpPr>
            <p:cNvPr id="221195" name="Text Box 17"/>
            <p:cNvSpPr txBox="1">
              <a:spLocks noChangeArrowheads="1"/>
            </p:cNvSpPr>
            <p:nvPr/>
          </p:nvSpPr>
          <p:spPr bwMode="auto">
            <a:xfrm>
              <a:off x="3537" y="1883"/>
              <a:ext cx="170" cy="2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f</a:t>
              </a:r>
              <a:endParaRPr lang="en-US" sz="1200">
                <a:solidFill>
                  <a:schemeClr val="tx1"/>
                </a:solidFill>
                <a:latin typeface="Arial" charset="0"/>
              </a:endParaRPr>
            </a:p>
          </p:txBody>
        </p:sp>
        <p:sp>
          <p:nvSpPr>
            <p:cNvPr id="221196" name="Text Box 18"/>
            <p:cNvSpPr txBox="1">
              <a:spLocks noChangeArrowheads="1"/>
            </p:cNvSpPr>
            <p:nvPr/>
          </p:nvSpPr>
          <p:spPr bwMode="auto">
            <a:xfrm>
              <a:off x="3736" y="1883"/>
              <a:ext cx="170" cy="2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f</a:t>
              </a:r>
              <a:endParaRPr lang="en-US" sz="1200">
                <a:solidFill>
                  <a:schemeClr val="tx1"/>
                </a:solidFill>
                <a:latin typeface="Arial" charset="0"/>
              </a:endParaRPr>
            </a:p>
          </p:txBody>
        </p:sp>
        <p:sp>
          <p:nvSpPr>
            <p:cNvPr id="221197" name="Text Box 19"/>
            <p:cNvSpPr txBox="1">
              <a:spLocks noChangeArrowheads="1"/>
            </p:cNvSpPr>
            <p:nvPr/>
          </p:nvSpPr>
          <p:spPr bwMode="auto">
            <a:xfrm>
              <a:off x="4184" y="1883"/>
              <a:ext cx="170" cy="2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f</a:t>
              </a:r>
              <a:endParaRPr lang="en-US" sz="1200">
                <a:solidFill>
                  <a:schemeClr val="tx1"/>
                </a:solidFill>
                <a:latin typeface="Arial" charset="0"/>
              </a:endParaRPr>
            </a:p>
          </p:txBody>
        </p:sp>
        <p:sp>
          <p:nvSpPr>
            <p:cNvPr id="221198" name="Text Box 20"/>
            <p:cNvSpPr txBox="1">
              <a:spLocks noChangeArrowheads="1"/>
            </p:cNvSpPr>
            <p:nvPr/>
          </p:nvSpPr>
          <p:spPr bwMode="auto">
            <a:xfrm>
              <a:off x="4380" y="1883"/>
              <a:ext cx="170" cy="2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f</a:t>
              </a:r>
              <a:endParaRPr lang="en-US" sz="1200">
                <a:solidFill>
                  <a:schemeClr val="tx1"/>
                </a:solidFill>
                <a:latin typeface="Arial" charset="0"/>
              </a:endParaRPr>
            </a:p>
          </p:txBody>
        </p:sp>
        <p:sp>
          <p:nvSpPr>
            <p:cNvPr id="221199" name="Text Box 21"/>
            <p:cNvSpPr txBox="1">
              <a:spLocks noChangeArrowheads="1"/>
            </p:cNvSpPr>
            <p:nvPr/>
          </p:nvSpPr>
          <p:spPr bwMode="auto">
            <a:xfrm>
              <a:off x="4606" y="1883"/>
              <a:ext cx="170" cy="2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t</a:t>
              </a:r>
              <a:endParaRPr lang="en-US" sz="1200">
                <a:solidFill>
                  <a:schemeClr val="tx1"/>
                </a:solidFill>
                <a:latin typeface="Arial" charset="0"/>
              </a:endParaRPr>
            </a:p>
          </p:txBody>
        </p:sp>
        <p:sp>
          <p:nvSpPr>
            <p:cNvPr id="221200" name="Text Box 22"/>
            <p:cNvSpPr txBox="1">
              <a:spLocks noChangeArrowheads="1"/>
            </p:cNvSpPr>
            <p:nvPr/>
          </p:nvSpPr>
          <p:spPr bwMode="auto">
            <a:xfrm>
              <a:off x="5027" y="1883"/>
              <a:ext cx="170" cy="2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f</a:t>
              </a:r>
              <a:endParaRPr lang="en-US" sz="1200">
                <a:solidFill>
                  <a:schemeClr val="tx1"/>
                </a:solidFill>
                <a:latin typeface="Arial" charset="0"/>
              </a:endParaRPr>
            </a:p>
          </p:txBody>
        </p:sp>
        <p:sp>
          <p:nvSpPr>
            <p:cNvPr id="221201" name="Text Box 23"/>
            <p:cNvSpPr txBox="1">
              <a:spLocks noChangeArrowheads="1"/>
            </p:cNvSpPr>
            <p:nvPr/>
          </p:nvSpPr>
          <p:spPr bwMode="auto">
            <a:xfrm>
              <a:off x="3969" y="1883"/>
              <a:ext cx="170" cy="2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t</a:t>
              </a:r>
              <a:endParaRPr lang="en-US" sz="1200">
                <a:solidFill>
                  <a:schemeClr val="tx1"/>
                </a:solidFill>
                <a:latin typeface="Arial" charset="0"/>
              </a:endParaRPr>
            </a:p>
          </p:txBody>
        </p:sp>
        <p:grpSp>
          <p:nvGrpSpPr>
            <p:cNvPr id="221202" name="Group 24"/>
            <p:cNvGrpSpPr>
              <a:grpSpLocks/>
            </p:cNvGrpSpPr>
            <p:nvPr/>
          </p:nvGrpSpPr>
          <p:grpSpPr bwMode="auto">
            <a:xfrm>
              <a:off x="3916" y="1478"/>
              <a:ext cx="301" cy="354"/>
              <a:chOff x="1043" y="2525"/>
              <a:chExt cx="869" cy="740"/>
            </a:xfrm>
          </p:grpSpPr>
          <p:sp>
            <p:nvSpPr>
              <p:cNvPr id="221237" name="Freeform 25"/>
              <p:cNvSpPr>
                <a:spLocks/>
              </p:cNvSpPr>
              <p:nvPr/>
            </p:nvSpPr>
            <p:spPr bwMode="auto">
              <a:xfrm>
                <a:off x="1769" y="2983"/>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dirty="0">
                  <a:latin typeface="Arial" pitchFamily="34" charset="0"/>
                </a:endParaRPr>
              </a:p>
            </p:txBody>
          </p:sp>
          <p:sp>
            <p:nvSpPr>
              <p:cNvPr id="221238" name="Freeform 26"/>
              <p:cNvSpPr>
                <a:spLocks/>
              </p:cNvSpPr>
              <p:nvPr/>
            </p:nvSpPr>
            <p:spPr bwMode="auto">
              <a:xfrm>
                <a:off x="1737" y="2793"/>
                <a:ext cx="86" cy="221"/>
              </a:xfrm>
              <a:custGeom>
                <a:avLst/>
                <a:gdLst>
                  <a:gd name="T0" fmla="*/ 0 w 143"/>
                  <a:gd name="T1" fmla="*/ 0 h 278"/>
                  <a:gd name="T2" fmla="*/ 1 w 143"/>
                  <a:gd name="T3" fmla="*/ 2 h 278"/>
                  <a:gd name="T4" fmla="*/ 1 w 143"/>
                  <a:gd name="T5" fmla="*/ 10 h 278"/>
                  <a:gd name="T6" fmla="*/ 1 w 143"/>
                  <a:gd name="T7" fmla="*/ 11 h 278"/>
                  <a:gd name="T8" fmla="*/ 1 w 143"/>
                  <a:gd name="T9" fmla="*/ 4 h 278"/>
                  <a:gd name="T10" fmla="*/ 1 w 143"/>
                  <a:gd name="T11" fmla="*/ 2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dirty="0">
                  <a:latin typeface="Arial" pitchFamily="34" charset="0"/>
                </a:endParaRPr>
              </a:p>
            </p:txBody>
          </p:sp>
          <p:sp>
            <p:nvSpPr>
              <p:cNvPr id="221239" name="Freeform 27"/>
              <p:cNvSpPr>
                <a:spLocks/>
              </p:cNvSpPr>
              <p:nvPr/>
            </p:nvSpPr>
            <p:spPr bwMode="auto">
              <a:xfrm>
                <a:off x="1705" y="2639"/>
                <a:ext cx="51" cy="178"/>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dirty="0">
                  <a:latin typeface="Arial" pitchFamily="34" charset="0"/>
                </a:endParaRPr>
              </a:p>
            </p:txBody>
          </p:sp>
          <p:sp>
            <p:nvSpPr>
              <p:cNvPr id="221240" name="Freeform 28"/>
              <p:cNvSpPr>
                <a:spLocks/>
              </p:cNvSpPr>
              <p:nvPr/>
            </p:nvSpPr>
            <p:spPr bwMode="auto">
              <a:xfrm>
                <a:off x="1673" y="255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dirty="0">
                  <a:latin typeface="Arial" pitchFamily="34" charset="0"/>
                </a:endParaRPr>
              </a:p>
            </p:txBody>
          </p:sp>
          <p:sp>
            <p:nvSpPr>
              <p:cNvPr id="221241" name="Freeform 29"/>
              <p:cNvSpPr>
                <a:spLocks/>
              </p:cNvSpPr>
              <p:nvPr/>
            </p:nvSpPr>
            <p:spPr bwMode="auto">
              <a:xfrm flipH="1">
                <a:off x="1043" y="2987"/>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dirty="0">
                  <a:latin typeface="Arial" pitchFamily="34" charset="0"/>
                </a:endParaRPr>
              </a:p>
            </p:txBody>
          </p:sp>
          <p:sp>
            <p:nvSpPr>
              <p:cNvPr id="221242" name="Freeform 30"/>
              <p:cNvSpPr>
                <a:spLocks/>
              </p:cNvSpPr>
              <p:nvPr/>
            </p:nvSpPr>
            <p:spPr bwMode="auto">
              <a:xfrm flipH="1">
                <a:off x="1133" y="2812"/>
                <a:ext cx="86" cy="221"/>
              </a:xfrm>
              <a:custGeom>
                <a:avLst/>
                <a:gdLst>
                  <a:gd name="T0" fmla="*/ 0 w 143"/>
                  <a:gd name="T1" fmla="*/ 0 h 278"/>
                  <a:gd name="T2" fmla="*/ 1 w 143"/>
                  <a:gd name="T3" fmla="*/ 2 h 278"/>
                  <a:gd name="T4" fmla="*/ 1 w 143"/>
                  <a:gd name="T5" fmla="*/ 10 h 278"/>
                  <a:gd name="T6" fmla="*/ 1 w 143"/>
                  <a:gd name="T7" fmla="*/ 11 h 278"/>
                  <a:gd name="T8" fmla="*/ 1 w 143"/>
                  <a:gd name="T9" fmla="*/ 4 h 278"/>
                  <a:gd name="T10" fmla="*/ 1 w 143"/>
                  <a:gd name="T11" fmla="*/ 2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dirty="0">
                  <a:latin typeface="Arial" pitchFamily="34" charset="0"/>
                </a:endParaRPr>
              </a:p>
            </p:txBody>
          </p:sp>
          <p:sp>
            <p:nvSpPr>
              <p:cNvPr id="221243" name="Freeform 31"/>
              <p:cNvSpPr>
                <a:spLocks/>
              </p:cNvSpPr>
              <p:nvPr/>
            </p:nvSpPr>
            <p:spPr bwMode="auto">
              <a:xfrm flipH="1">
                <a:off x="1244" y="2586"/>
                <a:ext cx="51" cy="178"/>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dirty="0">
                  <a:latin typeface="Arial" pitchFamily="34" charset="0"/>
                </a:endParaRPr>
              </a:p>
            </p:txBody>
          </p:sp>
          <p:sp>
            <p:nvSpPr>
              <p:cNvPr id="221244" name="Freeform 32"/>
              <p:cNvSpPr>
                <a:spLocks/>
              </p:cNvSpPr>
              <p:nvPr/>
            </p:nvSpPr>
            <p:spPr bwMode="auto">
              <a:xfrm flipH="1">
                <a:off x="1204" y="269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1"/>
                </a:solidFill>
                <a:round/>
                <a:headEnd/>
                <a:tailEnd/>
              </a:ln>
            </p:spPr>
            <p:txBody>
              <a:bodyPr wrap="none" anchor="ctr"/>
              <a:lstStyle/>
              <a:p>
                <a:endParaRPr lang="en-US" dirty="0">
                  <a:latin typeface="Arial" pitchFamily="34" charset="0"/>
                </a:endParaRPr>
              </a:p>
            </p:txBody>
          </p:sp>
          <p:sp>
            <p:nvSpPr>
              <p:cNvPr id="221245" name="AutoShape 33"/>
              <p:cNvSpPr>
                <a:spLocks noChangeArrowheads="1"/>
              </p:cNvSpPr>
              <p:nvPr/>
            </p:nvSpPr>
            <p:spPr bwMode="auto">
              <a:xfrm flipV="1">
                <a:off x="1163" y="2525"/>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FF0000"/>
              </a:solidFill>
              <a:ln w="38100">
                <a:solidFill>
                  <a:schemeClr val="bg1"/>
                </a:solidFill>
                <a:miter lim="800000"/>
                <a:headEnd/>
                <a:tailEnd/>
              </a:ln>
            </p:spPr>
            <p:txBody>
              <a:bodyPr wrap="none" anchor="ctr"/>
              <a:lstStyle/>
              <a:p>
                <a:endParaRPr lang="en-US" dirty="0">
                  <a:latin typeface="Arial" pitchFamily="34" charset="0"/>
                </a:endParaRPr>
              </a:p>
            </p:txBody>
          </p:sp>
          <p:sp>
            <p:nvSpPr>
              <p:cNvPr id="221246" name="Rectangle 34"/>
              <p:cNvSpPr>
                <a:spLocks noChangeArrowheads="1"/>
              </p:cNvSpPr>
              <p:nvPr/>
            </p:nvSpPr>
            <p:spPr bwMode="auto">
              <a:xfrm>
                <a:off x="1163" y="3089"/>
                <a:ext cx="657" cy="157"/>
              </a:xfrm>
              <a:prstGeom prst="rect">
                <a:avLst/>
              </a:prstGeom>
              <a:solidFill>
                <a:srgbClr val="FF0000"/>
              </a:solidFill>
              <a:ln w="38100">
                <a:solidFill>
                  <a:schemeClr val="bg1"/>
                </a:solidFill>
                <a:miter lim="800000"/>
                <a:headEnd/>
                <a:tailEnd/>
              </a:ln>
            </p:spPr>
            <p:txBody>
              <a:bodyPr wrap="none" anchor="ctr"/>
              <a:lstStyle/>
              <a:p>
                <a:pPr eaLnBrk="0" hangingPunct="0"/>
                <a:endParaRPr lang="en-US">
                  <a:latin typeface="Arial" charset="0"/>
                </a:endParaRPr>
              </a:p>
            </p:txBody>
          </p:sp>
        </p:grpSp>
        <p:sp>
          <p:nvSpPr>
            <p:cNvPr id="221203" name="Text Box 35"/>
            <p:cNvSpPr txBox="1">
              <a:spLocks noChangeArrowheads="1"/>
            </p:cNvSpPr>
            <p:nvPr/>
          </p:nvSpPr>
          <p:spPr bwMode="auto">
            <a:xfrm>
              <a:off x="3960" y="1489"/>
              <a:ext cx="214" cy="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2</a:t>
              </a:r>
              <a:endParaRPr lang="en-US" sz="1200">
                <a:solidFill>
                  <a:schemeClr val="tx1"/>
                </a:solidFill>
                <a:latin typeface="Arial" charset="0"/>
              </a:endParaRPr>
            </a:p>
          </p:txBody>
        </p:sp>
        <p:sp>
          <p:nvSpPr>
            <p:cNvPr id="221204" name="Text Box 36"/>
            <p:cNvSpPr txBox="1">
              <a:spLocks noChangeArrowheads="1"/>
            </p:cNvSpPr>
            <p:nvPr/>
          </p:nvSpPr>
          <p:spPr bwMode="auto">
            <a:xfrm>
              <a:off x="4812" y="1887"/>
              <a:ext cx="170" cy="2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f</a:t>
              </a:r>
              <a:endParaRPr lang="en-US" sz="1200">
                <a:solidFill>
                  <a:schemeClr val="tx1"/>
                </a:solidFill>
                <a:latin typeface="Arial" charset="0"/>
              </a:endParaRPr>
            </a:p>
          </p:txBody>
        </p:sp>
        <p:grpSp>
          <p:nvGrpSpPr>
            <p:cNvPr id="221205" name="Group 37"/>
            <p:cNvGrpSpPr>
              <a:grpSpLocks/>
            </p:cNvGrpSpPr>
            <p:nvPr/>
          </p:nvGrpSpPr>
          <p:grpSpPr bwMode="auto">
            <a:xfrm rot="-5400000">
              <a:off x="4262" y="1451"/>
              <a:ext cx="242" cy="1719"/>
              <a:chOff x="4576" y="2046"/>
              <a:chExt cx="242" cy="1719"/>
            </a:xfrm>
          </p:grpSpPr>
          <p:sp>
            <p:nvSpPr>
              <p:cNvPr id="221229" name="Rectangle 38"/>
              <p:cNvSpPr>
                <a:spLocks noChangeArrowheads="1"/>
              </p:cNvSpPr>
              <p:nvPr/>
            </p:nvSpPr>
            <p:spPr bwMode="auto">
              <a:xfrm>
                <a:off x="4582" y="2046"/>
                <a:ext cx="224" cy="1719"/>
              </a:xfrm>
              <a:prstGeom prst="rect">
                <a:avLst/>
              </a:prstGeom>
              <a:solidFill>
                <a:srgbClr val="FF9900"/>
              </a:solidFill>
              <a:ln w="38100">
                <a:solidFill>
                  <a:schemeClr val="bg1"/>
                </a:solidFill>
                <a:miter lim="800000"/>
                <a:headEnd/>
                <a:tailEnd/>
              </a:ln>
            </p:spPr>
            <p:txBody>
              <a:bodyPr wrap="none" anchor="ctr"/>
              <a:lstStyle/>
              <a:p>
                <a:pPr eaLnBrk="0" hangingPunct="0"/>
                <a:endParaRPr lang="en-US">
                  <a:latin typeface="Arial" charset="0"/>
                </a:endParaRPr>
              </a:p>
            </p:txBody>
          </p:sp>
          <p:sp>
            <p:nvSpPr>
              <p:cNvPr id="221230" name="Line 39"/>
              <p:cNvSpPr>
                <a:spLocks noChangeShapeType="1"/>
              </p:cNvSpPr>
              <p:nvPr/>
            </p:nvSpPr>
            <p:spPr bwMode="auto">
              <a:xfrm>
                <a:off x="4582" y="2270"/>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31" name="Line 40"/>
              <p:cNvSpPr>
                <a:spLocks noChangeShapeType="1"/>
              </p:cNvSpPr>
              <p:nvPr/>
            </p:nvSpPr>
            <p:spPr bwMode="auto">
              <a:xfrm>
                <a:off x="4579" y="2492"/>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32" name="Line 41"/>
              <p:cNvSpPr>
                <a:spLocks noChangeShapeType="1"/>
              </p:cNvSpPr>
              <p:nvPr/>
            </p:nvSpPr>
            <p:spPr bwMode="auto">
              <a:xfrm>
                <a:off x="4576" y="2705"/>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33" name="Line 42"/>
              <p:cNvSpPr>
                <a:spLocks noChangeShapeType="1"/>
              </p:cNvSpPr>
              <p:nvPr/>
            </p:nvSpPr>
            <p:spPr bwMode="auto">
              <a:xfrm>
                <a:off x="4581" y="2923"/>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34" name="Line 43"/>
              <p:cNvSpPr>
                <a:spLocks noChangeShapeType="1"/>
              </p:cNvSpPr>
              <p:nvPr/>
            </p:nvSpPr>
            <p:spPr bwMode="auto">
              <a:xfrm>
                <a:off x="4579" y="3138"/>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35" name="Line 44"/>
              <p:cNvSpPr>
                <a:spLocks noChangeShapeType="1"/>
              </p:cNvSpPr>
              <p:nvPr/>
            </p:nvSpPr>
            <p:spPr bwMode="auto">
              <a:xfrm>
                <a:off x="4579" y="3345"/>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36" name="Line 45"/>
              <p:cNvSpPr>
                <a:spLocks noChangeShapeType="1"/>
              </p:cNvSpPr>
              <p:nvPr/>
            </p:nvSpPr>
            <p:spPr bwMode="auto">
              <a:xfrm>
                <a:off x="4594" y="3558"/>
                <a:ext cx="224"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grpSp>
        <p:sp>
          <p:nvSpPr>
            <p:cNvPr id="221206" name="Text Box 46"/>
            <p:cNvSpPr txBox="1">
              <a:spLocks noChangeArrowheads="1"/>
            </p:cNvSpPr>
            <p:nvPr/>
          </p:nvSpPr>
          <p:spPr bwMode="auto">
            <a:xfrm>
              <a:off x="3534" y="2186"/>
              <a:ext cx="214" cy="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0</a:t>
              </a:r>
              <a:endParaRPr lang="en-US" sz="1200">
                <a:solidFill>
                  <a:schemeClr val="tx1"/>
                </a:solidFill>
                <a:latin typeface="Arial" charset="0"/>
              </a:endParaRPr>
            </a:p>
          </p:txBody>
        </p:sp>
        <p:sp>
          <p:nvSpPr>
            <p:cNvPr id="221207" name="Text Box 47"/>
            <p:cNvSpPr txBox="1">
              <a:spLocks noChangeArrowheads="1"/>
            </p:cNvSpPr>
            <p:nvPr/>
          </p:nvSpPr>
          <p:spPr bwMode="auto">
            <a:xfrm>
              <a:off x="3733" y="2186"/>
              <a:ext cx="214" cy="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0</a:t>
              </a:r>
              <a:endParaRPr lang="en-US" sz="1200">
                <a:solidFill>
                  <a:schemeClr val="tx1"/>
                </a:solidFill>
                <a:latin typeface="Arial" charset="0"/>
              </a:endParaRPr>
            </a:p>
          </p:txBody>
        </p:sp>
        <p:sp>
          <p:nvSpPr>
            <p:cNvPr id="221208" name="Text Box 48"/>
            <p:cNvSpPr txBox="1">
              <a:spLocks noChangeArrowheads="1"/>
            </p:cNvSpPr>
            <p:nvPr/>
          </p:nvSpPr>
          <p:spPr bwMode="auto">
            <a:xfrm>
              <a:off x="4181" y="2186"/>
              <a:ext cx="214" cy="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0</a:t>
              </a:r>
              <a:endParaRPr lang="en-US" sz="1200">
                <a:solidFill>
                  <a:schemeClr val="tx1"/>
                </a:solidFill>
                <a:latin typeface="Arial" charset="0"/>
              </a:endParaRPr>
            </a:p>
          </p:txBody>
        </p:sp>
        <p:sp>
          <p:nvSpPr>
            <p:cNvPr id="221209" name="Text Box 49"/>
            <p:cNvSpPr txBox="1">
              <a:spLocks noChangeArrowheads="1"/>
            </p:cNvSpPr>
            <p:nvPr/>
          </p:nvSpPr>
          <p:spPr bwMode="auto">
            <a:xfrm>
              <a:off x="4377" y="2186"/>
              <a:ext cx="214" cy="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0</a:t>
              </a:r>
              <a:endParaRPr lang="en-US" sz="1200">
                <a:solidFill>
                  <a:schemeClr val="tx1"/>
                </a:solidFill>
                <a:latin typeface="Arial" charset="0"/>
              </a:endParaRPr>
            </a:p>
          </p:txBody>
        </p:sp>
        <p:sp>
          <p:nvSpPr>
            <p:cNvPr id="221210" name="Text Box 50"/>
            <p:cNvSpPr txBox="1">
              <a:spLocks noChangeArrowheads="1"/>
            </p:cNvSpPr>
            <p:nvPr/>
          </p:nvSpPr>
          <p:spPr bwMode="auto">
            <a:xfrm>
              <a:off x="4603" y="2186"/>
              <a:ext cx="214" cy="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5</a:t>
              </a:r>
              <a:endParaRPr lang="en-US" sz="1200">
                <a:solidFill>
                  <a:schemeClr val="tx1"/>
                </a:solidFill>
                <a:latin typeface="Arial" charset="0"/>
              </a:endParaRPr>
            </a:p>
          </p:txBody>
        </p:sp>
        <p:sp>
          <p:nvSpPr>
            <p:cNvPr id="221211" name="Text Box 51"/>
            <p:cNvSpPr txBox="1">
              <a:spLocks noChangeArrowheads="1"/>
            </p:cNvSpPr>
            <p:nvPr/>
          </p:nvSpPr>
          <p:spPr bwMode="auto">
            <a:xfrm>
              <a:off x="5024" y="2186"/>
              <a:ext cx="214" cy="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0</a:t>
              </a:r>
              <a:endParaRPr lang="en-US" sz="1200">
                <a:solidFill>
                  <a:schemeClr val="tx1"/>
                </a:solidFill>
                <a:latin typeface="Arial" charset="0"/>
              </a:endParaRPr>
            </a:p>
          </p:txBody>
        </p:sp>
        <p:sp>
          <p:nvSpPr>
            <p:cNvPr id="221212" name="Text Box 52"/>
            <p:cNvSpPr txBox="1">
              <a:spLocks noChangeArrowheads="1"/>
            </p:cNvSpPr>
            <p:nvPr/>
          </p:nvSpPr>
          <p:spPr bwMode="auto">
            <a:xfrm>
              <a:off x="3966" y="2186"/>
              <a:ext cx="214" cy="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4</a:t>
              </a:r>
              <a:endParaRPr lang="en-US" sz="1200">
                <a:solidFill>
                  <a:schemeClr val="tx1"/>
                </a:solidFill>
                <a:latin typeface="Arial" charset="0"/>
              </a:endParaRPr>
            </a:p>
          </p:txBody>
        </p:sp>
        <p:sp>
          <p:nvSpPr>
            <p:cNvPr id="221213" name="Text Box 53"/>
            <p:cNvSpPr txBox="1">
              <a:spLocks noChangeArrowheads="1"/>
            </p:cNvSpPr>
            <p:nvPr/>
          </p:nvSpPr>
          <p:spPr bwMode="auto">
            <a:xfrm>
              <a:off x="4809" y="2190"/>
              <a:ext cx="214" cy="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a:solidFill>
                    <a:schemeClr val="tx1"/>
                  </a:solidFill>
                  <a:latin typeface="Arial" charset="0"/>
                </a:rPr>
                <a:t>0</a:t>
              </a:r>
              <a:endParaRPr lang="en-US" sz="1200">
                <a:solidFill>
                  <a:schemeClr val="tx1"/>
                </a:solidFill>
                <a:latin typeface="Arial" charset="0"/>
              </a:endParaRPr>
            </a:p>
          </p:txBody>
        </p:sp>
        <p:sp>
          <p:nvSpPr>
            <p:cNvPr id="221214" name="Line 54"/>
            <p:cNvSpPr>
              <a:spLocks noChangeShapeType="1"/>
            </p:cNvSpPr>
            <p:nvPr/>
          </p:nvSpPr>
          <p:spPr bwMode="auto">
            <a:xfrm>
              <a:off x="4078" y="2624"/>
              <a:ext cx="0" cy="594"/>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grpSp>
          <p:nvGrpSpPr>
            <p:cNvPr id="221215" name="Group 55"/>
            <p:cNvGrpSpPr>
              <a:grpSpLocks/>
            </p:cNvGrpSpPr>
            <p:nvPr/>
          </p:nvGrpSpPr>
          <p:grpSpPr bwMode="auto">
            <a:xfrm>
              <a:off x="4579" y="1465"/>
              <a:ext cx="301" cy="354"/>
              <a:chOff x="1043" y="2525"/>
              <a:chExt cx="869" cy="740"/>
            </a:xfrm>
          </p:grpSpPr>
          <p:sp>
            <p:nvSpPr>
              <p:cNvPr id="221219" name="Freeform 56"/>
              <p:cNvSpPr>
                <a:spLocks/>
              </p:cNvSpPr>
              <p:nvPr/>
            </p:nvSpPr>
            <p:spPr bwMode="auto">
              <a:xfrm>
                <a:off x="1769" y="2983"/>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21220" name="Freeform 57"/>
              <p:cNvSpPr>
                <a:spLocks/>
              </p:cNvSpPr>
              <p:nvPr/>
            </p:nvSpPr>
            <p:spPr bwMode="auto">
              <a:xfrm>
                <a:off x="1737" y="2793"/>
                <a:ext cx="86" cy="221"/>
              </a:xfrm>
              <a:custGeom>
                <a:avLst/>
                <a:gdLst>
                  <a:gd name="T0" fmla="*/ 0 w 143"/>
                  <a:gd name="T1" fmla="*/ 0 h 278"/>
                  <a:gd name="T2" fmla="*/ 1 w 143"/>
                  <a:gd name="T3" fmla="*/ 2 h 278"/>
                  <a:gd name="T4" fmla="*/ 1 w 143"/>
                  <a:gd name="T5" fmla="*/ 10 h 278"/>
                  <a:gd name="T6" fmla="*/ 1 w 143"/>
                  <a:gd name="T7" fmla="*/ 11 h 278"/>
                  <a:gd name="T8" fmla="*/ 1 w 143"/>
                  <a:gd name="T9" fmla="*/ 4 h 278"/>
                  <a:gd name="T10" fmla="*/ 1 w 143"/>
                  <a:gd name="T11" fmla="*/ 2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21221" name="Freeform 58"/>
              <p:cNvSpPr>
                <a:spLocks/>
              </p:cNvSpPr>
              <p:nvPr/>
            </p:nvSpPr>
            <p:spPr bwMode="auto">
              <a:xfrm>
                <a:off x="1705" y="2639"/>
                <a:ext cx="51" cy="178"/>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accent2"/>
              </a:solidFill>
              <a:ln w="9525">
                <a:solidFill>
                  <a:schemeClr val="bg1"/>
                </a:solidFill>
                <a:round/>
                <a:headEnd/>
                <a:tailEnd/>
              </a:ln>
            </p:spPr>
            <p:txBody>
              <a:bodyPr wrap="none" anchor="ctr"/>
              <a:lstStyle/>
              <a:p>
                <a:endParaRPr lang="en-US" dirty="0">
                  <a:latin typeface="Arial" pitchFamily="34" charset="0"/>
                </a:endParaRPr>
              </a:p>
            </p:txBody>
          </p:sp>
          <p:sp>
            <p:nvSpPr>
              <p:cNvPr id="221222" name="Freeform 59"/>
              <p:cNvSpPr>
                <a:spLocks/>
              </p:cNvSpPr>
              <p:nvPr/>
            </p:nvSpPr>
            <p:spPr bwMode="auto">
              <a:xfrm>
                <a:off x="1673" y="255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accent2"/>
              </a:solidFill>
              <a:ln w="9525">
                <a:solidFill>
                  <a:schemeClr val="bg1"/>
                </a:solidFill>
                <a:round/>
                <a:headEnd/>
                <a:tailEnd/>
              </a:ln>
            </p:spPr>
            <p:txBody>
              <a:bodyPr wrap="none" anchor="ctr"/>
              <a:lstStyle/>
              <a:p>
                <a:endParaRPr lang="en-US" dirty="0">
                  <a:latin typeface="Arial" pitchFamily="34" charset="0"/>
                </a:endParaRPr>
              </a:p>
            </p:txBody>
          </p:sp>
          <p:sp>
            <p:nvSpPr>
              <p:cNvPr id="221223" name="Freeform 60"/>
              <p:cNvSpPr>
                <a:spLocks/>
              </p:cNvSpPr>
              <p:nvPr/>
            </p:nvSpPr>
            <p:spPr bwMode="auto">
              <a:xfrm flipH="1">
                <a:off x="1043" y="2987"/>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21224" name="Freeform 61"/>
              <p:cNvSpPr>
                <a:spLocks/>
              </p:cNvSpPr>
              <p:nvPr/>
            </p:nvSpPr>
            <p:spPr bwMode="auto">
              <a:xfrm flipH="1">
                <a:off x="1133" y="2812"/>
                <a:ext cx="86" cy="221"/>
              </a:xfrm>
              <a:custGeom>
                <a:avLst/>
                <a:gdLst>
                  <a:gd name="T0" fmla="*/ 0 w 143"/>
                  <a:gd name="T1" fmla="*/ 0 h 278"/>
                  <a:gd name="T2" fmla="*/ 1 w 143"/>
                  <a:gd name="T3" fmla="*/ 2 h 278"/>
                  <a:gd name="T4" fmla="*/ 1 w 143"/>
                  <a:gd name="T5" fmla="*/ 10 h 278"/>
                  <a:gd name="T6" fmla="*/ 1 w 143"/>
                  <a:gd name="T7" fmla="*/ 11 h 278"/>
                  <a:gd name="T8" fmla="*/ 1 w 143"/>
                  <a:gd name="T9" fmla="*/ 4 h 278"/>
                  <a:gd name="T10" fmla="*/ 1 w 143"/>
                  <a:gd name="T11" fmla="*/ 2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1"/>
              </a:solidFill>
              <a:ln w="9525">
                <a:solidFill>
                  <a:schemeClr val="bg1"/>
                </a:solidFill>
                <a:round/>
                <a:headEnd/>
                <a:tailEnd/>
              </a:ln>
            </p:spPr>
            <p:txBody>
              <a:bodyPr wrap="none" anchor="ctr"/>
              <a:lstStyle/>
              <a:p>
                <a:endParaRPr lang="en-US" dirty="0">
                  <a:latin typeface="Arial" pitchFamily="34" charset="0"/>
                </a:endParaRPr>
              </a:p>
            </p:txBody>
          </p:sp>
          <p:sp>
            <p:nvSpPr>
              <p:cNvPr id="221225" name="Freeform 62"/>
              <p:cNvSpPr>
                <a:spLocks/>
              </p:cNvSpPr>
              <p:nvPr/>
            </p:nvSpPr>
            <p:spPr bwMode="auto">
              <a:xfrm flipH="1">
                <a:off x="1244" y="2586"/>
                <a:ext cx="51" cy="178"/>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accent2"/>
              </a:solidFill>
              <a:ln w="9525">
                <a:solidFill>
                  <a:schemeClr val="bg1"/>
                </a:solidFill>
                <a:round/>
                <a:headEnd/>
                <a:tailEnd/>
              </a:ln>
            </p:spPr>
            <p:txBody>
              <a:bodyPr wrap="none" anchor="ctr"/>
              <a:lstStyle/>
              <a:p>
                <a:endParaRPr lang="en-US" dirty="0">
                  <a:latin typeface="Arial" pitchFamily="34" charset="0"/>
                </a:endParaRPr>
              </a:p>
            </p:txBody>
          </p:sp>
          <p:sp>
            <p:nvSpPr>
              <p:cNvPr id="221226" name="Freeform 63"/>
              <p:cNvSpPr>
                <a:spLocks/>
              </p:cNvSpPr>
              <p:nvPr/>
            </p:nvSpPr>
            <p:spPr bwMode="auto">
              <a:xfrm flipH="1">
                <a:off x="1204" y="2691"/>
                <a:ext cx="47" cy="156"/>
              </a:xfrm>
              <a:custGeom>
                <a:avLst/>
                <a:gdLst>
                  <a:gd name="T0" fmla="*/ 0 w 143"/>
                  <a:gd name="T1" fmla="*/ 0 h 278"/>
                  <a:gd name="T2" fmla="*/ 0 w 143"/>
                  <a:gd name="T3" fmla="*/ 1 h 278"/>
                  <a:gd name="T4" fmla="*/ 0 w 143"/>
                  <a:gd name="T5" fmla="*/ 1 h 278"/>
                  <a:gd name="T6" fmla="*/ 0 w 143"/>
                  <a:gd name="T7" fmla="*/ 1 h 278"/>
                  <a:gd name="T8" fmla="*/ 0 w 143"/>
                  <a:gd name="T9" fmla="*/ 1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accent2"/>
              </a:solidFill>
              <a:ln w="9525">
                <a:solidFill>
                  <a:schemeClr val="bg1"/>
                </a:solidFill>
                <a:round/>
                <a:headEnd/>
                <a:tailEnd/>
              </a:ln>
            </p:spPr>
            <p:txBody>
              <a:bodyPr wrap="none" anchor="ctr"/>
              <a:lstStyle/>
              <a:p>
                <a:endParaRPr lang="en-US" dirty="0">
                  <a:latin typeface="Arial" pitchFamily="34" charset="0"/>
                </a:endParaRPr>
              </a:p>
            </p:txBody>
          </p:sp>
          <p:sp>
            <p:nvSpPr>
              <p:cNvPr id="221227" name="AutoShape 64"/>
              <p:cNvSpPr>
                <a:spLocks noChangeArrowheads="1"/>
              </p:cNvSpPr>
              <p:nvPr/>
            </p:nvSpPr>
            <p:spPr bwMode="auto">
              <a:xfrm flipV="1">
                <a:off x="1163" y="2525"/>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accent2"/>
              </a:solidFill>
              <a:ln w="38100">
                <a:solidFill>
                  <a:schemeClr val="bg1"/>
                </a:solidFill>
                <a:miter lim="800000"/>
                <a:headEnd/>
                <a:tailEnd/>
              </a:ln>
            </p:spPr>
            <p:txBody>
              <a:bodyPr wrap="none" anchor="ctr"/>
              <a:lstStyle/>
              <a:p>
                <a:endParaRPr lang="en-US" dirty="0">
                  <a:latin typeface="Arial" pitchFamily="34" charset="0"/>
                </a:endParaRPr>
              </a:p>
            </p:txBody>
          </p:sp>
          <p:sp>
            <p:nvSpPr>
              <p:cNvPr id="221228" name="Rectangle 65"/>
              <p:cNvSpPr>
                <a:spLocks noChangeArrowheads="1"/>
              </p:cNvSpPr>
              <p:nvPr/>
            </p:nvSpPr>
            <p:spPr bwMode="auto">
              <a:xfrm>
                <a:off x="1163" y="3089"/>
                <a:ext cx="657" cy="157"/>
              </a:xfrm>
              <a:prstGeom prst="rect">
                <a:avLst/>
              </a:prstGeom>
              <a:solidFill>
                <a:schemeClr val="accent2"/>
              </a:solidFill>
              <a:ln w="38100">
                <a:solidFill>
                  <a:schemeClr val="bg1"/>
                </a:solidFill>
                <a:miter lim="800000"/>
                <a:headEnd/>
                <a:tailEnd/>
              </a:ln>
            </p:spPr>
            <p:txBody>
              <a:bodyPr wrap="none" anchor="ctr"/>
              <a:lstStyle/>
              <a:p>
                <a:pPr eaLnBrk="0" hangingPunct="0"/>
                <a:endParaRPr lang="en-US">
                  <a:latin typeface="Arial" charset="0"/>
                </a:endParaRPr>
              </a:p>
            </p:txBody>
          </p:sp>
        </p:grpSp>
        <p:sp>
          <p:nvSpPr>
            <p:cNvPr id="221216" name="Text Box 66"/>
            <p:cNvSpPr txBox="1">
              <a:spLocks noChangeArrowheads="1"/>
            </p:cNvSpPr>
            <p:nvPr/>
          </p:nvSpPr>
          <p:spPr bwMode="auto">
            <a:xfrm>
              <a:off x="4623" y="1476"/>
              <a:ext cx="214" cy="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000" dirty="0">
                  <a:solidFill>
                    <a:schemeClr val="bg1"/>
                  </a:solidFill>
                  <a:latin typeface="Arial" charset="0"/>
                </a:rPr>
                <a:t>6</a:t>
              </a:r>
              <a:endParaRPr lang="en-US" sz="1200" dirty="0">
                <a:solidFill>
                  <a:schemeClr val="bg1"/>
                </a:solidFill>
                <a:latin typeface="Arial" charset="0"/>
              </a:endParaRPr>
            </a:p>
          </p:txBody>
        </p:sp>
        <p:sp>
          <p:nvSpPr>
            <p:cNvPr id="221217" name="Line 67"/>
            <p:cNvSpPr>
              <a:spLocks noChangeShapeType="1"/>
            </p:cNvSpPr>
            <p:nvPr/>
          </p:nvSpPr>
          <p:spPr bwMode="auto">
            <a:xfrm>
              <a:off x="4723" y="2629"/>
              <a:ext cx="0" cy="594"/>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itchFamily="34" charset="0"/>
              </a:endParaRPr>
            </a:p>
          </p:txBody>
        </p:sp>
        <p:sp>
          <p:nvSpPr>
            <p:cNvPr id="221218" name="Text Box 68"/>
            <p:cNvSpPr txBox="1">
              <a:spLocks noChangeArrowheads="1"/>
            </p:cNvSpPr>
            <p:nvPr/>
          </p:nvSpPr>
          <p:spPr bwMode="auto">
            <a:xfrm>
              <a:off x="4175" y="3322"/>
              <a:ext cx="476" cy="36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3200">
                  <a:solidFill>
                    <a:schemeClr val="tx1"/>
                  </a:solidFill>
                  <a:latin typeface="Arial" charset="0"/>
                </a:rPr>
                <a:t>CS</a:t>
              </a:r>
            </a:p>
          </p:txBody>
        </p:sp>
      </p:grpSp>
      <p:sp>
        <p:nvSpPr>
          <p:cNvPr id="221191" name="AutoShape 5"/>
          <p:cNvSpPr>
            <a:spLocks noChangeArrowheads="1"/>
          </p:cNvSpPr>
          <p:nvPr/>
        </p:nvSpPr>
        <p:spPr bwMode="auto">
          <a:xfrm>
            <a:off x="1249638" y="2213289"/>
            <a:ext cx="4108450" cy="809625"/>
          </a:xfrm>
          <a:prstGeom prst="wedgeRoundRectCallout">
            <a:avLst>
              <a:gd name="adj1" fmla="val 8806"/>
              <a:gd name="adj2" fmla="val -48375"/>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sz="2800" b="0">
              <a:solidFill>
                <a:srgbClr val="FF0000"/>
              </a:solidFill>
              <a:latin typeface="Arial" charset="0"/>
            </a:endParaRP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2323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2323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618631E3-B98A-6147-BB8C-A4BBFCF185EB}" type="slidenum">
              <a:rPr lang="ar-SA" sz="1400" b="0">
                <a:solidFill>
                  <a:srgbClr val="FFFF00"/>
                </a:solidFill>
                <a:latin typeface="Arial" charset="0"/>
                <a:cs typeface="Arial" charset="0"/>
              </a:rPr>
              <a:pPr/>
              <a:t>73</a:t>
            </a:fld>
            <a:endParaRPr lang="en-US" sz="1400" b="0">
              <a:solidFill>
                <a:srgbClr val="FFFF00"/>
              </a:solidFill>
              <a:latin typeface="Arial" charset="0"/>
              <a:cs typeface="Arial" charset="0"/>
            </a:endParaRPr>
          </a:p>
        </p:txBody>
      </p:sp>
      <p:pic>
        <p:nvPicPr>
          <p:cNvPr id="223235" name="Picture 6" descr="magic"/>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40000" y="308292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36" name="Rectangle 2"/>
          <p:cNvSpPr>
            <a:spLocks noGrp="1" noChangeArrowheads="1"/>
          </p:cNvSpPr>
          <p:nvPr>
            <p:ph type="title"/>
          </p:nvPr>
        </p:nvSpPr>
        <p:spPr/>
        <p:txBody>
          <a:bodyPr/>
          <a:lstStyle/>
          <a:p>
            <a:r>
              <a:rPr lang="en-US" dirty="0">
                <a:latin typeface="Arial" charset="0"/>
              </a:rPr>
              <a:t>Bakery Algorithm</a:t>
            </a:r>
          </a:p>
        </p:txBody>
      </p:sp>
      <p:sp>
        <p:nvSpPr>
          <p:cNvPr id="223237" name="Rectangle 3"/>
          <p:cNvSpPr>
            <a:spLocks noChangeArrowheads="1"/>
          </p:cNvSpPr>
          <p:nvPr/>
        </p:nvSpPr>
        <p:spPr bwMode="auto">
          <a:xfrm>
            <a:off x="1062037" y="2219325"/>
            <a:ext cx="7685147" cy="2678113"/>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DCDCAA"/>
                </a:solidFill>
                <a:effectLst/>
                <a:latin typeface="Consolas" panose="020B0609020204030204" pitchFamily="49" charset="0"/>
              </a:rPr>
              <a:t>max</a:t>
            </a:r>
            <a:r>
              <a:rPr lang="en-US" sz="2400" b="0" dirty="0">
                <a:solidFill>
                  <a:srgbClr val="D4D4D4"/>
                </a:solidFill>
                <a:effectLst/>
                <a:latin typeface="Consolas" panose="020B0609020204030204" pitchFamily="49" charset="0"/>
              </a:rPr>
              <a:t>(label[</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 …,label[n-</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(for some k: </a:t>
            </a:r>
          </a:p>
          <a:p>
            <a:r>
              <a:rPr lang="en-US" sz="2400" b="0" dirty="0">
                <a:solidFill>
                  <a:srgbClr val="D4D4D4"/>
                </a:solidFill>
                <a:effectLst/>
                <a:latin typeface="Consolas" panose="020B0609020204030204" pitchFamily="49" charset="0"/>
              </a:rPr>
              <a:t>    flag[k] &amp;&amp;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&gt; (label[k],k));</a:t>
            </a:r>
          </a:p>
          <a:p>
            <a:r>
              <a:rPr lang="en-US" sz="2400" b="0" dirty="0">
                <a:solidFill>
                  <a:srgbClr val="D4D4D4"/>
                </a:solidFill>
                <a:effectLst/>
                <a:latin typeface="Consolas" panose="020B0609020204030204" pitchFamily="49" charset="0"/>
              </a:rPr>
              <a:t> }</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69EB02C-2547-84FA-2CC0-CFC0CC7F995A}"/>
              </a:ext>
            </a:extLst>
          </p:cNvPr>
          <p:cNvSpPr>
            <a:spLocks noChangeArrowheads="1"/>
          </p:cNvSpPr>
          <p:nvPr/>
        </p:nvSpPr>
        <p:spPr bwMode="auto">
          <a:xfrm>
            <a:off x="1062037" y="2219325"/>
            <a:ext cx="7685147" cy="2678113"/>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DCDCAA"/>
                </a:solidFill>
                <a:effectLst/>
                <a:latin typeface="Consolas" panose="020B0609020204030204" pitchFamily="49" charset="0"/>
              </a:rPr>
              <a:t>max</a:t>
            </a:r>
            <a:r>
              <a:rPr lang="en-US" sz="2400" b="0" dirty="0">
                <a:solidFill>
                  <a:srgbClr val="D4D4D4"/>
                </a:solidFill>
                <a:effectLst/>
                <a:latin typeface="Consolas" panose="020B0609020204030204" pitchFamily="49" charset="0"/>
              </a:rPr>
              <a:t>(label[</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 …,label[n-</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(for some k: </a:t>
            </a:r>
          </a:p>
          <a:p>
            <a:r>
              <a:rPr lang="en-US" sz="2400" b="0" dirty="0">
                <a:solidFill>
                  <a:srgbClr val="D4D4D4"/>
                </a:solidFill>
                <a:effectLst/>
                <a:latin typeface="Consolas" panose="020B0609020204030204" pitchFamily="49" charset="0"/>
              </a:rPr>
              <a:t>    flag[k] &amp;&amp;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&gt; (label[k],k));</a:t>
            </a:r>
          </a:p>
          <a:p>
            <a:r>
              <a:rPr lang="en-US" sz="2400" b="0" dirty="0">
                <a:solidFill>
                  <a:srgbClr val="D4D4D4"/>
                </a:solidFill>
                <a:effectLst/>
                <a:latin typeface="Consolas" panose="020B0609020204030204" pitchFamily="49" charset="0"/>
              </a:rPr>
              <a:t> }</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22528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2528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090AB6D-63C1-4146-B12D-504A436ECEB7}" type="slidenum">
              <a:rPr lang="ar-SA" sz="1400" b="0">
                <a:solidFill>
                  <a:srgbClr val="FFFF00"/>
                </a:solidFill>
                <a:latin typeface="Arial" charset="0"/>
                <a:cs typeface="Arial" charset="0"/>
              </a:rPr>
              <a:pPr/>
              <a:t>74</a:t>
            </a:fld>
            <a:endParaRPr lang="en-US" sz="1400" b="0">
              <a:solidFill>
                <a:srgbClr val="FFFF00"/>
              </a:solidFill>
              <a:latin typeface="Arial" charset="0"/>
              <a:cs typeface="Arial" charset="0"/>
            </a:endParaRPr>
          </a:p>
        </p:txBody>
      </p:sp>
      <p:sp>
        <p:nvSpPr>
          <p:cNvPr id="225284" name="Rectangle 3"/>
          <p:cNvSpPr>
            <a:spLocks noGrp="1" noChangeArrowheads="1"/>
          </p:cNvSpPr>
          <p:nvPr>
            <p:ph type="title"/>
          </p:nvPr>
        </p:nvSpPr>
        <p:spPr/>
        <p:txBody>
          <a:bodyPr/>
          <a:lstStyle/>
          <a:p>
            <a:r>
              <a:rPr lang="en-US">
                <a:latin typeface="Arial" charset="0"/>
              </a:rPr>
              <a:t>Bakery Algorithm</a:t>
            </a:r>
          </a:p>
        </p:txBody>
      </p:sp>
      <p:sp>
        <p:nvSpPr>
          <p:cNvPr id="225286" name="AutoShape 5"/>
          <p:cNvSpPr>
            <a:spLocks noChangeArrowheads="1"/>
          </p:cNvSpPr>
          <p:nvPr/>
        </p:nvSpPr>
        <p:spPr bwMode="auto">
          <a:xfrm>
            <a:off x="1320006" y="3288418"/>
            <a:ext cx="7138194" cy="809625"/>
          </a:xfrm>
          <a:prstGeom prst="wedgeRoundRectCallout">
            <a:avLst>
              <a:gd name="adj1" fmla="val 33743"/>
              <a:gd name="adj2" fmla="val -103697"/>
              <a:gd name="adj3" fmla="val 16667"/>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sz="2800" b="0">
              <a:solidFill>
                <a:srgbClr val="FF0000"/>
              </a:solidFill>
              <a:latin typeface="Arial" charset="0"/>
            </a:endParaRPr>
          </a:p>
        </p:txBody>
      </p:sp>
      <p:sp>
        <p:nvSpPr>
          <p:cNvPr id="225287" name="Text Box 6"/>
          <p:cNvSpPr txBox="1">
            <a:spLocks noChangeArrowheads="1"/>
          </p:cNvSpPr>
          <p:nvPr/>
        </p:nvSpPr>
        <p:spPr bwMode="auto">
          <a:xfrm>
            <a:off x="6496274" y="2206688"/>
            <a:ext cx="2018851" cy="523220"/>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Doorway</a:t>
            </a: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AA15D4D3-C9B8-5631-25C2-1E6E5846C25A}"/>
              </a:ext>
            </a:extLst>
          </p:cNvPr>
          <p:cNvSpPr>
            <a:spLocks noChangeArrowheads="1"/>
          </p:cNvSpPr>
          <p:nvPr/>
        </p:nvSpPr>
        <p:spPr bwMode="auto">
          <a:xfrm>
            <a:off x="1062037" y="2219325"/>
            <a:ext cx="7685147" cy="2678113"/>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DCDCAA"/>
                </a:solidFill>
                <a:effectLst/>
                <a:latin typeface="Consolas" panose="020B0609020204030204" pitchFamily="49" charset="0"/>
              </a:rPr>
              <a:t>max</a:t>
            </a:r>
            <a:r>
              <a:rPr lang="en-US" sz="2400" b="0" dirty="0">
                <a:solidFill>
                  <a:srgbClr val="D4D4D4"/>
                </a:solidFill>
                <a:effectLst/>
                <a:latin typeface="Consolas" panose="020B0609020204030204" pitchFamily="49" charset="0"/>
              </a:rPr>
              <a:t>(label[</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 …,label[n-</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(for some k: </a:t>
            </a:r>
          </a:p>
          <a:p>
            <a:r>
              <a:rPr lang="en-US" sz="2400" b="0" dirty="0">
                <a:solidFill>
                  <a:srgbClr val="D4D4D4"/>
                </a:solidFill>
                <a:effectLst/>
                <a:latin typeface="Consolas" panose="020B0609020204030204" pitchFamily="49" charset="0"/>
              </a:rPr>
              <a:t>    flag[k] &amp;&amp;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&gt; (label[k],k));</a:t>
            </a:r>
          </a:p>
          <a:p>
            <a:r>
              <a:rPr lang="en-US" sz="2400" b="0" dirty="0">
                <a:solidFill>
                  <a:srgbClr val="D4D4D4"/>
                </a:solidFill>
                <a:effectLst/>
                <a:latin typeface="Consolas" panose="020B0609020204030204" pitchFamily="49" charset="0"/>
              </a:rPr>
              <a:t> }</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22732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2733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AB88E456-E7E8-E44F-8BC1-68B9A6CC4812}" type="slidenum">
              <a:rPr lang="ar-SA" sz="1400" b="0">
                <a:solidFill>
                  <a:srgbClr val="FFFF00"/>
                </a:solidFill>
                <a:latin typeface="Arial" charset="0"/>
                <a:cs typeface="Arial" charset="0"/>
              </a:rPr>
              <a:pPr/>
              <a:t>75</a:t>
            </a:fld>
            <a:endParaRPr lang="en-US" sz="1400" b="0">
              <a:solidFill>
                <a:srgbClr val="FFFF00"/>
              </a:solidFill>
              <a:latin typeface="Arial" charset="0"/>
              <a:cs typeface="Arial" charset="0"/>
            </a:endParaRPr>
          </a:p>
        </p:txBody>
      </p:sp>
      <p:sp>
        <p:nvSpPr>
          <p:cNvPr id="227332" name="Rectangle 3"/>
          <p:cNvSpPr>
            <a:spLocks noGrp="1" noChangeArrowheads="1"/>
          </p:cNvSpPr>
          <p:nvPr>
            <p:ph type="title"/>
          </p:nvPr>
        </p:nvSpPr>
        <p:spPr/>
        <p:txBody>
          <a:bodyPr/>
          <a:lstStyle/>
          <a:p>
            <a:r>
              <a:rPr lang="en-US">
                <a:latin typeface="Arial" charset="0"/>
              </a:rPr>
              <a:t>Bakery Algorithm</a:t>
            </a:r>
          </a:p>
        </p:txBody>
      </p:sp>
      <p:sp>
        <p:nvSpPr>
          <p:cNvPr id="227334" name="AutoShape 6"/>
          <p:cNvSpPr>
            <a:spLocks noChangeArrowheads="1"/>
          </p:cNvSpPr>
          <p:nvPr/>
        </p:nvSpPr>
        <p:spPr bwMode="auto">
          <a:xfrm>
            <a:off x="1402182" y="3336924"/>
            <a:ext cx="2776537" cy="442913"/>
          </a:xfrm>
          <a:prstGeom prst="wedgeRoundRectCallout">
            <a:avLst>
              <a:gd name="adj1" fmla="val 84480"/>
              <a:gd name="adj2" fmla="val -151494"/>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sz="2800" b="0">
              <a:solidFill>
                <a:srgbClr val="FF0000"/>
              </a:solidFill>
              <a:latin typeface="Arial" charset="0"/>
            </a:endParaRPr>
          </a:p>
        </p:txBody>
      </p:sp>
      <p:sp>
        <p:nvSpPr>
          <p:cNvPr id="227335" name="Text Box 7"/>
          <p:cNvSpPr txBox="1">
            <a:spLocks noChangeArrowheads="1"/>
          </p:cNvSpPr>
          <p:nvPr/>
        </p:nvSpPr>
        <p:spPr bwMode="auto">
          <a:xfrm>
            <a:off x="5209247" y="2668228"/>
            <a:ext cx="2872716" cy="5191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I</a:t>
            </a:r>
            <a:r>
              <a:rPr lang="fr-FR" altLang="ja-JP" sz="2800" dirty="0">
                <a:solidFill>
                  <a:srgbClr val="FFFF00"/>
                </a:solidFill>
                <a:latin typeface="Arial" charset="0"/>
              </a:rPr>
              <a:t>'</a:t>
            </a:r>
            <a:r>
              <a:rPr lang="en-US" altLang="ja-JP" sz="2800" dirty="0">
                <a:solidFill>
                  <a:srgbClr val="FFFF00"/>
                </a:solidFill>
                <a:latin typeface="Arial" charset="0"/>
              </a:rPr>
              <a:t>m interested</a:t>
            </a:r>
            <a:endParaRPr lang="en-US" sz="2800" dirty="0">
              <a:solidFill>
                <a:srgbClr val="FFFF00"/>
              </a:solidFill>
              <a:latin typeface="Arial" charset="0"/>
            </a:endParaRPr>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09527B45-28F6-63CE-E855-941DC81FDAC4}"/>
              </a:ext>
            </a:extLst>
          </p:cNvPr>
          <p:cNvSpPr>
            <a:spLocks noChangeArrowheads="1"/>
          </p:cNvSpPr>
          <p:nvPr/>
        </p:nvSpPr>
        <p:spPr bwMode="auto">
          <a:xfrm>
            <a:off x="1062037" y="2219325"/>
            <a:ext cx="7685147" cy="2678113"/>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DCDCAA"/>
                </a:solidFill>
                <a:effectLst/>
                <a:latin typeface="Consolas" panose="020B0609020204030204" pitchFamily="49" charset="0"/>
              </a:rPr>
              <a:t>max</a:t>
            </a:r>
            <a:r>
              <a:rPr lang="en-US" sz="2400" b="0" dirty="0">
                <a:solidFill>
                  <a:srgbClr val="D4D4D4"/>
                </a:solidFill>
                <a:effectLst/>
                <a:latin typeface="Consolas" panose="020B0609020204030204" pitchFamily="49" charset="0"/>
              </a:rPr>
              <a:t>(label[</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 …,label[n-</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(for some k: </a:t>
            </a:r>
          </a:p>
          <a:p>
            <a:r>
              <a:rPr lang="en-US" sz="2400" b="0" dirty="0">
                <a:solidFill>
                  <a:srgbClr val="D4D4D4"/>
                </a:solidFill>
                <a:effectLst/>
                <a:latin typeface="Consolas" panose="020B0609020204030204" pitchFamily="49" charset="0"/>
              </a:rPr>
              <a:t>    flag[k] &amp;&amp;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&gt; (label[k],k));</a:t>
            </a:r>
          </a:p>
          <a:p>
            <a:r>
              <a:rPr lang="en-US" sz="2400" b="0" dirty="0">
                <a:solidFill>
                  <a:srgbClr val="D4D4D4"/>
                </a:solidFill>
                <a:effectLst/>
                <a:latin typeface="Consolas" panose="020B0609020204030204" pitchFamily="49" charset="0"/>
              </a:rPr>
              <a:t> }</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22937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2937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006C3924-CEA4-B843-A088-CEC59859D8D6}" type="slidenum">
              <a:rPr lang="ar-SA" sz="1400" b="0">
                <a:solidFill>
                  <a:srgbClr val="FFFF00"/>
                </a:solidFill>
                <a:latin typeface="Arial" charset="0"/>
                <a:cs typeface="Arial" charset="0"/>
              </a:rPr>
              <a:pPr/>
              <a:t>76</a:t>
            </a:fld>
            <a:endParaRPr lang="en-US" sz="1400" b="0">
              <a:solidFill>
                <a:srgbClr val="FFFF00"/>
              </a:solidFill>
              <a:latin typeface="Arial" charset="0"/>
              <a:cs typeface="Arial" charset="0"/>
            </a:endParaRPr>
          </a:p>
        </p:txBody>
      </p:sp>
      <p:sp>
        <p:nvSpPr>
          <p:cNvPr id="229380" name="Rectangle 3"/>
          <p:cNvSpPr>
            <a:spLocks noGrp="1" noChangeArrowheads="1"/>
          </p:cNvSpPr>
          <p:nvPr>
            <p:ph type="title"/>
          </p:nvPr>
        </p:nvSpPr>
        <p:spPr/>
        <p:txBody>
          <a:bodyPr/>
          <a:lstStyle/>
          <a:p>
            <a:r>
              <a:rPr lang="en-US" dirty="0">
                <a:latin typeface="Arial" charset="0"/>
              </a:rPr>
              <a:t>Bakery Algorithm</a:t>
            </a:r>
          </a:p>
        </p:txBody>
      </p:sp>
      <p:sp>
        <p:nvSpPr>
          <p:cNvPr id="229382" name="AutoShape 6"/>
          <p:cNvSpPr>
            <a:spLocks noChangeArrowheads="1"/>
          </p:cNvSpPr>
          <p:nvPr/>
        </p:nvSpPr>
        <p:spPr bwMode="auto">
          <a:xfrm>
            <a:off x="1391443" y="3705105"/>
            <a:ext cx="7066757" cy="428625"/>
          </a:xfrm>
          <a:prstGeom prst="wedgeRoundRectCallout">
            <a:avLst>
              <a:gd name="adj1" fmla="val 33314"/>
              <a:gd name="adj2" fmla="val -177770"/>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sz="2800" b="0">
              <a:solidFill>
                <a:srgbClr val="FF0000"/>
              </a:solidFill>
              <a:latin typeface="Arial" charset="0"/>
            </a:endParaRPr>
          </a:p>
        </p:txBody>
      </p:sp>
      <p:sp>
        <p:nvSpPr>
          <p:cNvPr id="229383" name="Text Box 7"/>
          <p:cNvSpPr txBox="1">
            <a:spLocks noChangeArrowheads="1"/>
          </p:cNvSpPr>
          <p:nvPr/>
        </p:nvSpPr>
        <p:spPr bwMode="auto">
          <a:xfrm>
            <a:off x="3485071" y="2075517"/>
            <a:ext cx="5262113" cy="954107"/>
          </a:xfrm>
          <a:prstGeom prst="rect">
            <a:avLst/>
          </a:prstGeom>
          <a:solidFill>
            <a:schemeClr val="tx1"/>
          </a:solidFill>
          <a:ln w="38100">
            <a:solidFill>
              <a:srgbClr val="FF0000"/>
            </a:solidFill>
            <a:miter lim="800000"/>
            <a:headEnd/>
            <a:tailEnd/>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Take increasing label </a:t>
            </a:r>
          </a:p>
          <a:p>
            <a:pPr algn="ctr"/>
            <a:r>
              <a:rPr lang="en-US" sz="2800" dirty="0">
                <a:solidFill>
                  <a:srgbClr val="FFFF00"/>
                </a:solidFill>
                <a:latin typeface="Arial" charset="0"/>
              </a:rPr>
              <a:t>(read labels in arbitrary order)</a:t>
            </a:r>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059B3CD-6028-AFED-204C-F49317B96297}"/>
              </a:ext>
            </a:extLst>
          </p:cNvPr>
          <p:cNvSpPr>
            <a:spLocks noChangeArrowheads="1"/>
          </p:cNvSpPr>
          <p:nvPr/>
        </p:nvSpPr>
        <p:spPr bwMode="auto">
          <a:xfrm>
            <a:off x="1062037" y="2219325"/>
            <a:ext cx="7685147" cy="2678113"/>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DCDCAA"/>
                </a:solidFill>
                <a:effectLst/>
                <a:latin typeface="Consolas" panose="020B0609020204030204" pitchFamily="49" charset="0"/>
              </a:rPr>
              <a:t>max</a:t>
            </a:r>
            <a:r>
              <a:rPr lang="en-US" sz="2400" b="0" dirty="0">
                <a:solidFill>
                  <a:srgbClr val="D4D4D4"/>
                </a:solidFill>
                <a:effectLst/>
                <a:latin typeface="Consolas" panose="020B0609020204030204" pitchFamily="49" charset="0"/>
              </a:rPr>
              <a:t>(label[</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 …,label[n-</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(for some k: </a:t>
            </a:r>
          </a:p>
          <a:p>
            <a:r>
              <a:rPr lang="en-US" sz="2400" b="0" dirty="0">
                <a:solidFill>
                  <a:srgbClr val="D4D4D4"/>
                </a:solidFill>
                <a:effectLst/>
                <a:latin typeface="Consolas" panose="020B0609020204030204" pitchFamily="49" charset="0"/>
              </a:rPr>
              <a:t>    flag[k] &amp;&amp;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&gt; (label[k],k));</a:t>
            </a:r>
          </a:p>
          <a:p>
            <a:r>
              <a:rPr lang="en-US" sz="2400" b="0" dirty="0">
                <a:solidFill>
                  <a:srgbClr val="D4D4D4"/>
                </a:solidFill>
                <a:effectLst/>
                <a:latin typeface="Consolas" panose="020B0609020204030204" pitchFamily="49" charset="0"/>
              </a:rPr>
              <a:t> }</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23142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3142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E5DC2B9A-3693-D145-951F-064CD6DFFD80}" type="slidenum">
              <a:rPr lang="ar-SA" sz="1400" b="0">
                <a:solidFill>
                  <a:srgbClr val="FFFF00"/>
                </a:solidFill>
                <a:latin typeface="Arial" charset="0"/>
                <a:cs typeface="Arial" charset="0"/>
              </a:rPr>
              <a:pPr/>
              <a:t>77</a:t>
            </a:fld>
            <a:endParaRPr lang="en-US" sz="1400" b="0">
              <a:solidFill>
                <a:srgbClr val="FFFF00"/>
              </a:solidFill>
              <a:latin typeface="Arial" charset="0"/>
              <a:cs typeface="Arial" charset="0"/>
            </a:endParaRPr>
          </a:p>
        </p:txBody>
      </p:sp>
      <p:sp>
        <p:nvSpPr>
          <p:cNvPr id="231428" name="Rectangle 3"/>
          <p:cNvSpPr>
            <a:spLocks noGrp="1" noChangeArrowheads="1"/>
          </p:cNvSpPr>
          <p:nvPr>
            <p:ph type="title"/>
          </p:nvPr>
        </p:nvSpPr>
        <p:spPr/>
        <p:txBody>
          <a:bodyPr/>
          <a:lstStyle/>
          <a:p>
            <a:r>
              <a:rPr lang="en-US">
                <a:latin typeface="Arial" charset="0"/>
              </a:rPr>
              <a:t>Bakery Algorithm</a:t>
            </a:r>
          </a:p>
        </p:txBody>
      </p:sp>
      <p:sp>
        <p:nvSpPr>
          <p:cNvPr id="231430" name="AutoShape 6"/>
          <p:cNvSpPr>
            <a:spLocks noChangeArrowheads="1"/>
          </p:cNvSpPr>
          <p:nvPr/>
        </p:nvSpPr>
        <p:spPr bwMode="auto">
          <a:xfrm>
            <a:off x="1395473" y="4304580"/>
            <a:ext cx="1804927" cy="592857"/>
          </a:xfrm>
          <a:prstGeom prst="wedgeRoundRectCallout">
            <a:avLst>
              <a:gd name="adj1" fmla="val 27974"/>
              <a:gd name="adj2" fmla="val 111400"/>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sz="2800" b="0">
              <a:solidFill>
                <a:srgbClr val="FF0000"/>
              </a:solidFill>
              <a:latin typeface="Arial" charset="0"/>
            </a:endParaRPr>
          </a:p>
        </p:txBody>
      </p:sp>
      <p:sp>
        <p:nvSpPr>
          <p:cNvPr id="231431" name="Text Box 7"/>
          <p:cNvSpPr txBox="1">
            <a:spLocks noChangeArrowheads="1"/>
          </p:cNvSpPr>
          <p:nvPr/>
        </p:nvSpPr>
        <p:spPr bwMode="auto">
          <a:xfrm>
            <a:off x="1730089" y="5364163"/>
            <a:ext cx="2491656" cy="946150"/>
          </a:xfrm>
          <a:prstGeom prst="rect">
            <a:avLst/>
          </a:prstGeom>
          <a:solidFill>
            <a:schemeClr val="tx1"/>
          </a:solidFill>
          <a:ln w="38100">
            <a:solidFill>
              <a:srgbClr val="FF0000"/>
            </a:solidFill>
            <a:miter lim="800000"/>
            <a:headEnd/>
            <a:tailEnd/>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Someone is interested …</a:t>
            </a: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F1273F4B-E2AD-EB6E-472E-AF0C7EA87A77}"/>
              </a:ext>
            </a:extLst>
          </p:cNvPr>
          <p:cNvSpPr>
            <a:spLocks noChangeArrowheads="1"/>
          </p:cNvSpPr>
          <p:nvPr/>
        </p:nvSpPr>
        <p:spPr bwMode="auto">
          <a:xfrm>
            <a:off x="1062037" y="2219325"/>
            <a:ext cx="7685147" cy="2678113"/>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DCDCAA"/>
                </a:solidFill>
                <a:effectLst/>
                <a:latin typeface="Consolas" panose="020B0609020204030204" pitchFamily="49" charset="0"/>
              </a:rPr>
              <a:t>max</a:t>
            </a:r>
            <a:r>
              <a:rPr lang="en-US" sz="2400" b="0" dirty="0">
                <a:solidFill>
                  <a:srgbClr val="D4D4D4"/>
                </a:solidFill>
                <a:effectLst/>
                <a:latin typeface="Consolas" panose="020B0609020204030204" pitchFamily="49" charset="0"/>
              </a:rPr>
              <a:t>(label[</a:t>
            </a:r>
            <a:r>
              <a:rPr lang="en-US" sz="2400" b="0" dirty="0">
                <a:solidFill>
                  <a:srgbClr val="B5CEA8"/>
                </a:solidFill>
                <a:effectLst/>
                <a:latin typeface="Consolas" panose="020B0609020204030204" pitchFamily="49" charset="0"/>
              </a:rPr>
              <a:t>0</a:t>
            </a:r>
            <a:r>
              <a:rPr lang="en-US" sz="2400" b="0" dirty="0">
                <a:solidFill>
                  <a:srgbClr val="D4D4D4"/>
                </a:solidFill>
                <a:effectLst/>
                <a:latin typeface="Consolas" panose="020B0609020204030204" pitchFamily="49" charset="0"/>
              </a:rPr>
              <a:t>], …,label[n-</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(for some k: </a:t>
            </a:r>
          </a:p>
          <a:p>
            <a:r>
              <a:rPr lang="en-US" sz="2400" b="0" dirty="0">
                <a:solidFill>
                  <a:srgbClr val="D4D4D4"/>
                </a:solidFill>
                <a:effectLst/>
                <a:latin typeface="Consolas" panose="020B0609020204030204" pitchFamily="49" charset="0"/>
              </a:rPr>
              <a:t>    flag[k] &amp;&amp; (label[</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&gt; (label[k],k));</a:t>
            </a:r>
          </a:p>
          <a:p>
            <a:r>
              <a:rPr lang="en-US" sz="2400" b="0" dirty="0">
                <a:solidFill>
                  <a:srgbClr val="D4D4D4"/>
                </a:solidFill>
                <a:effectLst/>
                <a:latin typeface="Consolas" panose="020B0609020204030204" pitchFamily="49" charset="0"/>
              </a:rPr>
              <a:t> }</a:t>
            </a:r>
          </a:p>
          <a:p>
            <a:br>
              <a:rPr lang="en-US" sz="2400" b="0" dirty="0">
                <a:solidFill>
                  <a:srgbClr val="D4D4D4"/>
                </a:solidFill>
                <a:effectLst/>
                <a:latin typeface="Consolas" panose="020B0609020204030204" pitchFamily="49" charset="0"/>
              </a:rPr>
            </a:br>
            <a:endParaRPr lang="en-US" sz="2400" b="0" dirty="0">
              <a:solidFill>
                <a:srgbClr val="D4D4D4"/>
              </a:solidFill>
              <a:effectLst/>
              <a:latin typeface="Consolas" panose="020B0609020204030204" pitchFamily="49" charset="0"/>
            </a:endParaRPr>
          </a:p>
        </p:txBody>
      </p:sp>
      <p:sp>
        <p:nvSpPr>
          <p:cNvPr id="23347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3347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E4E69E55-B983-D842-AB16-801AF42CEB19}" type="slidenum">
              <a:rPr lang="ar-SA" sz="1400" b="0">
                <a:solidFill>
                  <a:srgbClr val="FFFF00"/>
                </a:solidFill>
                <a:latin typeface="Arial" charset="0"/>
                <a:cs typeface="Arial" charset="0"/>
              </a:rPr>
              <a:pPr/>
              <a:t>78</a:t>
            </a:fld>
            <a:endParaRPr lang="en-US" sz="1400" b="0">
              <a:solidFill>
                <a:srgbClr val="FFFF00"/>
              </a:solidFill>
              <a:latin typeface="Arial" charset="0"/>
              <a:cs typeface="Arial" charset="0"/>
            </a:endParaRPr>
          </a:p>
        </p:txBody>
      </p:sp>
      <p:sp>
        <p:nvSpPr>
          <p:cNvPr id="233476" name="Rectangle 3"/>
          <p:cNvSpPr>
            <a:spLocks noGrp="1" noChangeArrowheads="1"/>
          </p:cNvSpPr>
          <p:nvPr>
            <p:ph type="title"/>
          </p:nvPr>
        </p:nvSpPr>
        <p:spPr/>
        <p:txBody>
          <a:bodyPr/>
          <a:lstStyle/>
          <a:p>
            <a:r>
              <a:rPr lang="en-US">
                <a:latin typeface="Arial" charset="0"/>
              </a:rPr>
              <a:t>Bakery Algorithm</a:t>
            </a:r>
          </a:p>
        </p:txBody>
      </p:sp>
      <p:sp>
        <p:nvSpPr>
          <p:cNvPr id="233480" name="AutoShape 7"/>
          <p:cNvSpPr>
            <a:spLocks noChangeArrowheads="1"/>
          </p:cNvSpPr>
          <p:nvPr/>
        </p:nvSpPr>
        <p:spPr bwMode="auto">
          <a:xfrm>
            <a:off x="3533836" y="4429910"/>
            <a:ext cx="5003800" cy="457200"/>
          </a:xfrm>
          <a:prstGeom prst="wedgeRoundRectCallout">
            <a:avLst>
              <a:gd name="adj1" fmla="val 2280"/>
              <a:gd name="adj2" fmla="val 154939"/>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sz="2800" b="0">
              <a:solidFill>
                <a:srgbClr val="FF0000"/>
              </a:solidFill>
              <a:latin typeface="Arial" charset="0"/>
            </a:endParaRPr>
          </a:p>
        </p:txBody>
      </p:sp>
      <p:sp>
        <p:nvSpPr>
          <p:cNvPr id="233481" name="Text Box 8"/>
          <p:cNvSpPr txBox="1">
            <a:spLocks noChangeArrowheads="1"/>
          </p:cNvSpPr>
          <p:nvPr/>
        </p:nvSpPr>
        <p:spPr bwMode="auto">
          <a:xfrm>
            <a:off x="4235885" y="5344584"/>
            <a:ext cx="4222315" cy="95410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 whose (</a:t>
            </a:r>
            <a:r>
              <a:rPr lang="en-US" sz="2800" dirty="0" err="1">
                <a:solidFill>
                  <a:srgbClr val="FFFF00"/>
                </a:solidFill>
                <a:latin typeface="Arial" charset="0"/>
              </a:rPr>
              <a:t>label,i</a:t>
            </a:r>
            <a:r>
              <a:rPr lang="en-US" sz="2800" dirty="0">
                <a:solidFill>
                  <a:srgbClr val="FFFF00"/>
                </a:solidFill>
                <a:latin typeface="Arial" charset="0"/>
              </a:rPr>
              <a:t>) is earlier in lex order</a:t>
            </a:r>
          </a:p>
        </p:txBody>
      </p:sp>
      <p:sp>
        <p:nvSpPr>
          <p:cNvPr id="3" name="AutoShape 6">
            <a:extLst>
              <a:ext uri="{FF2B5EF4-FFF2-40B4-BE49-F238E27FC236}">
                <a16:creationId xmlns:a16="http://schemas.microsoft.com/office/drawing/2014/main" id="{FE56E5AD-21D0-7EBC-1766-030CC7CA3056}"/>
              </a:ext>
            </a:extLst>
          </p:cNvPr>
          <p:cNvSpPr>
            <a:spLocks noChangeArrowheads="1"/>
          </p:cNvSpPr>
          <p:nvPr/>
        </p:nvSpPr>
        <p:spPr bwMode="auto">
          <a:xfrm>
            <a:off x="1395473" y="4304580"/>
            <a:ext cx="1804927" cy="592857"/>
          </a:xfrm>
          <a:prstGeom prst="wedgeRoundRectCallout">
            <a:avLst>
              <a:gd name="adj1" fmla="val 27974"/>
              <a:gd name="adj2" fmla="val 111400"/>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sz="2800" b="0">
              <a:solidFill>
                <a:srgbClr val="FF0000"/>
              </a:solidFill>
              <a:latin typeface="Arial" charset="0"/>
            </a:endParaRPr>
          </a:p>
        </p:txBody>
      </p:sp>
      <p:sp>
        <p:nvSpPr>
          <p:cNvPr id="4" name="Text Box 7">
            <a:extLst>
              <a:ext uri="{FF2B5EF4-FFF2-40B4-BE49-F238E27FC236}">
                <a16:creationId xmlns:a16="http://schemas.microsoft.com/office/drawing/2014/main" id="{42FE1ADF-50F2-0D86-9EF9-1705E0524CC6}"/>
              </a:ext>
            </a:extLst>
          </p:cNvPr>
          <p:cNvSpPr txBox="1">
            <a:spLocks noChangeArrowheads="1"/>
          </p:cNvSpPr>
          <p:nvPr/>
        </p:nvSpPr>
        <p:spPr bwMode="auto">
          <a:xfrm>
            <a:off x="1730089" y="5364163"/>
            <a:ext cx="2491656" cy="946150"/>
          </a:xfrm>
          <a:prstGeom prst="rect">
            <a:avLst/>
          </a:prstGeom>
          <a:solidFill>
            <a:schemeClr val="tx1"/>
          </a:solidFill>
          <a:ln w="38100">
            <a:solidFill>
              <a:srgbClr val="FF0000"/>
            </a:solidFill>
            <a:miter lim="800000"/>
            <a:headEnd/>
            <a:tailEnd/>
          </a:ln>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Someone is interested …</a:t>
            </a: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35525" name="Rectangle 3"/>
          <p:cNvSpPr>
            <a:spLocks noChangeArrowheads="1"/>
          </p:cNvSpPr>
          <p:nvPr/>
        </p:nvSpPr>
        <p:spPr bwMode="auto">
          <a:xfrm>
            <a:off x="1104900" y="2262188"/>
            <a:ext cx="6781800" cy="3128962"/>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false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a:t>
            </a:r>
          </a:p>
        </p:txBody>
      </p:sp>
      <p:sp>
        <p:nvSpPr>
          <p:cNvPr id="23552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3552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A7035F2F-8A3E-AF4D-B70C-CFC2C5CA125F}" type="slidenum">
              <a:rPr lang="ar-SA" sz="1400" b="0">
                <a:solidFill>
                  <a:srgbClr val="FFFF00"/>
                </a:solidFill>
                <a:latin typeface="Arial" charset="0"/>
                <a:cs typeface="Arial" charset="0"/>
              </a:rPr>
              <a:pPr/>
              <a:t>79</a:t>
            </a:fld>
            <a:endParaRPr lang="en-US" sz="1400" b="0">
              <a:solidFill>
                <a:srgbClr val="FFFF00"/>
              </a:solidFill>
              <a:latin typeface="Arial" charset="0"/>
              <a:cs typeface="Arial" charset="0"/>
            </a:endParaRPr>
          </a:p>
        </p:txBody>
      </p:sp>
      <p:sp>
        <p:nvSpPr>
          <p:cNvPr id="235524" name="Rectangle 2"/>
          <p:cNvSpPr>
            <a:spLocks noGrp="1" noChangeArrowheads="1"/>
          </p:cNvSpPr>
          <p:nvPr>
            <p:ph type="title"/>
          </p:nvPr>
        </p:nvSpPr>
        <p:spPr/>
        <p:txBody>
          <a:bodyPr/>
          <a:lstStyle/>
          <a:p>
            <a:r>
              <a:rPr lang="en-US">
                <a:latin typeface="Arial" charset="0"/>
              </a:rPr>
              <a:t>Bakery Algorithm</a:t>
            </a:r>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3B1052CF-BC6D-F280-C02F-02AF09952D34}"/>
              </a:ext>
            </a:extLst>
          </p:cNvPr>
          <p:cNvSpPr>
            <a:spLocks noChangeArrowheads="1"/>
          </p:cNvSpPr>
          <p:nvPr/>
        </p:nvSpPr>
        <p:spPr bwMode="auto">
          <a:xfrm>
            <a:off x="1104900" y="2262188"/>
            <a:ext cx="6781800" cy="3128962"/>
          </a:xfrm>
          <a:prstGeom prst="rect">
            <a:avLst/>
          </a:prstGeom>
          <a:solidFill>
            <a:schemeClr val="tx1"/>
          </a:solidFill>
          <a:ln>
            <a:noFill/>
          </a:ln>
        </p:spPr>
        <p:txBody>
          <a:bodyPr/>
          <a:lstStyle/>
          <a:p>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Bakery</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implements</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Lock</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4EC9B0"/>
                </a:solidFill>
                <a:effectLst/>
                <a:latin typeface="Consolas" panose="020B0609020204030204" pitchFamily="49" charset="0"/>
              </a:rPr>
              <a:t>void</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unlock</a:t>
            </a:r>
            <a:r>
              <a:rPr lang="en-US" sz="2400" b="0" dirty="0">
                <a:solidFill>
                  <a:srgbClr val="D4D4D4"/>
                </a:solidFill>
                <a:effectLst/>
                <a:latin typeface="Consolas" panose="020B0609020204030204" pitchFamily="49" charset="0"/>
              </a:rPr>
              <a:t>() {  </a:t>
            </a:r>
          </a:p>
          <a:p>
            <a:r>
              <a:rPr lang="en-US" sz="2400" b="0" dirty="0">
                <a:solidFill>
                  <a:srgbClr val="D4D4D4"/>
                </a:solidFill>
                <a:effectLst/>
                <a:latin typeface="Consolas" panose="020B0609020204030204" pitchFamily="49" charset="0"/>
              </a:rPr>
              <a:t>    flag[</a:t>
            </a:r>
            <a:r>
              <a:rPr lang="en-US" sz="2400" b="0" dirty="0" err="1">
                <a:solidFill>
                  <a:srgbClr val="D4D4D4"/>
                </a:solidFill>
                <a:effectLst/>
                <a:latin typeface="Consolas" panose="020B0609020204030204" pitchFamily="49" charset="0"/>
              </a:rPr>
              <a:t>i</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false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a:t>
            </a:r>
          </a:p>
        </p:txBody>
      </p:sp>
      <p:sp>
        <p:nvSpPr>
          <p:cNvPr id="23756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3757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B6365C84-5B7A-2C46-84F3-C8DFEE88B7F2}" type="slidenum">
              <a:rPr lang="ar-SA" sz="1400" b="0">
                <a:solidFill>
                  <a:srgbClr val="FFFF00"/>
                </a:solidFill>
                <a:latin typeface="Arial" charset="0"/>
                <a:cs typeface="Arial" charset="0"/>
              </a:rPr>
              <a:pPr/>
              <a:t>80</a:t>
            </a:fld>
            <a:endParaRPr lang="en-US" sz="1400" b="0">
              <a:solidFill>
                <a:srgbClr val="FFFF00"/>
              </a:solidFill>
              <a:latin typeface="Arial" charset="0"/>
              <a:cs typeface="Arial" charset="0"/>
            </a:endParaRPr>
          </a:p>
        </p:txBody>
      </p:sp>
      <p:sp>
        <p:nvSpPr>
          <p:cNvPr id="237572" name="Rectangle 3"/>
          <p:cNvSpPr>
            <a:spLocks noGrp="1" noChangeArrowheads="1"/>
          </p:cNvSpPr>
          <p:nvPr>
            <p:ph type="title"/>
          </p:nvPr>
        </p:nvSpPr>
        <p:spPr/>
        <p:txBody>
          <a:bodyPr/>
          <a:lstStyle/>
          <a:p>
            <a:r>
              <a:rPr lang="en-US">
                <a:latin typeface="Arial" charset="0"/>
              </a:rPr>
              <a:t>Bakery Algorithm</a:t>
            </a:r>
          </a:p>
        </p:txBody>
      </p:sp>
      <p:sp>
        <p:nvSpPr>
          <p:cNvPr id="237574" name="AutoShape 6"/>
          <p:cNvSpPr>
            <a:spLocks noChangeArrowheads="1"/>
          </p:cNvSpPr>
          <p:nvPr/>
        </p:nvSpPr>
        <p:spPr bwMode="auto">
          <a:xfrm>
            <a:off x="1677987" y="3429000"/>
            <a:ext cx="2892425" cy="442912"/>
          </a:xfrm>
          <a:prstGeom prst="wedgeRoundRectCallout">
            <a:avLst>
              <a:gd name="adj1" fmla="val 32379"/>
              <a:gd name="adj2" fmla="val 145300"/>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sz="2800" b="0">
              <a:solidFill>
                <a:srgbClr val="FF0000"/>
              </a:solidFill>
              <a:latin typeface="Arial" charset="0"/>
            </a:endParaRPr>
          </a:p>
        </p:txBody>
      </p:sp>
      <p:sp>
        <p:nvSpPr>
          <p:cNvPr id="237575" name="Text Box 7"/>
          <p:cNvSpPr txBox="1">
            <a:spLocks noChangeArrowheads="1"/>
          </p:cNvSpPr>
          <p:nvPr/>
        </p:nvSpPr>
        <p:spPr bwMode="auto">
          <a:xfrm>
            <a:off x="3272856" y="4389195"/>
            <a:ext cx="4148168" cy="52322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No longer interested</a:t>
            </a:r>
          </a:p>
        </p:txBody>
      </p:sp>
      <p:sp>
        <p:nvSpPr>
          <p:cNvPr id="1110024" name="Text Box 8"/>
          <p:cNvSpPr txBox="1">
            <a:spLocks noChangeArrowheads="1"/>
          </p:cNvSpPr>
          <p:nvPr/>
        </p:nvSpPr>
        <p:spPr bwMode="auto">
          <a:xfrm>
            <a:off x="2007393" y="5541962"/>
            <a:ext cx="5126038" cy="519112"/>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2800">
                <a:solidFill>
                  <a:srgbClr val="FFFF00"/>
                </a:solidFill>
                <a:latin typeface="Arial" charset="0"/>
              </a:rPr>
              <a:t>labels are always increasing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00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002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3961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3961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28991DAC-F3A4-4E4E-8DF7-FBEACC92A77C}" type="slidenum">
              <a:rPr lang="ar-SA" sz="1400" b="0">
                <a:solidFill>
                  <a:srgbClr val="FFFF00"/>
                </a:solidFill>
                <a:latin typeface="Arial" charset="0"/>
                <a:cs typeface="Arial" charset="0"/>
              </a:rPr>
              <a:pPr/>
              <a:t>81</a:t>
            </a:fld>
            <a:endParaRPr lang="en-US" sz="1400" b="0">
              <a:solidFill>
                <a:srgbClr val="FFFF00"/>
              </a:solidFill>
              <a:latin typeface="Arial" charset="0"/>
              <a:cs typeface="Arial" charset="0"/>
            </a:endParaRPr>
          </a:p>
        </p:txBody>
      </p:sp>
      <p:sp>
        <p:nvSpPr>
          <p:cNvPr id="239620" name="Rectangle 2"/>
          <p:cNvSpPr>
            <a:spLocks noGrp="1" noChangeArrowheads="1"/>
          </p:cNvSpPr>
          <p:nvPr>
            <p:ph type="title"/>
          </p:nvPr>
        </p:nvSpPr>
        <p:spPr/>
        <p:txBody>
          <a:bodyPr/>
          <a:lstStyle/>
          <a:p>
            <a:r>
              <a:rPr lang="en-US">
                <a:latin typeface="Arial" charset="0"/>
              </a:rPr>
              <a:t>No Deadlock</a:t>
            </a:r>
          </a:p>
        </p:txBody>
      </p:sp>
      <p:sp>
        <p:nvSpPr>
          <p:cNvPr id="3" name="TextBox 2">
            <a:extLst>
              <a:ext uri="{FF2B5EF4-FFF2-40B4-BE49-F238E27FC236}">
                <a16:creationId xmlns:a16="http://schemas.microsoft.com/office/drawing/2014/main" id="{9031FD80-587D-7682-98DD-8ADE07EAA788}"/>
              </a:ext>
            </a:extLst>
          </p:cNvPr>
          <p:cNvSpPr txBox="1"/>
          <p:nvPr/>
        </p:nvSpPr>
        <p:spPr bwMode="auto">
          <a:xfrm>
            <a:off x="685800" y="2247970"/>
            <a:ext cx="733953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There is always one thread with earliest label</a:t>
            </a:r>
          </a:p>
        </p:txBody>
      </p:sp>
      <p:sp>
        <p:nvSpPr>
          <p:cNvPr id="4" name="TextBox 3">
            <a:extLst>
              <a:ext uri="{FF2B5EF4-FFF2-40B4-BE49-F238E27FC236}">
                <a16:creationId xmlns:a16="http://schemas.microsoft.com/office/drawing/2014/main" id="{CD886B29-EF38-07FD-E6A3-7C7682080B32}"/>
              </a:ext>
            </a:extLst>
          </p:cNvPr>
          <p:cNvSpPr txBox="1"/>
          <p:nvPr/>
        </p:nvSpPr>
        <p:spPr bwMode="auto">
          <a:xfrm>
            <a:off x="1494064" y="3429000"/>
            <a:ext cx="4416879"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Ties are impossible (why?)</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41665" name="Footer Placeholder 4"/>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rPr>
              <a:t>Art of Multiprocessor Programming</a:t>
            </a:r>
          </a:p>
        </p:txBody>
      </p:sp>
      <p:sp>
        <p:nvSpPr>
          <p:cNvPr id="241666" name="Slide Number Placeholder 5"/>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27666277-08DF-2243-80E3-D3FD55418916}" type="slidenum">
              <a:rPr lang="ar-SA" sz="1400" b="0">
                <a:solidFill>
                  <a:srgbClr val="FFFF00"/>
                </a:solidFill>
                <a:latin typeface="Arial" charset="0"/>
                <a:cs typeface="Arial" charset="0"/>
              </a:rPr>
              <a:pPr/>
              <a:t>82</a:t>
            </a:fld>
            <a:endParaRPr lang="en-US" sz="1400" b="0">
              <a:solidFill>
                <a:srgbClr val="FFFF00"/>
              </a:solidFill>
              <a:latin typeface="Arial" charset="0"/>
              <a:cs typeface="Arial" charset="0"/>
            </a:endParaRPr>
          </a:p>
        </p:txBody>
      </p:sp>
      <p:sp>
        <p:nvSpPr>
          <p:cNvPr id="241668" name="Rectangle 2"/>
          <p:cNvSpPr>
            <a:spLocks noGrp="1" noChangeArrowheads="1"/>
          </p:cNvSpPr>
          <p:nvPr>
            <p:ph type="title"/>
          </p:nvPr>
        </p:nvSpPr>
        <p:spPr/>
        <p:txBody>
          <a:bodyPr/>
          <a:lstStyle/>
          <a:p>
            <a:r>
              <a:rPr lang="en-US" dirty="0">
                <a:solidFill>
                  <a:srgbClr val="FFFF00"/>
                </a:solidFill>
                <a:latin typeface="Arial" charset="0"/>
              </a:rPr>
              <a:t>First-Come-First-Served</a:t>
            </a:r>
          </a:p>
        </p:txBody>
      </p:sp>
      <p:sp>
        <p:nvSpPr>
          <p:cNvPr id="241670" name="Rectangle 6"/>
          <p:cNvSpPr>
            <a:spLocks noChangeArrowheads="1"/>
          </p:cNvSpPr>
          <p:nvPr/>
        </p:nvSpPr>
        <p:spPr bwMode="auto">
          <a:xfrm>
            <a:off x="4284407" y="1960875"/>
            <a:ext cx="4632385" cy="1815882"/>
          </a:xfrm>
          <a:prstGeom prst="rect">
            <a:avLst/>
          </a:prstGeom>
          <a:solidFill>
            <a:schemeClr val="tx1"/>
          </a:solidFill>
          <a:ln w="9525">
            <a:solidFill>
              <a:srgbClr val="FF0000"/>
            </a:solidFill>
            <a:miter lim="800000"/>
            <a:headEnd/>
            <a:tailEnd/>
          </a:ln>
        </p:spPr>
        <p:txBody>
          <a:bodyPr wrap="square">
            <a:spAutoFit/>
          </a:bodyPr>
          <a:lstStyle/>
          <a:p>
            <a:r>
              <a:rPr lang="en-US" sz="1400" b="0" dirty="0">
                <a:solidFill>
                  <a:srgbClr val="569CD6"/>
                </a:solidFill>
                <a:effectLst/>
                <a:latin typeface="Consolas" panose="020B0609020204030204" pitchFamily="49" charset="0"/>
              </a:rPr>
              <a:t>class</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Bakery</a:t>
            </a:r>
            <a:r>
              <a:rPr lang="en-US" sz="1400" b="0" dirty="0">
                <a:solidFill>
                  <a:srgbClr val="D4D4D4"/>
                </a:solidFill>
                <a:effectLst/>
                <a:latin typeface="Consolas" panose="020B0609020204030204" pitchFamily="49" charset="0"/>
              </a:rPr>
              <a:t> </a:t>
            </a:r>
            <a:r>
              <a:rPr lang="en-US" sz="1400" b="0" dirty="0">
                <a:solidFill>
                  <a:srgbClr val="569CD6"/>
                </a:solidFill>
                <a:effectLst/>
                <a:latin typeface="Consolas" panose="020B0609020204030204" pitchFamily="49" charset="0"/>
              </a:rPr>
              <a:t>implements</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Lock</a:t>
            </a:r>
            <a:r>
              <a:rPr lang="en-US" sz="1400" b="0" dirty="0">
                <a:solidFill>
                  <a:srgbClr val="D4D4D4"/>
                </a:solidFill>
                <a:effectLst/>
                <a:latin typeface="Consolas" panose="020B0609020204030204" pitchFamily="49" charset="0"/>
              </a:rPr>
              <a:t> {</a:t>
            </a:r>
          </a:p>
          <a:p>
            <a:r>
              <a:rPr lang="en-US" sz="1400" b="0" dirty="0">
                <a:solidFill>
                  <a:srgbClr val="D4D4D4"/>
                </a:solidFill>
                <a:effectLst/>
                <a:latin typeface="Consolas" panose="020B0609020204030204" pitchFamily="49" charset="0"/>
              </a:rPr>
              <a:t>  …</a:t>
            </a:r>
          </a:p>
          <a:p>
            <a:r>
              <a:rPr lang="en-US" sz="1400" b="0" dirty="0">
                <a:solidFill>
                  <a:srgbClr val="D4D4D4"/>
                </a:solidFill>
                <a:effectLst/>
                <a:latin typeface="Consolas" panose="020B0609020204030204" pitchFamily="49" charset="0"/>
              </a:rPr>
              <a:t> </a:t>
            </a:r>
            <a:r>
              <a:rPr lang="en-US" sz="1400" b="0" dirty="0">
                <a:solidFill>
                  <a:srgbClr val="569CD6"/>
                </a:solidFill>
                <a:effectLst/>
                <a:latin typeface="Consolas" panose="020B0609020204030204" pitchFamily="49" charset="0"/>
              </a:rPr>
              <a:t>public</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void</a:t>
            </a:r>
            <a:r>
              <a:rPr lang="en-US" sz="1400" b="0" dirty="0">
                <a:solidFill>
                  <a:srgbClr val="D4D4D4"/>
                </a:solidFill>
                <a:effectLst/>
                <a:latin typeface="Consolas" panose="020B0609020204030204" pitchFamily="49" charset="0"/>
              </a:rPr>
              <a:t> </a:t>
            </a:r>
            <a:r>
              <a:rPr lang="en-US" sz="1400" b="0" dirty="0">
                <a:solidFill>
                  <a:srgbClr val="DCDCAA"/>
                </a:solidFill>
                <a:effectLst/>
                <a:latin typeface="Consolas" panose="020B0609020204030204" pitchFamily="49" charset="0"/>
              </a:rPr>
              <a:t>lock</a:t>
            </a:r>
            <a:r>
              <a:rPr lang="en-US" sz="1400" b="0" dirty="0">
                <a:solidFill>
                  <a:srgbClr val="D4D4D4"/>
                </a:solidFill>
                <a:effectLst/>
                <a:latin typeface="Consolas" panose="020B0609020204030204" pitchFamily="49" charset="0"/>
              </a:rPr>
              <a:t>() {  </a:t>
            </a:r>
          </a:p>
          <a:p>
            <a:r>
              <a:rPr lang="en-US" sz="1400" b="0" dirty="0">
                <a:solidFill>
                  <a:srgbClr val="D4D4D4"/>
                </a:solidFill>
                <a:effectLst/>
                <a:latin typeface="Consolas" panose="020B0609020204030204" pitchFamily="49" charset="0"/>
              </a:rPr>
              <a:t>  flag[</a:t>
            </a:r>
            <a:r>
              <a:rPr lang="en-US" sz="1400" b="0" dirty="0" err="1">
                <a:solidFill>
                  <a:srgbClr val="D4D4D4"/>
                </a:solidFill>
                <a:effectLst/>
                <a:latin typeface="Consolas" panose="020B0609020204030204" pitchFamily="49" charset="0"/>
              </a:rPr>
              <a:t>i</a:t>
            </a:r>
            <a:r>
              <a:rPr lang="en-US" sz="1400" b="0" dirty="0">
                <a:solidFill>
                  <a:srgbClr val="D4D4D4"/>
                </a:solidFill>
                <a:effectLst/>
                <a:latin typeface="Consolas" panose="020B0609020204030204" pitchFamily="49" charset="0"/>
              </a:rPr>
              <a:t>]  = </a:t>
            </a:r>
            <a:r>
              <a:rPr lang="en-US" sz="1400" b="0" dirty="0">
                <a:solidFill>
                  <a:srgbClr val="569CD6"/>
                </a:solidFill>
                <a:effectLst/>
                <a:latin typeface="Consolas" panose="020B0609020204030204" pitchFamily="49" charset="0"/>
              </a:rPr>
              <a:t>true</a:t>
            </a:r>
            <a:r>
              <a:rPr lang="en-US" sz="1400" b="0" dirty="0">
                <a:solidFill>
                  <a:srgbClr val="D4D4D4"/>
                </a:solidFill>
                <a:effectLst/>
                <a:latin typeface="Consolas" panose="020B0609020204030204" pitchFamily="49" charset="0"/>
              </a:rPr>
              <a:t>;  </a:t>
            </a:r>
          </a:p>
          <a:p>
            <a:r>
              <a:rPr lang="en-US" sz="1400" b="0" dirty="0">
                <a:solidFill>
                  <a:srgbClr val="D4D4D4"/>
                </a:solidFill>
                <a:effectLst/>
                <a:latin typeface="Consolas" panose="020B0609020204030204" pitchFamily="49" charset="0"/>
              </a:rPr>
              <a:t>  label[</a:t>
            </a:r>
            <a:r>
              <a:rPr lang="en-US" sz="1400" b="0" dirty="0" err="1">
                <a:solidFill>
                  <a:srgbClr val="D4D4D4"/>
                </a:solidFill>
                <a:effectLst/>
                <a:latin typeface="Consolas" panose="020B0609020204030204" pitchFamily="49" charset="0"/>
              </a:rPr>
              <a:t>i</a:t>
            </a:r>
            <a:r>
              <a:rPr lang="en-US" sz="1400" b="0" dirty="0">
                <a:solidFill>
                  <a:srgbClr val="D4D4D4"/>
                </a:solidFill>
                <a:effectLst/>
                <a:latin typeface="Consolas" panose="020B0609020204030204" pitchFamily="49" charset="0"/>
              </a:rPr>
              <a:t>] = </a:t>
            </a:r>
            <a:r>
              <a:rPr lang="en-US" sz="1400" b="0" dirty="0">
                <a:solidFill>
                  <a:srgbClr val="DCDCAA"/>
                </a:solidFill>
                <a:effectLst/>
                <a:latin typeface="Consolas" panose="020B0609020204030204" pitchFamily="49" charset="0"/>
              </a:rPr>
              <a:t>max</a:t>
            </a:r>
            <a:r>
              <a:rPr lang="en-US" sz="1400" b="0" dirty="0">
                <a:solidFill>
                  <a:srgbClr val="D4D4D4"/>
                </a:solidFill>
                <a:effectLst/>
                <a:latin typeface="Consolas" panose="020B0609020204030204" pitchFamily="49" charset="0"/>
              </a:rPr>
              <a:t>(label[</a:t>
            </a:r>
            <a:r>
              <a:rPr lang="en-US" sz="1400" b="0" dirty="0">
                <a:solidFill>
                  <a:srgbClr val="B5CEA8"/>
                </a:solidFill>
                <a:effectLst/>
                <a:latin typeface="Consolas" panose="020B0609020204030204" pitchFamily="49" charset="0"/>
              </a:rPr>
              <a:t>0</a:t>
            </a:r>
            <a:r>
              <a:rPr lang="en-US" sz="1400" b="0" dirty="0">
                <a:solidFill>
                  <a:srgbClr val="D4D4D4"/>
                </a:solidFill>
                <a:effectLst/>
                <a:latin typeface="Consolas" panose="020B0609020204030204" pitchFamily="49" charset="0"/>
              </a:rPr>
              <a:t>], …,label[n-</a:t>
            </a:r>
            <a:r>
              <a:rPr lang="en-US" sz="1400" b="0" dirty="0">
                <a:solidFill>
                  <a:srgbClr val="B5CEA8"/>
                </a:solidFill>
                <a:effectLst/>
                <a:latin typeface="Consolas" panose="020B0609020204030204" pitchFamily="49" charset="0"/>
              </a:rPr>
              <a:t>1</a:t>
            </a:r>
            <a:r>
              <a:rPr lang="en-US" sz="1400" b="0" dirty="0">
                <a:solidFill>
                  <a:srgbClr val="D4D4D4"/>
                </a:solidFill>
                <a:effectLst/>
                <a:latin typeface="Consolas" panose="020B0609020204030204" pitchFamily="49" charset="0"/>
              </a:rPr>
              <a:t>])+</a:t>
            </a:r>
            <a:r>
              <a:rPr lang="en-US" sz="1400" b="0" dirty="0">
                <a:solidFill>
                  <a:srgbClr val="B5CEA8"/>
                </a:solidFill>
                <a:effectLst/>
                <a:latin typeface="Consolas" panose="020B0609020204030204" pitchFamily="49" charset="0"/>
              </a:rPr>
              <a:t>1</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r>
              <a:rPr lang="en-US" sz="1400" b="0" dirty="0">
                <a:solidFill>
                  <a:srgbClr val="C586C0"/>
                </a:solidFill>
                <a:effectLst/>
                <a:latin typeface="Consolas" panose="020B0609020204030204" pitchFamily="49" charset="0"/>
              </a:rPr>
              <a:t>while</a:t>
            </a:r>
            <a:r>
              <a:rPr lang="en-US" sz="1400" b="0" dirty="0">
                <a:solidFill>
                  <a:srgbClr val="D4D4D4"/>
                </a:solidFill>
                <a:effectLst/>
                <a:latin typeface="Consolas" panose="020B0609020204030204" pitchFamily="49" charset="0"/>
              </a:rPr>
              <a:t> (for some k: </a:t>
            </a:r>
          </a:p>
          <a:p>
            <a:r>
              <a:rPr lang="en-US" sz="1400" b="0" dirty="0">
                <a:solidFill>
                  <a:srgbClr val="D4D4D4"/>
                </a:solidFill>
                <a:effectLst/>
                <a:latin typeface="Consolas" panose="020B0609020204030204" pitchFamily="49" charset="0"/>
              </a:rPr>
              <a:t>    flag[k] &amp;&amp; (label[</a:t>
            </a:r>
            <a:r>
              <a:rPr lang="en-US" sz="1400" b="0" dirty="0" err="1">
                <a:solidFill>
                  <a:srgbClr val="D4D4D4"/>
                </a:solidFill>
                <a:effectLst/>
                <a:latin typeface="Consolas" panose="020B0609020204030204" pitchFamily="49" charset="0"/>
              </a:rPr>
              <a:t>i</a:t>
            </a:r>
            <a:r>
              <a:rPr lang="en-US" sz="1400" b="0" dirty="0">
                <a:solidFill>
                  <a:srgbClr val="D4D4D4"/>
                </a:solidFill>
                <a:effectLst/>
                <a:latin typeface="Consolas" panose="020B0609020204030204" pitchFamily="49" charset="0"/>
              </a:rPr>
              <a:t>],</a:t>
            </a:r>
            <a:r>
              <a:rPr lang="en-US" sz="1400" b="0" dirty="0" err="1">
                <a:solidFill>
                  <a:srgbClr val="D4D4D4"/>
                </a:solidFill>
                <a:effectLst/>
                <a:latin typeface="Consolas" panose="020B0609020204030204" pitchFamily="49" charset="0"/>
              </a:rPr>
              <a:t>i</a:t>
            </a:r>
            <a:r>
              <a:rPr lang="en-US" sz="1400" b="0" dirty="0">
                <a:solidFill>
                  <a:srgbClr val="D4D4D4"/>
                </a:solidFill>
                <a:effectLst/>
                <a:latin typeface="Consolas" panose="020B0609020204030204" pitchFamily="49" charset="0"/>
              </a:rPr>
              <a:t>) &gt; (label[k],k));</a:t>
            </a:r>
          </a:p>
          <a:p>
            <a:r>
              <a:rPr lang="en-US" sz="1400" b="0" dirty="0">
                <a:solidFill>
                  <a:srgbClr val="D4D4D4"/>
                </a:solidFill>
                <a:effectLst/>
                <a:latin typeface="Consolas" panose="020B0609020204030204" pitchFamily="49" charset="0"/>
              </a:rPr>
              <a:t> }</a:t>
            </a:r>
          </a:p>
        </p:txBody>
      </p:sp>
      <p:sp>
        <p:nvSpPr>
          <p:cNvPr id="3" name="TextBox 2">
            <a:extLst>
              <a:ext uri="{FF2B5EF4-FFF2-40B4-BE49-F238E27FC236}">
                <a16:creationId xmlns:a16="http://schemas.microsoft.com/office/drawing/2014/main" id="{B245B1FA-B19C-3CF1-CD1A-F31C522A3C93}"/>
              </a:ext>
            </a:extLst>
          </p:cNvPr>
          <p:cNvSpPr txBox="1"/>
          <p:nvPr/>
        </p:nvSpPr>
        <p:spPr bwMode="auto">
          <a:xfrm>
            <a:off x="759436" y="1340229"/>
            <a:ext cx="554549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If </a:t>
            </a:r>
            <a:r>
              <a:rPr lang="en-US" sz="2800" b="0" dirty="0">
                <a:solidFill>
                  <a:schemeClr val="bg1"/>
                </a:solidFill>
                <a:latin typeface="Arial" charset="0"/>
              </a:rPr>
              <a:t>D</a:t>
            </a:r>
            <a:r>
              <a:rPr lang="en-US" sz="2800" b="0" baseline="-25000" dirty="0">
                <a:solidFill>
                  <a:schemeClr val="bg1"/>
                </a:solidFill>
                <a:latin typeface="Arial" charset="0"/>
              </a:rPr>
              <a:t>A</a:t>
            </a:r>
            <a:r>
              <a:rPr lang="en-US" sz="2800" b="0" dirty="0">
                <a:solidFill>
                  <a:schemeClr val="bg1"/>
                </a:solidFill>
                <a:latin typeface="Arial" charset="0"/>
              </a:rPr>
              <a:t> </a:t>
            </a:r>
            <a:r>
              <a:rPr lang="en-US" sz="2000" b="0" dirty="0">
                <a:solidFill>
                  <a:schemeClr val="bg1"/>
                </a:solidFill>
                <a:latin typeface="Arial" charset="0"/>
                <a:sym typeface="Wingdings" charset="0"/>
              </a:rPr>
              <a:t></a:t>
            </a:r>
            <a:r>
              <a:rPr lang="en-US" sz="2800" b="0" dirty="0">
                <a:solidFill>
                  <a:schemeClr val="bg1"/>
                </a:solidFill>
                <a:latin typeface="Arial" charset="0"/>
              </a:rPr>
              <a:t> D</a:t>
            </a:r>
            <a:r>
              <a:rPr lang="en-US" sz="2800" b="0" baseline="-25000" dirty="0">
                <a:solidFill>
                  <a:schemeClr val="bg1"/>
                </a:solidFill>
                <a:latin typeface="Arial" charset="0"/>
              </a:rPr>
              <a:t>B </a:t>
            </a:r>
            <a:r>
              <a:rPr lang="en-US" sz="2800" b="0" dirty="0">
                <a:solidFill>
                  <a:srgbClr val="FFFF00"/>
                </a:solidFill>
                <a:latin typeface="Arial" charset="0"/>
              </a:rPr>
              <a:t>then </a:t>
            </a:r>
            <a:r>
              <a:rPr lang="en-US" sz="2800" b="0" dirty="0">
                <a:solidFill>
                  <a:schemeClr val="bg1"/>
                </a:solidFill>
                <a:latin typeface="Arial" charset="0"/>
                <a:cs typeface="Arial" charset="0"/>
              </a:rPr>
              <a:t>A</a:t>
            </a:r>
            <a:r>
              <a:rPr lang="fr-FR" altLang="ja-JP" sz="2800" b="0" dirty="0">
                <a:solidFill>
                  <a:srgbClr val="FFFF00"/>
                </a:solidFill>
                <a:latin typeface="Arial" charset="0"/>
                <a:cs typeface="Arial" charset="0"/>
              </a:rPr>
              <a:t>'</a:t>
            </a:r>
            <a:r>
              <a:rPr lang="en-US" altLang="ja-JP" sz="2800" b="0" dirty="0">
                <a:solidFill>
                  <a:srgbClr val="FFFF00"/>
                </a:solidFill>
                <a:latin typeface="Arial" charset="0"/>
                <a:cs typeface="Arial" charset="0"/>
              </a:rPr>
              <a:t>s label is smaller</a:t>
            </a:r>
          </a:p>
        </p:txBody>
      </p:sp>
      <p:sp>
        <p:nvSpPr>
          <p:cNvPr id="4" name="TextBox 3">
            <a:extLst>
              <a:ext uri="{FF2B5EF4-FFF2-40B4-BE49-F238E27FC236}">
                <a16:creationId xmlns:a16="http://schemas.microsoft.com/office/drawing/2014/main" id="{A87757EB-1964-943E-0A64-18D923023BBF}"/>
              </a:ext>
            </a:extLst>
          </p:cNvPr>
          <p:cNvSpPr txBox="1"/>
          <p:nvPr/>
        </p:nvSpPr>
        <p:spPr bwMode="auto">
          <a:xfrm>
            <a:off x="1356746" y="2643162"/>
            <a:ext cx="292766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err="1">
                <a:solidFill>
                  <a:srgbClr val="FFFF00"/>
                </a:solidFill>
                <a:latin typeface="Arial" charset="0"/>
                <a:cs typeface="Arial" charset="0"/>
              </a:rPr>
              <a:t>write</a:t>
            </a:r>
            <a:r>
              <a:rPr lang="en-US" sz="2800" b="0" baseline="-25000" dirty="0" err="1">
                <a:solidFill>
                  <a:srgbClr val="FFFF00"/>
                </a:solidFill>
                <a:latin typeface="Arial" charset="0"/>
                <a:cs typeface="Arial" charset="0"/>
              </a:rPr>
              <a:t>A</a:t>
            </a:r>
            <a:r>
              <a:rPr lang="en-US" sz="2800" b="0" dirty="0">
                <a:solidFill>
                  <a:srgbClr val="FFFF00"/>
                </a:solidFill>
                <a:latin typeface="Arial" charset="0"/>
                <a:cs typeface="Arial" charset="0"/>
              </a:rPr>
              <a:t>(label[A]) </a:t>
            </a:r>
            <a:r>
              <a:rPr lang="en-US" sz="1400" b="0" dirty="0">
                <a:solidFill>
                  <a:srgbClr val="FFFF00"/>
                </a:solidFill>
                <a:latin typeface="Arial" charset="0"/>
                <a:cs typeface="Arial" charset="0"/>
                <a:sym typeface="Wingdings" charset="0"/>
              </a:rPr>
              <a:t></a:t>
            </a:r>
            <a:endParaRPr lang="en-US" sz="2800" b="0" baseline="-25000" dirty="0">
              <a:solidFill>
                <a:srgbClr val="FFFF00"/>
              </a:solidFill>
              <a:latin typeface="Arial" charset="0"/>
              <a:cs typeface="Arial" charset="0"/>
            </a:endParaRPr>
          </a:p>
        </p:txBody>
      </p:sp>
      <p:sp>
        <p:nvSpPr>
          <p:cNvPr id="5" name="TextBox 3">
            <a:extLst>
              <a:ext uri="{FF2B5EF4-FFF2-40B4-BE49-F238E27FC236}">
                <a16:creationId xmlns:a16="http://schemas.microsoft.com/office/drawing/2014/main" id="{5D129548-1900-F094-AB7E-E16222D92EF0}"/>
              </a:ext>
            </a:extLst>
          </p:cNvPr>
          <p:cNvSpPr txBox="1"/>
          <p:nvPr/>
        </p:nvSpPr>
        <p:spPr bwMode="auto">
          <a:xfrm>
            <a:off x="759436" y="2013240"/>
            <a:ext cx="980874"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And</a:t>
            </a:r>
          </a:p>
        </p:txBody>
      </p:sp>
      <p:sp>
        <p:nvSpPr>
          <p:cNvPr id="6" name="TextBox 5">
            <a:extLst>
              <a:ext uri="{FF2B5EF4-FFF2-40B4-BE49-F238E27FC236}">
                <a16:creationId xmlns:a16="http://schemas.microsoft.com/office/drawing/2014/main" id="{D7D483A7-23CF-4106-713E-63818BD8ED46}"/>
              </a:ext>
            </a:extLst>
          </p:cNvPr>
          <p:cNvSpPr txBox="1"/>
          <p:nvPr/>
        </p:nvSpPr>
        <p:spPr bwMode="auto">
          <a:xfrm>
            <a:off x="1356746" y="3316173"/>
            <a:ext cx="2868667"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err="1">
                <a:solidFill>
                  <a:srgbClr val="FFFF00"/>
                </a:solidFill>
                <a:latin typeface="Arial" charset="0"/>
                <a:cs typeface="Arial" charset="0"/>
              </a:rPr>
              <a:t>read</a:t>
            </a:r>
            <a:r>
              <a:rPr lang="en-US" sz="2800" b="0" baseline="-25000" dirty="0" err="1">
                <a:solidFill>
                  <a:srgbClr val="FFFF00"/>
                </a:solidFill>
                <a:latin typeface="Arial" charset="0"/>
                <a:cs typeface="Arial" charset="0"/>
              </a:rPr>
              <a:t>B</a:t>
            </a:r>
            <a:r>
              <a:rPr lang="en-US" sz="2800" b="0" dirty="0">
                <a:solidFill>
                  <a:srgbClr val="FFFF00"/>
                </a:solidFill>
                <a:latin typeface="Arial" charset="0"/>
                <a:cs typeface="Arial" charset="0"/>
              </a:rPr>
              <a:t>(label[A]) </a:t>
            </a:r>
            <a:r>
              <a:rPr lang="en-US" sz="1400" b="0" dirty="0">
                <a:solidFill>
                  <a:srgbClr val="FFFF00"/>
                </a:solidFill>
                <a:latin typeface="Arial" charset="0"/>
                <a:cs typeface="Arial" charset="0"/>
                <a:sym typeface="Wingdings" charset="0"/>
              </a:rPr>
              <a:t></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8B8032F6-8390-F6CA-48E5-3E8A3A84A397}"/>
              </a:ext>
            </a:extLst>
          </p:cNvPr>
          <p:cNvSpPr txBox="1"/>
          <p:nvPr/>
        </p:nvSpPr>
        <p:spPr bwMode="auto">
          <a:xfrm>
            <a:off x="1356746" y="3989184"/>
            <a:ext cx="5117796" cy="480131"/>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err="1">
                <a:solidFill>
                  <a:srgbClr val="FFFF00"/>
                </a:solidFill>
                <a:latin typeface="Arial" charset="0"/>
                <a:cs typeface="Arial" charset="0"/>
              </a:rPr>
              <a:t>write</a:t>
            </a:r>
            <a:r>
              <a:rPr lang="en-US" sz="2800" b="0" baseline="-25000" dirty="0" err="1">
                <a:solidFill>
                  <a:srgbClr val="FFFF00"/>
                </a:solidFill>
                <a:latin typeface="Arial" charset="0"/>
                <a:cs typeface="Arial" charset="0"/>
              </a:rPr>
              <a:t>B</a:t>
            </a:r>
            <a:r>
              <a:rPr lang="en-US" sz="2800" b="0" dirty="0">
                <a:solidFill>
                  <a:srgbClr val="FFFF00"/>
                </a:solidFill>
                <a:latin typeface="Arial" charset="0"/>
                <a:cs typeface="Arial" charset="0"/>
              </a:rPr>
              <a:t>(label[B]) </a:t>
            </a:r>
            <a:r>
              <a:rPr lang="en-US" sz="1400" b="0" dirty="0">
                <a:solidFill>
                  <a:srgbClr val="FFFF00"/>
                </a:solidFill>
                <a:latin typeface="Arial" charset="0"/>
                <a:cs typeface="Arial" charset="0"/>
                <a:sym typeface="Wingdings" charset="0"/>
              </a:rPr>
              <a:t></a:t>
            </a:r>
            <a:r>
              <a:rPr lang="en-US" sz="2800" b="0" dirty="0">
                <a:solidFill>
                  <a:srgbClr val="FFFF00"/>
                </a:solidFill>
                <a:latin typeface="Arial" charset="0"/>
                <a:cs typeface="Arial" charset="0"/>
              </a:rPr>
              <a:t> </a:t>
            </a:r>
            <a:r>
              <a:rPr lang="en-US" sz="2800" b="0" dirty="0" err="1">
                <a:solidFill>
                  <a:srgbClr val="FFFF00"/>
                </a:solidFill>
                <a:latin typeface="Arial" charset="0"/>
                <a:cs typeface="Arial" charset="0"/>
              </a:rPr>
              <a:t>read</a:t>
            </a:r>
            <a:r>
              <a:rPr lang="en-US" sz="2800" b="0" baseline="-25000" dirty="0" err="1">
                <a:solidFill>
                  <a:srgbClr val="FFFF00"/>
                </a:solidFill>
                <a:latin typeface="Arial" charset="0"/>
                <a:cs typeface="Arial" charset="0"/>
              </a:rPr>
              <a:t>B</a:t>
            </a:r>
            <a:r>
              <a:rPr lang="en-US" sz="2800" b="0" dirty="0">
                <a:solidFill>
                  <a:srgbClr val="FFFF00"/>
                </a:solidFill>
                <a:latin typeface="Arial" charset="0"/>
                <a:cs typeface="Arial" charset="0"/>
              </a:rPr>
              <a:t>(flag[A])</a:t>
            </a:r>
            <a:endParaRPr lang="en-US" sz="2800" b="0" dirty="0">
              <a:solidFill>
                <a:srgbClr val="FFFF00"/>
              </a:solidFill>
              <a:latin typeface="Arial" charset="0"/>
            </a:endParaRPr>
          </a:p>
        </p:txBody>
      </p:sp>
      <p:sp>
        <p:nvSpPr>
          <p:cNvPr id="8" name="TextBox 7">
            <a:extLst>
              <a:ext uri="{FF2B5EF4-FFF2-40B4-BE49-F238E27FC236}">
                <a16:creationId xmlns:a16="http://schemas.microsoft.com/office/drawing/2014/main" id="{9A6AA1FC-53D9-353A-061E-FDD5788AADCC}"/>
              </a:ext>
            </a:extLst>
          </p:cNvPr>
          <p:cNvSpPr txBox="1"/>
          <p:nvPr/>
        </p:nvSpPr>
        <p:spPr bwMode="auto">
          <a:xfrm>
            <a:off x="759437" y="4619106"/>
            <a:ext cx="1917396" cy="480131"/>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So B sees</a:t>
            </a:r>
            <a:endParaRPr lang="en-US" sz="2800" b="0" dirty="0">
              <a:solidFill>
                <a:srgbClr val="FFFF00"/>
              </a:solidFill>
              <a:latin typeface="Arial" charset="0"/>
              <a:cs typeface="Arial" charset="0"/>
            </a:endParaRPr>
          </a:p>
        </p:txBody>
      </p:sp>
      <p:sp>
        <p:nvSpPr>
          <p:cNvPr id="9" name="TextBox 8">
            <a:extLst>
              <a:ext uri="{FF2B5EF4-FFF2-40B4-BE49-F238E27FC236}">
                <a16:creationId xmlns:a16="http://schemas.microsoft.com/office/drawing/2014/main" id="{6736768F-97AA-320E-BBBB-2D79E68364EE}"/>
              </a:ext>
            </a:extLst>
          </p:cNvPr>
          <p:cNvSpPr txBox="1"/>
          <p:nvPr/>
        </p:nvSpPr>
        <p:spPr bwMode="auto">
          <a:xfrm>
            <a:off x="1356746" y="5249028"/>
            <a:ext cx="3325867"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A has smaller label</a:t>
            </a:r>
            <a:endParaRPr lang="en-US" sz="2800" b="0" baseline="-25000" dirty="0">
              <a:solidFill>
                <a:srgbClr val="FFFF00"/>
              </a:solidFill>
              <a:latin typeface="Arial" charset="0"/>
              <a:cs typeface="Arial" charset="0"/>
            </a:endParaRPr>
          </a:p>
        </p:txBody>
      </p:sp>
      <p:sp>
        <p:nvSpPr>
          <p:cNvPr id="10" name="TextBox 9">
            <a:extLst>
              <a:ext uri="{FF2B5EF4-FFF2-40B4-BE49-F238E27FC236}">
                <a16:creationId xmlns:a16="http://schemas.microsoft.com/office/drawing/2014/main" id="{F787C95C-D6B9-F843-6917-861C0040F193}"/>
              </a:ext>
            </a:extLst>
          </p:cNvPr>
          <p:cNvSpPr txBox="1"/>
          <p:nvPr/>
        </p:nvSpPr>
        <p:spPr bwMode="auto">
          <a:xfrm>
            <a:off x="1356746" y="5922037"/>
            <a:ext cx="5221035"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Locked out while flag[A] is true</a:t>
            </a:r>
            <a:endParaRPr lang="en-US" sz="2800" b="0" baseline="-25000" dirty="0">
              <a:solidFill>
                <a:srgbClr val="FFFF00"/>
              </a:solidFill>
              <a:latin typeface="Arial" charset="0"/>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43713" name="Footer Placeholder 4"/>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rPr>
              <a:t>Art of Multiprocessor Programming</a:t>
            </a:r>
          </a:p>
        </p:txBody>
      </p:sp>
      <p:sp>
        <p:nvSpPr>
          <p:cNvPr id="243714" name="Slide Number Placeholder 5"/>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A4950E89-C32B-FF43-90FC-F8249D3E9A8B}" type="slidenum">
              <a:rPr lang="ar-SA" sz="1400" b="0">
                <a:solidFill>
                  <a:srgbClr val="FFFF00"/>
                </a:solidFill>
                <a:latin typeface="Arial" charset="0"/>
                <a:cs typeface="Arial" charset="0"/>
              </a:rPr>
              <a:pPr/>
              <a:t>83</a:t>
            </a:fld>
            <a:endParaRPr lang="en-US" sz="1400" b="0">
              <a:solidFill>
                <a:srgbClr val="FFFF00"/>
              </a:solidFill>
              <a:latin typeface="Arial" charset="0"/>
              <a:cs typeface="Arial" charset="0"/>
            </a:endParaRPr>
          </a:p>
        </p:txBody>
      </p:sp>
      <p:sp>
        <p:nvSpPr>
          <p:cNvPr id="243716" name="Rectangle 2"/>
          <p:cNvSpPr>
            <a:spLocks noGrp="1" noChangeArrowheads="1"/>
          </p:cNvSpPr>
          <p:nvPr>
            <p:ph type="title"/>
          </p:nvPr>
        </p:nvSpPr>
        <p:spPr/>
        <p:txBody>
          <a:bodyPr/>
          <a:lstStyle/>
          <a:p>
            <a:r>
              <a:rPr lang="en-US" dirty="0">
                <a:solidFill>
                  <a:srgbClr val="FFFF00"/>
                </a:solidFill>
                <a:latin typeface="Arial" charset="0"/>
              </a:rPr>
              <a:t>Mutual Exclusion</a:t>
            </a:r>
          </a:p>
        </p:txBody>
      </p:sp>
      <p:sp>
        <p:nvSpPr>
          <p:cNvPr id="3" name="Rectangle 6">
            <a:extLst>
              <a:ext uri="{FF2B5EF4-FFF2-40B4-BE49-F238E27FC236}">
                <a16:creationId xmlns:a16="http://schemas.microsoft.com/office/drawing/2014/main" id="{27ED016C-9221-8F74-F4EB-0B7328BDCA16}"/>
              </a:ext>
            </a:extLst>
          </p:cNvPr>
          <p:cNvSpPr>
            <a:spLocks noChangeArrowheads="1"/>
          </p:cNvSpPr>
          <p:nvPr/>
        </p:nvSpPr>
        <p:spPr bwMode="auto">
          <a:xfrm>
            <a:off x="4193722" y="3155665"/>
            <a:ext cx="4558393" cy="1815882"/>
          </a:xfrm>
          <a:prstGeom prst="rect">
            <a:avLst/>
          </a:prstGeom>
          <a:solidFill>
            <a:schemeClr val="tx1"/>
          </a:solidFill>
          <a:ln w="9525">
            <a:solidFill>
              <a:srgbClr val="FF0000"/>
            </a:solidFill>
            <a:miter lim="800000"/>
            <a:headEnd/>
            <a:tailEnd/>
          </a:ln>
        </p:spPr>
        <p:txBody>
          <a:bodyPr wrap="square">
            <a:spAutoFit/>
          </a:bodyPr>
          <a:lstStyle/>
          <a:p>
            <a:r>
              <a:rPr lang="en-US" sz="1400" b="0" dirty="0">
                <a:solidFill>
                  <a:srgbClr val="569CD6"/>
                </a:solidFill>
                <a:effectLst/>
                <a:latin typeface="Consolas" panose="020B0609020204030204" pitchFamily="49" charset="0"/>
              </a:rPr>
              <a:t>class</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Bakery</a:t>
            </a:r>
            <a:r>
              <a:rPr lang="en-US" sz="1400" b="0" dirty="0">
                <a:solidFill>
                  <a:srgbClr val="D4D4D4"/>
                </a:solidFill>
                <a:effectLst/>
                <a:latin typeface="Consolas" panose="020B0609020204030204" pitchFamily="49" charset="0"/>
              </a:rPr>
              <a:t> </a:t>
            </a:r>
            <a:r>
              <a:rPr lang="en-US" sz="1400" b="0" dirty="0">
                <a:solidFill>
                  <a:srgbClr val="569CD6"/>
                </a:solidFill>
                <a:effectLst/>
                <a:latin typeface="Consolas" panose="020B0609020204030204" pitchFamily="49" charset="0"/>
              </a:rPr>
              <a:t>implements</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Lock</a:t>
            </a:r>
            <a:r>
              <a:rPr lang="en-US" sz="1400" b="0" dirty="0">
                <a:solidFill>
                  <a:srgbClr val="D4D4D4"/>
                </a:solidFill>
                <a:effectLst/>
                <a:latin typeface="Consolas" panose="020B0609020204030204" pitchFamily="49" charset="0"/>
              </a:rPr>
              <a:t> {</a:t>
            </a:r>
          </a:p>
          <a:p>
            <a:r>
              <a:rPr lang="en-US" sz="1400" b="0" dirty="0">
                <a:solidFill>
                  <a:srgbClr val="D4D4D4"/>
                </a:solidFill>
                <a:effectLst/>
                <a:latin typeface="Consolas" panose="020B0609020204030204" pitchFamily="49" charset="0"/>
              </a:rPr>
              <a:t>  …</a:t>
            </a:r>
          </a:p>
          <a:p>
            <a:r>
              <a:rPr lang="en-US" sz="1400" b="0" dirty="0">
                <a:solidFill>
                  <a:srgbClr val="D4D4D4"/>
                </a:solidFill>
                <a:effectLst/>
                <a:latin typeface="Consolas" panose="020B0609020204030204" pitchFamily="49" charset="0"/>
              </a:rPr>
              <a:t> </a:t>
            </a:r>
            <a:r>
              <a:rPr lang="en-US" sz="1400" b="0" dirty="0">
                <a:solidFill>
                  <a:srgbClr val="569CD6"/>
                </a:solidFill>
                <a:effectLst/>
                <a:latin typeface="Consolas" panose="020B0609020204030204" pitchFamily="49" charset="0"/>
              </a:rPr>
              <a:t>public</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void</a:t>
            </a:r>
            <a:r>
              <a:rPr lang="en-US" sz="1400" b="0" dirty="0">
                <a:solidFill>
                  <a:srgbClr val="D4D4D4"/>
                </a:solidFill>
                <a:effectLst/>
                <a:latin typeface="Consolas" panose="020B0609020204030204" pitchFamily="49" charset="0"/>
              </a:rPr>
              <a:t> </a:t>
            </a:r>
            <a:r>
              <a:rPr lang="en-US" sz="1400" b="0" dirty="0">
                <a:solidFill>
                  <a:srgbClr val="DCDCAA"/>
                </a:solidFill>
                <a:effectLst/>
                <a:latin typeface="Consolas" panose="020B0609020204030204" pitchFamily="49" charset="0"/>
              </a:rPr>
              <a:t>lock</a:t>
            </a:r>
            <a:r>
              <a:rPr lang="en-US" sz="1400" b="0" dirty="0">
                <a:solidFill>
                  <a:srgbClr val="D4D4D4"/>
                </a:solidFill>
                <a:effectLst/>
                <a:latin typeface="Consolas" panose="020B0609020204030204" pitchFamily="49" charset="0"/>
              </a:rPr>
              <a:t>() {  </a:t>
            </a:r>
          </a:p>
          <a:p>
            <a:r>
              <a:rPr lang="en-US" sz="1400" b="0" dirty="0">
                <a:solidFill>
                  <a:srgbClr val="D4D4D4"/>
                </a:solidFill>
                <a:effectLst/>
                <a:latin typeface="Consolas" panose="020B0609020204030204" pitchFamily="49" charset="0"/>
              </a:rPr>
              <a:t>  flag[</a:t>
            </a:r>
            <a:r>
              <a:rPr lang="en-US" sz="1400" b="0" dirty="0" err="1">
                <a:solidFill>
                  <a:srgbClr val="D4D4D4"/>
                </a:solidFill>
                <a:effectLst/>
                <a:latin typeface="Consolas" panose="020B0609020204030204" pitchFamily="49" charset="0"/>
              </a:rPr>
              <a:t>i</a:t>
            </a:r>
            <a:r>
              <a:rPr lang="en-US" sz="1400" b="0" dirty="0">
                <a:solidFill>
                  <a:srgbClr val="D4D4D4"/>
                </a:solidFill>
                <a:effectLst/>
                <a:latin typeface="Consolas" panose="020B0609020204030204" pitchFamily="49" charset="0"/>
              </a:rPr>
              <a:t>]  = </a:t>
            </a:r>
            <a:r>
              <a:rPr lang="en-US" sz="1400" b="0" dirty="0">
                <a:solidFill>
                  <a:srgbClr val="569CD6"/>
                </a:solidFill>
                <a:effectLst/>
                <a:latin typeface="Consolas" panose="020B0609020204030204" pitchFamily="49" charset="0"/>
              </a:rPr>
              <a:t>true</a:t>
            </a:r>
            <a:r>
              <a:rPr lang="en-US" sz="1400" b="0" dirty="0">
                <a:solidFill>
                  <a:srgbClr val="D4D4D4"/>
                </a:solidFill>
                <a:effectLst/>
                <a:latin typeface="Consolas" panose="020B0609020204030204" pitchFamily="49" charset="0"/>
              </a:rPr>
              <a:t>;  </a:t>
            </a:r>
          </a:p>
          <a:p>
            <a:r>
              <a:rPr lang="en-US" sz="1400" b="0" dirty="0">
                <a:solidFill>
                  <a:srgbClr val="D4D4D4"/>
                </a:solidFill>
                <a:effectLst/>
                <a:latin typeface="Consolas" panose="020B0609020204030204" pitchFamily="49" charset="0"/>
              </a:rPr>
              <a:t>  label[</a:t>
            </a:r>
            <a:r>
              <a:rPr lang="en-US" sz="1400" b="0" dirty="0" err="1">
                <a:solidFill>
                  <a:srgbClr val="D4D4D4"/>
                </a:solidFill>
                <a:effectLst/>
                <a:latin typeface="Consolas" panose="020B0609020204030204" pitchFamily="49" charset="0"/>
              </a:rPr>
              <a:t>i</a:t>
            </a:r>
            <a:r>
              <a:rPr lang="en-US" sz="1400" b="0" dirty="0">
                <a:solidFill>
                  <a:srgbClr val="D4D4D4"/>
                </a:solidFill>
                <a:effectLst/>
                <a:latin typeface="Consolas" panose="020B0609020204030204" pitchFamily="49" charset="0"/>
              </a:rPr>
              <a:t>] = </a:t>
            </a:r>
            <a:r>
              <a:rPr lang="en-US" sz="1400" b="0" dirty="0">
                <a:solidFill>
                  <a:srgbClr val="DCDCAA"/>
                </a:solidFill>
                <a:effectLst/>
                <a:latin typeface="Consolas" panose="020B0609020204030204" pitchFamily="49" charset="0"/>
              </a:rPr>
              <a:t>max</a:t>
            </a:r>
            <a:r>
              <a:rPr lang="en-US" sz="1400" b="0" dirty="0">
                <a:solidFill>
                  <a:srgbClr val="D4D4D4"/>
                </a:solidFill>
                <a:effectLst/>
                <a:latin typeface="Consolas" panose="020B0609020204030204" pitchFamily="49" charset="0"/>
              </a:rPr>
              <a:t>(label[</a:t>
            </a:r>
            <a:r>
              <a:rPr lang="en-US" sz="1400" b="0" dirty="0">
                <a:solidFill>
                  <a:srgbClr val="B5CEA8"/>
                </a:solidFill>
                <a:effectLst/>
                <a:latin typeface="Consolas" panose="020B0609020204030204" pitchFamily="49" charset="0"/>
              </a:rPr>
              <a:t>0</a:t>
            </a:r>
            <a:r>
              <a:rPr lang="en-US" sz="1400" b="0" dirty="0">
                <a:solidFill>
                  <a:srgbClr val="D4D4D4"/>
                </a:solidFill>
                <a:effectLst/>
                <a:latin typeface="Consolas" panose="020B0609020204030204" pitchFamily="49" charset="0"/>
              </a:rPr>
              <a:t>], …,label[n-</a:t>
            </a:r>
            <a:r>
              <a:rPr lang="en-US" sz="1400" b="0" dirty="0">
                <a:solidFill>
                  <a:srgbClr val="B5CEA8"/>
                </a:solidFill>
                <a:effectLst/>
                <a:latin typeface="Consolas" panose="020B0609020204030204" pitchFamily="49" charset="0"/>
              </a:rPr>
              <a:t>1</a:t>
            </a:r>
            <a:r>
              <a:rPr lang="en-US" sz="1400" b="0" dirty="0">
                <a:solidFill>
                  <a:srgbClr val="D4D4D4"/>
                </a:solidFill>
                <a:effectLst/>
                <a:latin typeface="Consolas" panose="020B0609020204030204" pitchFamily="49" charset="0"/>
              </a:rPr>
              <a:t>])+</a:t>
            </a:r>
            <a:r>
              <a:rPr lang="en-US" sz="1400" b="0" dirty="0">
                <a:solidFill>
                  <a:srgbClr val="B5CEA8"/>
                </a:solidFill>
                <a:effectLst/>
                <a:latin typeface="Consolas" panose="020B0609020204030204" pitchFamily="49" charset="0"/>
              </a:rPr>
              <a:t>1</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r>
              <a:rPr lang="en-US" sz="1400" b="0" dirty="0">
                <a:solidFill>
                  <a:srgbClr val="C586C0"/>
                </a:solidFill>
                <a:effectLst/>
                <a:latin typeface="Consolas" panose="020B0609020204030204" pitchFamily="49" charset="0"/>
              </a:rPr>
              <a:t>while</a:t>
            </a:r>
            <a:r>
              <a:rPr lang="en-US" sz="1400" b="0" dirty="0">
                <a:solidFill>
                  <a:srgbClr val="D4D4D4"/>
                </a:solidFill>
                <a:effectLst/>
                <a:latin typeface="Consolas" panose="020B0609020204030204" pitchFamily="49" charset="0"/>
              </a:rPr>
              <a:t> (for some k: </a:t>
            </a:r>
          </a:p>
          <a:p>
            <a:r>
              <a:rPr lang="en-US" sz="1400" b="0" dirty="0">
                <a:solidFill>
                  <a:srgbClr val="D4D4D4"/>
                </a:solidFill>
                <a:effectLst/>
                <a:latin typeface="Consolas" panose="020B0609020204030204" pitchFamily="49" charset="0"/>
              </a:rPr>
              <a:t>    flag[k] &amp;&amp; (label[</a:t>
            </a:r>
            <a:r>
              <a:rPr lang="en-US" sz="1400" b="0" dirty="0" err="1">
                <a:solidFill>
                  <a:srgbClr val="D4D4D4"/>
                </a:solidFill>
                <a:effectLst/>
                <a:latin typeface="Consolas" panose="020B0609020204030204" pitchFamily="49" charset="0"/>
              </a:rPr>
              <a:t>i</a:t>
            </a:r>
            <a:r>
              <a:rPr lang="en-US" sz="1400" b="0" dirty="0">
                <a:solidFill>
                  <a:srgbClr val="D4D4D4"/>
                </a:solidFill>
                <a:effectLst/>
                <a:latin typeface="Consolas" panose="020B0609020204030204" pitchFamily="49" charset="0"/>
              </a:rPr>
              <a:t>],</a:t>
            </a:r>
            <a:r>
              <a:rPr lang="en-US" sz="1400" b="0" dirty="0" err="1">
                <a:solidFill>
                  <a:srgbClr val="D4D4D4"/>
                </a:solidFill>
                <a:effectLst/>
                <a:latin typeface="Consolas" panose="020B0609020204030204" pitchFamily="49" charset="0"/>
              </a:rPr>
              <a:t>i</a:t>
            </a:r>
            <a:r>
              <a:rPr lang="en-US" sz="1400" b="0" dirty="0">
                <a:solidFill>
                  <a:srgbClr val="D4D4D4"/>
                </a:solidFill>
                <a:effectLst/>
                <a:latin typeface="Consolas" panose="020B0609020204030204" pitchFamily="49" charset="0"/>
              </a:rPr>
              <a:t>) &gt; (label[k],k));</a:t>
            </a:r>
          </a:p>
          <a:p>
            <a:r>
              <a:rPr lang="en-US" sz="1400" b="0" dirty="0">
                <a:solidFill>
                  <a:srgbClr val="D4D4D4"/>
                </a:solidFill>
                <a:effectLst/>
                <a:latin typeface="Consolas" panose="020B0609020204030204" pitchFamily="49" charset="0"/>
              </a:rPr>
              <a:t> }</a:t>
            </a:r>
          </a:p>
        </p:txBody>
      </p:sp>
      <p:sp>
        <p:nvSpPr>
          <p:cNvPr id="2" name="TextBox 1">
            <a:extLst>
              <a:ext uri="{FF2B5EF4-FFF2-40B4-BE49-F238E27FC236}">
                <a16:creationId xmlns:a16="http://schemas.microsoft.com/office/drawing/2014/main" id="{BC5E2797-E9DF-7F79-C3B9-8E60880A5253}"/>
              </a:ext>
            </a:extLst>
          </p:cNvPr>
          <p:cNvSpPr txBox="1"/>
          <p:nvPr/>
        </p:nvSpPr>
        <p:spPr bwMode="auto">
          <a:xfrm>
            <a:off x="930729" y="1752600"/>
            <a:ext cx="541276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Suppose A and B in CS together</a:t>
            </a:r>
          </a:p>
        </p:txBody>
      </p:sp>
      <p:sp>
        <p:nvSpPr>
          <p:cNvPr id="4" name="TextBox 3">
            <a:extLst>
              <a:ext uri="{FF2B5EF4-FFF2-40B4-BE49-F238E27FC236}">
                <a16:creationId xmlns:a16="http://schemas.microsoft.com/office/drawing/2014/main" id="{93775B64-D119-5E6D-918C-5C897D1AF9BA}"/>
              </a:ext>
            </a:extLst>
          </p:cNvPr>
          <p:cNvSpPr txBox="1"/>
          <p:nvPr/>
        </p:nvSpPr>
        <p:spPr bwMode="auto">
          <a:xfrm>
            <a:off x="930729" y="3170419"/>
            <a:ext cx="3061607" cy="86793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When B entered, it must have seen</a:t>
            </a:r>
            <a:endParaRPr lang="en-US" sz="2800" b="0" dirty="0">
              <a:solidFill>
                <a:srgbClr val="FFFF00"/>
              </a:solidFill>
              <a:latin typeface="Arial" charset="0"/>
              <a:cs typeface="Arial" charset="0"/>
            </a:endParaRPr>
          </a:p>
        </p:txBody>
      </p:sp>
      <p:sp>
        <p:nvSpPr>
          <p:cNvPr id="5" name="TextBox 3">
            <a:extLst>
              <a:ext uri="{FF2B5EF4-FFF2-40B4-BE49-F238E27FC236}">
                <a16:creationId xmlns:a16="http://schemas.microsoft.com/office/drawing/2014/main" id="{CAEA9FEA-95E0-32CC-9E08-D69EFB4B5218}"/>
              </a:ext>
            </a:extLst>
          </p:cNvPr>
          <p:cNvSpPr txBox="1"/>
          <p:nvPr/>
        </p:nvSpPr>
        <p:spPr bwMode="auto">
          <a:xfrm>
            <a:off x="930729" y="2483054"/>
            <a:ext cx="4623725"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Suppose A has earlier label</a:t>
            </a:r>
          </a:p>
        </p:txBody>
      </p:sp>
      <p:sp>
        <p:nvSpPr>
          <p:cNvPr id="6" name="TextBox 5">
            <a:extLst>
              <a:ext uri="{FF2B5EF4-FFF2-40B4-BE49-F238E27FC236}">
                <a16:creationId xmlns:a16="http://schemas.microsoft.com/office/drawing/2014/main" id="{94E2BC40-A861-E617-C4DE-BA31BC1B13FF}"/>
              </a:ext>
            </a:extLst>
          </p:cNvPr>
          <p:cNvSpPr txBox="1"/>
          <p:nvPr/>
        </p:nvSpPr>
        <p:spPr bwMode="auto">
          <a:xfrm>
            <a:off x="930729" y="4245583"/>
            <a:ext cx="294978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flag[A] is </a:t>
            </a:r>
            <a:r>
              <a:rPr lang="en-US" sz="2800" b="0" i="1" dirty="0">
                <a:solidFill>
                  <a:srgbClr val="FFFF00"/>
                </a:solidFill>
                <a:latin typeface="Arial" charset="0"/>
                <a:cs typeface="Arial" charset="0"/>
              </a:rPr>
              <a:t>false</a:t>
            </a:r>
            <a:r>
              <a:rPr lang="en-US" sz="2800" b="0" dirty="0">
                <a:solidFill>
                  <a:srgbClr val="FFFF00"/>
                </a:solidFill>
                <a:latin typeface="Arial" charset="0"/>
                <a:cs typeface="Arial" charset="0"/>
              </a:rPr>
              <a:t>, or</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AA298D71-E69C-673E-EBF6-36611F2BEDEE}"/>
              </a:ext>
            </a:extLst>
          </p:cNvPr>
          <p:cNvSpPr txBox="1"/>
          <p:nvPr/>
        </p:nvSpPr>
        <p:spPr bwMode="auto">
          <a:xfrm>
            <a:off x="930729" y="4976036"/>
            <a:ext cx="316363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label[A] &gt; label[B]</a:t>
            </a:r>
            <a:endParaRPr lang="en-US" altLang="ja-JP" sz="2800" b="0" dirty="0">
              <a:solidFill>
                <a:srgbClr val="FFFF00"/>
              </a:solidFill>
              <a:latin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4985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4985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69EA809A-C685-2A4F-90C8-8CAEDE185FE0}" type="slidenum">
              <a:rPr lang="ar-SA" sz="1400" b="0">
                <a:solidFill>
                  <a:srgbClr val="FFFF00"/>
                </a:solidFill>
                <a:latin typeface="Arial" charset="0"/>
                <a:cs typeface="Arial" charset="0"/>
              </a:rPr>
              <a:pPr/>
              <a:t>84</a:t>
            </a:fld>
            <a:endParaRPr lang="en-US" sz="1400" b="0">
              <a:solidFill>
                <a:srgbClr val="FFFF00"/>
              </a:solidFill>
              <a:latin typeface="Arial" charset="0"/>
              <a:cs typeface="Arial" charset="0"/>
            </a:endParaRPr>
          </a:p>
        </p:txBody>
      </p:sp>
      <p:sp>
        <p:nvSpPr>
          <p:cNvPr id="249860" name="Rectangle 3"/>
          <p:cNvSpPr>
            <a:spLocks noGrp="1" noChangeArrowheads="1"/>
          </p:cNvSpPr>
          <p:nvPr>
            <p:ph type="title"/>
          </p:nvPr>
        </p:nvSpPr>
        <p:spPr/>
        <p:txBody>
          <a:bodyPr/>
          <a:lstStyle/>
          <a:p>
            <a:r>
              <a:rPr lang="en-US">
                <a:latin typeface="Arial" charset="0"/>
              </a:rPr>
              <a:t>Mutual Exclusion</a:t>
            </a:r>
          </a:p>
        </p:txBody>
      </p:sp>
      <p:sp>
        <p:nvSpPr>
          <p:cNvPr id="2" name="TextBox 1">
            <a:extLst>
              <a:ext uri="{FF2B5EF4-FFF2-40B4-BE49-F238E27FC236}">
                <a16:creationId xmlns:a16="http://schemas.microsoft.com/office/drawing/2014/main" id="{48CF0AFB-F471-0606-0DE2-7E229787CAB8}"/>
              </a:ext>
            </a:extLst>
          </p:cNvPr>
          <p:cNvSpPr txBox="1"/>
          <p:nvPr/>
        </p:nvSpPr>
        <p:spPr bwMode="auto">
          <a:xfrm>
            <a:off x="1679514" y="2068494"/>
            <a:ext cx="6053301" cy="954107"/>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rPr>
              <a:t>Labels are strictly increasing so</a:t>
            </a:r>
            <a:r>
              <a:rPr lang="en-US" sz="2800" baseline="-25000" dirty="0">
                <a:solidFill>
                  <a:srgbClr val="FFFF00"/>
                </a:solidFill>
                <a:latin typeface="Arial" charset="0"/>
              </a:rPr>
              <a:t> </a:t>
            </a:r>
          </a:p>
          <a:p>
            <a:r>
              <a:rPr lang="en-US" sz="2800" dirty="0">
                <a:solidFill>
                  <a:schemeClr val="bg1"/>
                </a:solidFill>
                <a:latin typeface="Arial" charset="0"/>
              </a:rPr>
              <a:t>B</a:t>
            </a:r>
            <a:r>
              <a:rPr lang="en-US" sz="2800" dirty="0">
                <a:solidFill>
                  <a:srgbClr val="FFFF00"/>
                </a:solidFill>
                <a:latin typeface="Arial" charset="0"/>
              </a:rPr>
              <a:t> must have seen </a:t>
            </a:r>
            <a:r>
              <a:rPr lang="en-US" sz="2800" dirty="0">
                <a:solidFill>
                  <a:schemeClr val="bg1"/>
                </a:solidFill>
                <a:latin typeface="Arial" charset="0"/>
              </a:rPr>
              <a:t>flag[A] == false</a:t>
            </a:r>
          </a:p>
        </p:txBody>
      </p:sp>
      <p:sp>
        <p:nvSpPr>
          <p:cNvPr id="3" name="TextBox 2">
            <a:extLst>
              <a:ext uri="{FF2B5EF4-FFF2-40B4-BE49-F238E27FC236}">
                <a16:creationId xmlns:a16="http://schemas.microsoft.com/office/drawing/2014/main" id="{052F1508-891C-67C3-AFE5-48F9E9754CCD}"/>
              </a:ext>
            </a:extLst>
          </p:cNvPr>
          <p:cNvSpPr txBox="1"/>
          <p:nvPr/>
        </p:nvSpPr>
        <p:spPr bwMode="auto">
          <a:xfrm>
            <a:off x="1679514" y="4789456"/>
            <a:ext cx="6550086"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rPr>
              <a:t>Which contradicts the assumption that </a:t>
            </a:r>
            <a:r>
              <a:rPr lang="en-US" sz="2800" dirty="0">
                <a:solidFill>
                  <a:schemeClr val="bg1"/>
                </a:solidFill>
                <a:latin typeface="Arial" charset="0"/>
              </a:rPr>
              <a:t>A</a:t>
            </a:r>
            <a:r>
              <a:rPr lang="en-US" sz="2800" dirty="0">
                <a:solidFill>
                  <a:srgbClr val="FFFF00"/>
                </a:solidFill>
                <a:latin typeface="Arial" charset="0"/>
              </a:rPr>
              <a:t> has an earlier label</a:t>
            </a:r>
          </a:p>
        </p:txBody>
      </p:sp>
      <p:sp>
        <p:nvSpPr>
          <p:cNvPr id="4" name="TextBox 3">
            <a:extLst>
              <a:ext uri="{FF2B5EF4-FFF2-40B4-BE49-F238E27FC236}">
                <a16:creationId xmlns:a16="http://schemas.microsoft.com/office/drawing/2014/main" id="{B6864B3E-245E-4EDA-115A-8CE5C2ABDE1B}"/>
              </a:ext>
            </a:extLst>
          </p:cNvPr>
          <p:cNvSpPr txBox="1"/>
          <p:nvPr/>
        </p:nvSpPr>
        <p:spPr bwMode="auto">
          <a:xfrm>
            <a:off x="1679514" y="3428975"/>
            <a:ext cx="5516192" cy="954107"/>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err="1">
                <a:solidFill>
                  <a:schemeClr val="bg1"/>
                </a:solidFill>
                <a:latin typeface="Arial" charset="0"/>
              </a:rPr>
              <a:t>Labeling</a:t>
            </a:r>
            <a:r>
              <a:rPr lang="en-US" sz="2800" baseline="-25000" dirty="0" err="1">
                <a:solidFill>
                  <a:schemeClr val="bg1"/>
                </a:solidFill>
                <a:latin typeface="Arial" charset="0"/>
              </a:rPr>
              <a:t>B</a:t>
            </a:r>
            <a:r>
              <a:rPr lang="en-US" sz="2800" dirty="0">
                <a:solidFill>
                  <a:schemeClr val="bg1"/>
                </a:solidFill>
                <a:latin typeface="Arial" charset="0"/>
              </a:rPr>
              <a:t> </a:t>
            </a:r>
            <a:r>
              <a:rPr lang="en-US" sz="2000" dirty="0">
                <a:solidFill>
                  <a:schemeClr val="bg1"/>
                </a:solidFill>
                <a:latin typeface="Arial" charset="0"/>
                <a:sym typeface="Wingdings" charset="0"/>
              </a:rPr>
              <a:t></a:t>
            </a:r>
            <a:r>
              <a:rPr lang="en-US" sz="2800" dirty="0">
                <a:solidFill>
                  <a:schemeClr val="bg1"/>
                </a:solidFill>
                <a:latin typeface="Arial" charset="0"/>
              </a:rPr>
              <a:t> </a:t>
            </a:r>
            <a:r>
              <a:rPr lang="en-US" sz="2800" dirty="0" err="1">
                <a:solidFill>
                  <a:schemeClr val="bg1"/>
                </a:solidFill>
                <a:latin typeface="Arial" charset="0"/>
              </a:rPr>
              <a:t>read</a:t>
            </a:r>
            <a:r>
              <a:rPr lang="en-US" sz="2800" baseline="-25000" dirty="0" err="1">
                <a:solidFill>
                  <a:schemeClr val="bg1"/>
                </a:solidFill>
                <a:latin typeface="Arial" charset="0"/>
              </a:rPr>
              <a:t>B</a:t>
            </a:r>
            <a:r>
              <a:rPr lang="en-US" sz="2800" dirty="0">
                <a:solidFill>
                  <a:schemeClr val="bg1"/>
                </a:solidFill>
                <a:latin typeface="Arial" charset="0"/>
              </a:rPr>
              <a:t>(flag[A]) </a:t>
            </a:r>
            <a:r>
              <a:rPr lang="en-US" sz="2000" dirty="0">
                <a:solidFill>
                  <a:schemeClr val="bg1"/>
                </a:solidFill>
                <a:latin typeface="Arial" charset="0"/>
                <a:sym typeface="Wingdings" charset="0"/>
              </a:rPr>
              <a:t></a:t>
            </a:r>
            <a:r>
              <a:rPr lang="en-US" sz="2800" dirty="0">
                <a:solidFill>
                  <a:schemeClr val="bg1"/>
                </a:solidFill>
                <a:latin typeface="Arial" charset="0"/>
              </a:rPr>
              <a:t> </a:t>
            </a:r>
            <a:r>
              <a:rPr lang="en-US" sz="2800" dirty="0" err="1">
                <a:solidFill>
                  <a:schemeClr val="bg1"/>
                </a:solidFill>
                <a:latin typeface="Arial" charset="0"/>
              </a:rPr>
              <a:t>write</a:t>
            </a:r>
            <a:r>
              <a:rPr lang="en-US" sz="2800" baseline="-25000" dirty="0" err="1">
                <a:solidFill>
                  <a:schemeClr val="bg1"/>
                </a:solidFill>
                <a:latin typeface="Arial" charset="0"/>
              </a:rPr>
              <a:t>A</a:t>
            </a:r>
            <a:r>
              <a:rPr lang="en-US" sz="2800" dirty="0">
                <a:solidFill>
                  <a:schemeClr val="bg1"/>
                </a:solidFill>
                <a:latin typeface="Arial" charset="0"/>
              </a:rPr>
              <a:t>(flag[A]) </a:t>
            </a:r>
            <a:r>
              <a:rPr lang="en-US" sz="2000" dirty="0">
                <a:solidFill>
                  <a:schemeClr val="bg1"/>
                </a:solidFill>
                <a:latin typeface="Arial" charset="0"/>
                <a:sym typeface="Wingdings" charset="0"/>
              </a:rPr>
              <a:t></a:t>
            </a:r>
            <a:r>
              <a:rPr lang="en-US" sz="2800" dirty="0">
                <a:solidFill>
                  <a:schemeClr val="bg1"/>
                </a:solidFill>
                <a:latin typeface="Arial" charset="0"/>
              </a:rPr>
              <a:t> </a:t>
            </a:r>
            <a:r>
              <a:rPr lang="en-US" sz="2800" dirty="0" err="1">
                <a:solidFill>
                  <a:schemeClr val="bg1"/>
                </a:solidFill>
                <a:latin typeface="Arial" charset="0"/>
              </a:rPr>
              <a:t>Labeling</a:t>
            </a:r>
            <a:r>
              <a:rPr lang="en-US" sz="2800" baseline="-25000" dirty="0" err="1">
                <a:solidFill>
                  <a:schemeClr val="bg1"/>
                </a:solidFill>
                <a:latin typeface="Arial" charset="0"/>
              </a:rPr>
              <a:t>A</a:t>
            </a:r>
            <a:endParaRPr lang="en-US" sz="2800" baseline="-25000" dirty="0">
              <a:solidFill>
                <a:schemeClr val="bg1"/>
              </a:solidFill>
              <a:latin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5190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5190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799DD510-A898-5F40-A9A1-569766C8FE4C}" type="slidenum">
              <a:rPr lang="ar-SA" sz="1400" b="0">
                <a:solidFill>
                  <a:srgbClr val="FFFF00"/>
                </a:solidFill>
                <a:latin typeface="Arial" charset="0"/>
                <a:cs typeface="Arial" charset="0"/>
              </a:rPr>
              <a:pPr/>
              <a:t>85</a:t>
            </a:fld>
            <a:endParaRPr lang="en-US" sz="1400" b="0">
              <a:solidFill>
                <a:srgbClr val="FFFF00"/>
              </a:solidFill>
              <a:latin typeface="Arial" charset="0"/>
              <a:cs typeface="Arial" charset="0"/>
            </a:endParaRPr>
          </a:p>
        </p:txBody>
      </p:sp>
      <p:sp>
        <p:nvSpPr>
          <p:cNvPr id="251908" name="Rectangle 2"/>
          <p:cNvSpPr>
            <a:spLocks noGrp="1" noChangeArrowheads="1"/>
          </p:cNvSpPr>
          <p:nvPr>
            <p:ph type="title"/>
          </p:nvPr>
        </p:nvSpPr>
        <p:spPr>
          <a:xfrm>
            <a:off x="685800" y="538163"/>
            <a:ext cx="7772400" cy="1143000"/>
          </a:xfrm>
        </p:spPr>
        <p:txBody>
          <a:bodyPr/>
          <a:lstStyle/>
          <a:p>
            <a:r>
              <a:rPr lang="en-US">
                <a:latin typeface="Arial" charset="0"/>
              </a:rPr>
              <a:t>Bakery Y2</a:t>
            </a:r>
            <a:r>
              <a:rPr lang="en-US" baseline="30000">
                <a:latin typeface="Arial" charset="0"/>
              </a:rPr>
              <a:t>32</a:t>
            </a:r>
            <a:r>
              <a:rPr lang="en-US">
                <a:latin typeface="Arial" charset="0"/>
              </a:rPr>
              <a:t>K Bug</a:t>
            </a:r>
          </a:p>
        </p:txBody>
      </p:sp>
      <p:sp>
        <p:nvSpPr>
          <p:cNvPr id="2" name="Rectangle 6">
            <a:extLst>
              <a:ext uri="{FF2B5EF4-FFF2-40B4-BE49-F238E27FC236}">
                <a16:creationId xmlns:a16="http://schemas.microsoft.com/office/drawing/2014/main" id="{9DE338D1-B870-B25A-7CAC-667179CA1364}"/>
              </a:ext>
            </a:extLst>
          </p:cNvPr>
          <p:cNvSpPr>
            <a:spLocks noChangeArrowheads="1"/>
          </p:cNvSpPr>
          <p:nvPr/>
        </p:nvSpPr>
        <p:spPr bwMode="auto">
          <a:xfrm>
            <a:off x="1261254" y="2048774"/>
            <a:ext cx="6838950" cy="2554545"/>
          </a:xfrm>
          <a:prstGeom prst="rect">
            <a:avLst/>
          </a:prstGeom>
          <a:solidFill>
            <a:schemeClr val="tx1"/>
          </a:solidFill>
          <a:ln w="9525">
            <a:noFill/>
            <a:miter lim="800000"/>
            <a:headEnd/>
            <a:tailEnd/>
          </a:ln>
        </p:spPr>
        <p:txBody>
          <a:bodyPr wrap="square">
            <a:spAutoFit/>
          </a:bodyPr>
          <a:lstStyle/>
          <a:p>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Bakery</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  </a:t>
            </a:r>
          </a:p>
          <a:p>
            <a:r>
              <a:rPr lang="en-US" sz="2000" b="0" dirty="0">
                <a:solidFill>
                  <a:srgbClr val="D4D4D4"/>
                </a:solidFill>
                <a:effectLst/>
                <a:latin typeface="Consolas" panose="020B0609020204030204" pitchFamily="49" charset="0"/>
              </a:rPr>
              <a:t>  flag[</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label[</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max</a:t>
            </a:r>
            <a:r>
              <a:rPr lang="en-US" sz="2000" b="0" dirty="0">
                <a:solidFill>
                  <a:srgbClr val="D4D4D4"/>
                </a:solidFill>
                <a:effectLst/>
                <a:latin typeface="Consolas" panose="020B0609020204030204" pitchFamily="49" charset="0"/>
              </a:rPr>
              <a:t>(label[</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…,label[n-</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(for some k: </a:t>
            </a:r>
          </a:p>
          <a:p>
            <a:r>
              <a:rPr lang="en-US" sz="2000" b="0" dirty="0">
                <a:solidFill>
                  <a:srgbClr val="D4D4D4"/>
                </a:solidFill>
                <a:effectLst/>
                <a:latin typeface="Consolas" panose="020B0609020204030204" pitchFamily="49" charset="0"/>
              </a:rPr>
              <a:t>    flag[k] &amp;&amp; (label[</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&gt; (label[k],k));</a:t>
            </a:r>
          </a:p>
          <a:p>
            <a:r>
              <a:rPr lang="en-US" sz="2000" b="0" dirty="0">
                <a:solidFill>
                  <a:srgbClr val="D4D4D4"/>
                </a:solidFill>
                <a:effectLst/>
                <a:latin typeface="Consolas" panose="020B0609020204030204" pitchFamily="49" charset="0"/>
              </a:rPr>
              <a:t> }</a:t>
            </a:r>
          </a:p>
        </p:txBody>
      </p:sp>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384CF2A1-F383-F18B-554A-220998DBADA6}"/>
              </a:ext>
            </a:extLst>
          </p:cNvPr>
          <p:cNvSpPr>
            <a:spLocks noChangeArrowheads="1"/>
          </p:cNvSpPr>
          <p:nvPr/>
        </p:nvSpPr>
        <p:spPr bwMode="auto">
          <a:xfrm>
            <a:off x="1020763" y="1954184"/>
            <a:ext cx="6838950" cy="2554545"/>
          </a:xfrm>
          <a:prstGeom prst="rect">
            <a:avLst/>
          </a:prstGeom>
          <a:solidFill>
            <a:schemeClr val="tx1"/>
          </a:solidFill>
          <a:ln w="9525">
            <a:noFill/>
            <a:miter lim="800000"/>
            <a:headEnd/>
            <a:tailEnd/>
          </a:ln>
        </p:spPr>
        <p:txBody>
          <a:bodyPr wrap="square">
            <a:spAutoFit/>
          </a:bodyPr>
          <a:lstStyle/>
          <a:p>
            <a:r>
              <a:rPr lang="en-US" sz="2000" b="0" dirty="0">
                <a:solidFill>
                  <a:srgbClr val="569CD6"/>
                </a:solidFill>
                <a:effectLst/>
                <a:latin typeface="Consolas" panose="020B0609020204030204" pitchFamily="49" charset="0"/>
              </a:rPr>
              <a:t>class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Bakery</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implements</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void</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 {  </a:t>
            </a:r>
          </a:p>
          <a:p>
            <a:r>
              <a:rPr lang="en-US" sz="2000" b="0" dirty="0">
                <a:solidFill>
                  <a:srgbClr val="D4D4D4"/>
                </a:solidFill>
                <a:effectLst/>
                <a:latin typeface="Consolas" panose="020B0609020204030204" pitchFamily="49" charset="0"/>
              </a:rPr>
              <a:t>  flag[</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r>
              <a:rPr lang="en-US" sz="2000" b="0" dirty="0">
                <a:solidFill>
                  <a:srgbClr val="D4D4D4"/>
                </a:solidFill>
                <a:effectLst/>
                <a:latin typeface="Consolas" panose="020B0609020204030204" pitchFamily="49" charset="0"/>
              </a:rPr>
              <a:t>  label[</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max</a:t>
            </a:r>
            <a:r>
              <a:rPr lang="en-US" sz="2000" b="0" dirty="0">
                <a:solidFill>
                  <a:srgbClr val="D4D4D4"/>
                </a:solidFill>
                <a:effectLst/>
                <a:latin typeface="Consolas" panose="020B0609020204030204" pitchFamily="49" charset="0"/>
              </a:rPr>
              <a:t>(label[</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…,label[n-</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r>
              <a:rPr lang="en-US" sz="2000" b="0" dirty="0">
                <a:solidFill>
                  <a:srgbClr val="B5CEA8"/>
                </a:solidFill>
                <a:effectLst/>
                <a:latin typeface="Consolas" panose="020B0609020204030204" pitchFamily="49" charset="0"/>
              </a:rPr>
              <a:t>1</a:t>
            </a:r>
            <a:r>
              <a:rPr lang="en-US" sz="2000" b="0" dirty="0">
                <a:solidFill>
                  <a:srgbClr val="D4D4D4"/>
                </a:solidFill>
                <a:effectLst/>
                <a:latin typeface="Consolas" panose="020B0609020204030204" pitchFamily="49" charset="0"/>
              </a:rPr>
              <a:t>;</a:t>
            </a:r>
          </a:p>
          <a:p>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(for some k: </a:t>
            </a:r>
          </a:p>
          <a:p>
            <a:r>
              <a:rPr lang="en-US" sz="2000" b="0" dirty="0">
                <a:solidFill>
                  <a:srgbClr val="D4D4D4"/>
                </a:solidFill>
                <a:effectLst/>
                <a:latin typeface="Consolas" panose="020B0609020204030204" pitchFamily="49" charset="0"/>
              </a:rPr>
              <a:t>    flag[k] &amp;&amp; (label[</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i</a:t>
            </a:r>
            <a:r>
              <a:rPr lang="en-US" sz="2000" b="0" dirty="0">
                <a:solidFill>
                  <a:srgbClr val="D4D4D4"/>
                </a:solidFill>
                <a:effectLst/>
                <a:latin typeface="Consolas" panose="020B0609020204030204" pitchFamily="49" charset="0"/>
              </a:rPr>
              <a:t>) &gt; (label[k],k));</a:t>
            </a:r>
          </a:p>
          <a:p>
            <a:r>
              <a:rPr lang="en-US" sz="2000" b="0" dirty="0">
                <a:solidFill>
                  <a:srgbClr val="D4D4D4"/>
                </a:solidFill>
                <a:effectLst/>
                <a:latin typeface="Consolas" panose="020B0609020204030204" pitchFamily="49" charset="0"/>
              </a:rPr>
              <a:t> }</a:t>
            </a:r>
          </a:p>
        </p:txBody>
      </p:sp>
      <p:sp>
        <p:nvSpPr>
          <p:cNvPr id="25395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5395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276E484B-D90B-3A4F-8289-734E44E1407A}" type="slidenum">
              <a:rPr lang="ar-SA" sz="1400" b="0">
                <a:solidFill>
                  <a:srgbClr val="FFFF00"/>
                </a:solidFill>
                <a:latin typeface="Arial" charset="0"/>
                <a:cs typeface="Arial" charset="0"/>
              </a:rPr>
              <a:pPr/>
              <a:t>86</a:t>
            </a:fld>
            <a:endParaRPr lang="en-US" sz="1400" b="0">
              <a:solidFill>
                <a:srgbClr val="FFFF00"/>
              </a:solidFill>
              <a:latin typeface="Arial" charset="0"/>
              <a:cs typeface="Arial" charset="0"/>
            </a:endParaRPr>
          </a:p>
        </p:txBody>
      </p:sp>
      <p:sp>
        <p:nvSpPr>
          <p:cNvPr id="253956" name="Rectangle 3"/>
          <p:cNvSpPr>
            <a:spLocks noGrp="1" noChangeArrowheads="1"/>
          </p:cNvSpPr>
          <p:nvPr>
            <p:ph type="title"/>
          </p:nvPr>
        </p:nvSpPr>
        <p:spPr>
          <a:xfrm>
            <a:off x="685800" y="538163"/>
            <a:ext cx="7772400" cy="1143000"/>
          </a:xfrm>
        </p:spPr>
        <p:txBody>
          <a:bodyPr/>
          <a:lstStyle/>
          <a:p>
            <a:r>
              <a:rPr lang="en-US">
                <a:latin typeface="Arial" charset="0"/>
              </a:rPr>
              <a:t>Bakery Y2</a:t>
            </a:r>
            <a:r>
              <a:rPr lang="en-US" baseline="30000">
                <a:latin typeface="Arial" charset="0"/>
              </a:rPr>
              <a:t>32</a:t>
            </a:r>
            <a:r>
              <a:rPr lang="en-US">
                <a:latin typeface="Arial" charset="0"/>
              </a:rPr>
              <a:t>K Bug</a:t>
            </a:r>
          </a:p>
        </p:txBody>
      </p:sp>
      <p:sp>
        <p:nvSpPr>
          <p:cNvPr id="253959" name="AutoShape 6"/>
          <p:cNvSpPr>
            <a:spLocks noChangeArrowheads="1"/>
          </p:cNvSpPr>
          <p:nvPr/>
        </p:nvSpPr>
        <p:spPr bwMode="auto">
          <a:xfrm>
            <a:off x="1350962" y="3086099"/>
            <a:ext cx="5981491" cy="465138"/>
          </a:xfrm>
          <a:prstGeom prst="wedgeRoundRectCallout">
            <a:avLst>
              <a:gd name="adj1" fmla="val 33276"/>
              <a:gd name="adj2" fmla="val -125083"/>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endParaRPr lang="en-US" sz="2800" b="0">
              <a:solidFill>
                <a:srgbClr val="FF0000"/>
              </a:solidFill>
              <a:latin typeface="Arial" charset="0"/>
            </a:endParaRPr>
          </a:p>
        </p:txBody>
      </p:sp>
      <p:sp>
        <p:nvSpPr>
          <p:cNvPr id="253960" name="Text Box 7"/>
          <p:cNvSpPr txBox="1">
            <a:spLocks noChangeArrowheads="1"/>
          </p:cNvSpPr>
          <p:nvPr/>
        </p:nvSpPr>
        <p:spPr bwMode="auto">
          <a:xfrm>
            <a:off x="4954437" y="1660089"/>
            <a:ext cx="3810000" cy="946150"/>
          </a:xfrm>
          <a:prstGeom prst="rect">
            <a:avLst/>
          </a:prstGeom>
          <a:solidFill>
            <a:schemeClr val="tx1"/>
          </a:solidFill>
          <a:ln w="38100">
            <a:solidFill>
              <a:srgbClr val="FF0000"/>
            </a:solidFill>
            <a:miter lim="800000"/>
            <a:headEnd/>
            <a:tailEnd/>
          </a:ln>
        </p:spPr>
        <p:txBody>
          <a:bodyPr>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algn="ctr"/>
            <a:r>
              <a:rPr lang="en-US" sz="2800" dirty="0">
                <a:solidFill>
                  <a:srgbClr val="FFFF00"/>
                </a:solidFill>
                <a:latin typeface="Arial" charset="0"/>
              </a:rPr>
              <a:t>Mutex breaks if </a:t>
            </a:r>
            <a:r>
              <a:rPr lang="en-US" sz="2800" dirty="0">
                <a:solidFill>
                  <a:srgbClr val="FFFF00"/>
                </a:solidFill>
                <a:latin typeface="Courier New" charset="0"/>
              </a:rPr>
              <a:t>label[</a:t>
            </a:r>
            <a:r>
              <a:rPr lang="en-US" sz="2800" dirty="0" err="1">
                <a:solidFill>
                  <a:srgbClr val="FFFF00"/>
                </a:solidFill>
                <a:latin typeface="Courier New" charset="0"/>
              </a:rPr>
              <a:t>i</a:t>
            </a:r>
            <a:r>
              <a:rPr lang="en-US" sz="2800" dirty="0">
                <a:solidFill>
                  <a:srgbClr val="FFFF00"/>
                </a:solidFill>
                <a:latin typeface="Courier New" charset="0"/>
              </a:rPr>
              <a:t>]</a:t>
            </a:r>
            <a:r>
              <a:rPr lang="en-US" sz="2800" dirty="0">
                <a:solidFill>
                  <a:srgbClr val="FFFF00"/>
                </a:solidFill>
                <a:latin typeface="Arial" charset="0"/>
              </a:rPr>
              <a:t> overflows</a:t>
            </a:r>
          </a:p>
        </p:txBody>
      </p:sp>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5600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5600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3EF67D3A-42A0-7A4B-B6B6-2CFA80436683}" type="slidenum">
              <a:rPr lang="ar-SA" sz="1400">
                <a:solidFill>
                  <a:srgbClr val="FFFF00"/>
                </a:solidFill>
                <a:latin typeface="Arial" charset="0"/>
                <a:cs typeface="Arial" charset="0"/>
              </a:rPr>
              <a:pPr/>
              <a:t>87</a:t>
            </a:fld>
            <a:endParaRPr lang="en-US" sz="1400">
              <a:solidFill>
                <a:srgbClr val="FFFF00"/>
              </a:solidFill>
              <a:latin typeface="Arial" charset="0"/>
              <a:cs typeface="Arial" charset="0"/>
            </a:endParaRPr>
          </a:p>
        </p:txBody>
      </p:sp>
      <p:sp>
        <p:nvSpPr>
          <p:cNvPr id="256004" name="Rectangle 2"/>
          <p:cNvSpPr>
            <a:spLocks noGrp="1" noChangeArrowheads="1"/>
          </p:cNvSpPr>
          <p:nvPr>
            <p:ph type="title"/>
          </p:nvPr>
        </p:nvSpPr>
        <p:spPr/>
        <p:txBody>
          <a:bodyPr/>
          <a:lstStyle/>
          <a:p>
            <a:r>
              <a:rPr lang="en-US" sz="4000">
                <a:latin typeface="Arial" charset="0"/>
              </a:rPr>
              <a:t>Does Overflow Actually Matter?</a:t>
            </a:r>
          </a:p>
        </p:txBody>
      </p:sp>
      <p:sp>
        <p:nvSpPr>
          <p:cNvPr id="5" name="TextBox 3">
            <a:extLst>
              <a:ext uri="{FF2B5EF4-FFF2-40B4-BE49-F238E27FC236}">
                <a16:creationId xmlns:a16="http://schemas.microsoft.com/office/drawing/2014/main" id="{7A4371F7-4496-02C9-7036-11628681A133}"/>
              </a:ext>
            </a:extLst>
          </p:cNvPr>
          <p:cNvSpPr txBox="1"/>
          <p:nvPr/>
        </p:nvSpPr>
        <p:spPr bwMode="auto">
          <a:xfrm>
            <a:off x="1595090" y="2201698"/>
            <a:ext cx="1002997"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latin typeface="Arial" charset="0"/>
                <a:cs typeface="Arial" charset="0"/>
              </a:rPr>
              <a:t>Y2K</a:t>
            </a:r>
            <a:endParaRPr lang="en-US" sz="2800" dirty="0">
              <a:solidFill>
                <a:srgbClr val="FFFF00"/>
              </a:solidFill>
              <a:latin typeface="Arial" charset="0"/>
            </a:endParaRPr>
          </a:p>
        </p:txBody>
      </p:sp>
      <p:sp>
        <p:nvSpPr>
          <p:cNvPr id="7" name="TextBox 6">
            <a:extLst>
              <a:ext uri="{FF2B5EF4-FFF2-40B4-BE49-F238E27FC236}">
                <a16:creationId xmlns:a16="http://schemas.microsoft.com/office/drawing/2014/main" id="{6CB303A4-2B0B-BBA8-8377-2CD99F9D5754}"/>
              </a:ext>
            </a:extLst>
          </p:cNvPr>
          <p:cNvSpPr txBox="1"/>
          <p:nvPr/>
        </p:nvSpPr>
        <p:spPr bwMode="auto">
          <a:xfrm>
            <a:off x="555329" y="4121399"/>
            <a:ext cx="89975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rPr>
              <a:t>No</a:t>
            </a:r>
            <a:endParaRPr lang="en-US" altLang="ja-JP" sz="2800" dirty="0">
              <a:solidFill>
                <a:srgbClr val="FFFF00"/>
              </a:solidFill>
              <a:latin typeface="Arial" charset="0"/>
            </a:endParaRPr>
          </a:p>
        </p:txBody>
      </p:sp>
      <p:sp>
        <p:nvSpPr>
          <p:cNvPr id="8" name="TextBox 7">
            <a:extLst>
              <a:ext uri="{FF2B5EF4-FFF2-40B4-BE49-F238E27FC236}">
                <a16:creationId xmlns:a16="http://schemas.microsoft.com/office/drawing/2014/main" id="{F98757CA-8752-9976-E1F2-8FAB52B74AB7}"/>
              </a:ext>
            </a:extLst>
          </p:cNvPr>
          <p:cNvSpPr txBox="1"/>
          <p:nvPr/>
        </p:nvSpPr>
        <p:spPr bwMode="auto">
          <a:xfrm>
            <a:off x="1595091" y="4786926"/>
            <a:ext cx="289816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cs typeface="Arial" charset="0"/>
              </a:rPr>
              <a:t>64-bit counters</a:t>
            </a:r>
            <a:endParaRPr lang="en-US" sz="2800" dirty="0">
              <a:solidFill>
                <a:srgbClr val="FFFF00"/>
              </a:solidFill>
              <a:latin typeface="Arial" charset="0"/>
            </a:endParaRPr>
          </a:p>
        </p:txBody>
      </p:sp>
      <p:sp>
        <p:nvSpPr>
          <p:cNvPr id="9" name="TextBox 8">
            <a:extLst>
              <a:ext uri="{FF2B5EF4-FFF2-40B4-BE49-F238E27FC236}">
                <a16:creationId xmlns:a16="http://schemas.microsoft.com/office/drawing/2014/main" id="{3A754756-C45B-BED1-A3FB-2A387AB8CD70}"/>
              </a:ext>
            </a:extLst>
          </p:cNvPr>
          <p:cNvSpPr txBox="1"/>
          <p:nvPr/>
        </p:nvSpPr>
        <p:spPr bwMode="auto">
          <a:xfrm>
            <a:off x="555330" y="5452453"/>
            <a:ext cx="137170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rPr>
              <a:t>Maybe</a:t>
            </a:r>
            <a:endParaRPr lang="en-US" sz="2800" baseline="-25000" dirty="0">
              <a:solidFill>
                <a:srgbClr val="FFFF00"/>
              </a:solidFill>
              <a:latin typeface="Arial" charset="0"/>
              <a:cs typeface="Arial" charset="0"/>
            </a:endParaRPr>
          </a:p>
        </p:txBody>
      </p:sp>
      <p:sp>
        <p:nvSpPr>
          <p:cNvPr id="10" name="TextBox 9">
            <a:extLst>
              <a:ext uri="{FF2B5EF4-FFF2-40B4-BE49-F238E27FC236}">
                <a16:creationId xmlns:a16="http://schemas.microsoft.com/office/drawing/2014/main" id="{75219C9F-37E7-7F7F-7488-71DC40B9CEE9}"/>
              </a:ext>
            </a:extLst>
          </p:cNvPr>
          <p:cNvSpPr txBox="1"/>
          <p:nvPr/>
        </p:nvSpPr>
        <p:spPr bwMode="auto">
          <a:xfrm>
            <a:off x="1595090" y="6117979"/>
            <a:ext cx="2898165"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charset="0"/>
                <a:cs typeface="Arial" charset="0"/>
              </a:rPr>
              <a:t>32-bit counters</a:t>
            </a:r>
            <a:endParaRPr lang="en-US" sz="2800" baseline="-25000" dirty="0">
              <a:solidFill>
                <a:srgbClr val="FFFF00"/>
              </a:solidFill>
              <a:latin typeface="Arial" charset="0"/>
              <a:cs typeface="Arial" charset="0"/>
            </a:endParaRPr>
          </a:p>
        </p:txBody>
      </p:sp>
      <p:sp>
        <p:nvSpPr>
          <p:cNvPr id="2" name="Footer Placeholder 3">
            <a:extLst>
              <a:ext uri="{FF2B5EF4-FFF2-40B4-BE49-F238E27FC236}">
                <a16:creationId xmlns:a16="http://schemas.microsoft.com/office/drawing/2014/main" id="{49922D70-E8D1-80BC-AF57-FD2854AA7148}"/>
              </a:ext>
            </a:extLst>
          </p:cNvPr>
          <p:cNvSpPr txBox="1">
            <a:spLocks/>
          </p:cNvSpPr>
          <p:nvPr/>
        </p:nvSpPr>
        <p:spPr bwMode="auto">
          <a:xfrm>
            <a:off x="3124200" y="6260083"/>
            <a:ext cx="28956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4400" b="1" kern="1200">
                <a:solidFill>
                  <a:srgbClr val="0000FF"/>
                </a:solidFill>
                <a:latin typeface="Comic Sans MS" charset="0"/>
                <a:ea typeface="ＭＳ Ｐゴシック" charset="0"/>
                <a:cs typeface="ＭＳ Ｐゴシック" charset="0"/>
              </a:defRPr>
            </a:lvl1pPr>
            <a:lvl2pPr marL="742950" indent="-285750" algn="l" rtl="0" eaLnBrk="0" fontAlgn="base" hangingPunct="0">
              <a:spcBef>
                <a:spcPct val="0"/>
              </a:spcBef>
              <a:spcAft>
                <a:spcPct val="0"/>
              </a:spcAft>
              <a:defRPr sz="4400" b="1" kern="1200">
                <a:solidFill>
                  <a:srgbClr val="0000FF"/>
                </a:solidFill>
                <a:latin typeface="Comic Sans MS" charset="0"/>
                <a:ea typeface="ＭＳ Ｐゴシック" charset="0"/>
                <a:cs typeface="ＭＳ Ｐゴシック" charset="0"/>
              </a:defRPr>
            </a:lvl2pPr>
            <a:lvl3pPr marL="1143000" indent="-228600" algn="l" rtl="0" eaLnBrk="0" fontAlgn="base" hangingPunct="0">
              <a:spcBef>
                <a:spcPct val="0"/>
              </a:spcBef>
              <a:spcAft>
                <a:spcPct val="0"/>
              </a:spcAft>
              <a:defRPr sz="4400" b="1" kern="1200">
                <a:solidFill>
                  <a:srgbClr val="0000FF"/>
                </a:solidFill>
                <a:latin typeface="Comic Sans MS" charset="0"/>
                <a:ea typeface="ＭＳ Ｐゴシック" charset="0"/>
                <a:cs typeface="ＭＳ Ｐゴシック" charset="0"/>
              </a:defRPr>
            </a:lvl3pPr>
            <a:lvl4pPr marL="1600200" indent="-228600" algn="l" rtl="0" eaLnBrk="0" fontAlgn="base" hangingPunct="0">
              <a:spcBef>
                <a:spcPct val="0"/>
              </a:spcBef>
              <a:spcAft>
                <a:spcPct val="0"/>
              </a:spcAft>
              <a:defRPr sz="4400" b="1" kern="1200">
                <a:solidFill>
                  <a:srgbClr val="0000FF"/>
                </a:solidFill>
                <a:latin typeface="Comic Sans MS" charset="0"/>
                <a:ea typeface="ＭＳ Ｐゴシック" charset="0"/>
                <a:cs typeface="ＭＳ Ｐゴシック" charset="0"/>
              </a:defRPr>
            </a:lvl4pPr>
            <a:lvl5pPr marL="2057400" indent="-228600" algn="l" rtl="0" eaLnBrk="0" fontAlgn="base" hangingPunct="0">
              <a:spcBef>
                <a:spcPct val="0"/>
              </a:spcBef>
              <a:spcAft>
                <a:spcPct val="0"/>
              </a:spcAft>
              <a:defRPr sz="4400" b="1" kern="1200">
                <a:solidFill>
                  <a:srgbClr val="0000FF"/>
                </a:solidFill>
                <a:latin typeface="Comic Sans MS" charset="0"/>
                <a:ea typeface="ＭＳ Ｐゴシック" charset="0"/>
                <a:cs typeface="ＭＳ Ｐゴシック" charset="0"/>
              </a:defRPr>
            </a:lvl5pPr>
            <a:lvl6pPr marL="2514600" indent="-228600" algn="l" defTabSz="457200" rtl="0" eaLnBrk="0" fontAlgn="base" latinLnBrk="0" hangingPunct="0">
              <a:spcBef>
                <a:spcPct val="0"/>
              </a:spcBef>
              <a:spcAft>
                <a:spcPct val="0"/>
              </a:spcAft>
              <a:defRPr sz="4400" b="1" kern="1200">
                <a:solidFill>
                  <a:srgbClr val="0000FF"/>
                </a:solidFill>
                <a:latin typeface="Comic Sans MS" charset="0"/>
                <a:ea typeface="ＭＳ Ｐゴシック" charset="0"/>
                <a:cs typeface="ＭＳ Ｐゴシック" charset="0"/>
              </a:defRPr>
            </a:lvl6pPr>
            <a:lvl7pPr marL="2971800" indent="-228600" algn="l" defTabSz="457200" rtl="0" eaLnBrk="0" fontAlgn="base" latinLnBrk="0" hangingPunct="0">
              <a:spcBef>
                <a:spcPct val="0"/>
              </a:spcBef>
              <a:spcAft>
                <a:spcPct val="0"/>
              </a:spcAft>
              <a:defRPr sz="4400" b="1" kern="1200">
                <a:solidFill>
                  <a:srgbClr val="0000FF"/>
                </a:solidFill>
                <a:latin typeface="Comic Sans MS" charset="0"/>
                <a:ea typeface="ＭＳ Ｐゴシック" charset="0"/>
                <a:cs typeface="ＭＳ Ｐゴシック" charset="0"/>
              </a:defRPr>
            </a:lvl7pPr>
            <a:lvl8pPr marL="3429000" indent="-228600" algn="l" defTabSz="457200" rtl="0" eaLnBrk="0" fontAlgn="base" latinLnBrk="0" hangingPunct="0">
              <a:spcBef>
                <a:spcPct val="0"/>
              </a:spcBef>
              <a:spcAft>
                <a:spcPct val="0"/>
              </a:spcAft>
              <a:defRPr sz="4400" b="1" kern="1200">
                <a:solidFill>
                  <a:srgbClr val="0000FF"/>
                </a:solidFill>
                <a:latin typeface="Comic Sans MS" charset="0"/>
                <a:ea typeface="ＭＳ Ｐゴシック" charset="0"/>
                <a:cs typeface="ＭＳ Ｐゴシック" charset="0"/>
              </a:defRPr>
            </a:lvl8pPr>
            <a:lvl9pPr marL="3886200" indent="-228600" algn="l" defTabSz="457200" rtl="0" eaLnBrk="0" fontAlgn="base" latinLnBrk="0" hangingPunct="0">
              <a:spcBef>
                <a:spcPct val="0"/>
              </a:spcBef>
              <a:spcAft>
                <a:spcPct val="0"/>
              </a:spcAft>
              <a:defRPr sz="4400" b="1" kern="1200">
                <a:solidFill>
                  <a:srgbClr val="0000FF"/>
                </a:solidFill>
                <a:latin typeface="Comic Sans MS" charset="0"/>
                <a:ea typeface="ＭＳ Ｐゴシック" charset="0"/>
                <a:cs typeface="ＭＳ Ｐゴシック" charset="0"/>
              </a:defRPr>
            </a:lvl9pPr>
          </a:lstStyle>
          <a:p>
            <a:r>
              <a:rPr lang="en-US" sz="1400" b="0">
                <a:solidFill>
                  <a:srgbClr val="FFFF00"/>
                </a:solidFill>
                <a:latin typeface="Arial" charset="0"/>
                <a:cs typeface="Arial" charset="0"/>
              </a:rPr>
              <a:t>Art of Multiprocessor Programming</a:t>
            </a:r>
          </a:p>
        </p:txBody>
      </p:sp>
      <p:sp>
        <p:nvSpPr>
          <p:cNvPr id="11" name="Slide Number Placeholder 4">
            <a:extLst>
              <a:ext uri="{FF2B5EF4-FFF2-40B4-BE49-F238E27FC236}">
                <a16:creationId xmlns:a16="http://schemas.microsoft.com/office/drawing/2014/main" id="{B472C92A-0D3C-71BA-C219-DCF0C9745BEB}"/>
              </a:ext>
            </a:extLst>
          </p:cNvPr>
          <p:cNvSpPr txBox="1">
            <a:spLocks/>
          </p:cNvSpPr>
          <p:nvPr/>
        </p:nvSpPr>
        <p:spPr bwMode="auto">
          <a:xfrm>
            <a:off x="6553200" y="6260083"/>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4400" b="1" kern="1200">
                <a:solidFill>
                  <a:srgbClr val="0000FF"/>
                </a:solidFill>
                <a:latin typeface="Comic Sans MS" charset="0"/>
                <a:ea typeface="ＭＳ Ｐゴシック" charset="0"/>
                <a:cs typeface="ＭＳ Ｐゴシック" charset="0"/>
              </a:defRPr>
            </a:lvl1pPr>
            <a:lvl2pPr marL="742950" indent="-285750" algn="l" rtl="0" eaLnBrk="0" fontAlgn="base" hangingPunct="0">
              <a:spcBef>
                <a:spcPct val="0"/>
              </a:spcBef>
              <a:spcAft>
                <a:spcPct val="0"/>
              </a:spcAft>
              <a:defRPr sz="4400" b="1" kern="1200">
                <a:solidFill>
                  <a:srgbClr val="0000FF"/>
                </a:solidFill>
                <a:latin typeface="Comic Sans MS" charset="0"/>
                <a:ea typeface="ＭＳ Ｐゴシック" charset="0"/>
                <a:cs typeface="ＭＳ Ｐゴシック" charset="0"/>
              </a:defRPr>
            </a:lvl2pPr>
            <a:lvl3pPr marL="1143000" indent="-228600" algn="l" rtl="0" eaLnBrk="0" fontAlgn="base" hangingPunct="0">
              <a:spcBef>
                <a:spcPct val="0"/>
              </a:spcBef>
              <a:spcAft>
                <a:spcPct val="0"/>
              </a:spcAft>
              <a:defRPr sz="4400" b="1" kern="1200">
                <a:solidFill>
                  <a:srgbClr val="0000FF"/>
                </a:solidFill>
                <a:latin typeface="Comic Sans MS" charset="0"/>
                <a:ea typeface="ＭＳ Ｐゴシック" charset="0"/>
                <a:cs typeface="ＭＳ Ｐゴシック" charset="0"/>
              </a:defRPr>
            </a:lvl3pPr>
            <a:lvl4pPr marL="1600200" indent="-228600" algn="l" rtl="0" eaLnBrk="0" fontAlgn="base" hangingPunct="0">
              <a:spcBef>
                <a:spcPct val="0"/>
              </a:spcBef>
              <a:spcAft>
                <a:spcPct val="0"/>
              </a:spcAft>
              <a:defRPr sz="4400" b="1" kern="1200">
                <a:solidFill>
                  <a:srgbClr val="0000FF"/>
                </a:solidFill>
                <a:latin typeface="Comic Sans MS" charset="0"/>
                <a:ea typeface="ＭＳ Ｐゴシック" charset="0"/>
                <a:cs typeface="ＭＳ Ｐゴシック" charset="0"/>
              </a:defRPr>
            </a:lvl4pPr>
            <a:lvl5pPr marL="2057400" indent="-228600" algn="l" rtl="0" eaLnBrk="0" fontAlgn="base" hangingPunct="0">
              <a:spcBef>
                <a:spcPct val="0"/>
              </a:spcBef>
              <a:spcAft>
                <a:spcPct val="0"/>
              </a:spcAft>
              <a:defRPr sz="4400" b="1" kern="1200">
                <a:solidFill>
                  <a:srgbClr val="0000FF"/>
                </a:solidFill>
                <a:latin typeface="Comic Sans MS" charset="0"/>
                <a:ea typeface="ＭＳ Ｐゴシック" charset="0"/>
                <a:cs typeface="ＭＳ Ｐゴシック" charset="0"/>
              </a:defRPr>
            </a:lvl5pPr>
            <a:lvl6pPr marL="2514600" indent="-228600" algn="l" defTabSz="457200" rtl="0" eaLnBrk="0" fontAlgn="base" latinLnBrk="0" hangingPunct="0">
              <a:spcBef>
                <a:spcPct val="0"/>
              </a:spcBef>
              <a:spcAft>
                <a:spcPct val="0"/>
              </a:spcAft>
              <a:defRPr sz="4400" b="1" kern="1200">
                <a:solidFill>
                  <a:srgbClr val="0000FF"/>
                </a:solidFill>
                <a:latin typeface="Comic Sans MS" charset="0"/>
                <a:ea typeface="ＭＳ Ｐゴシック" charset="0"/>
                <a:cs typeface="ＭＳ Ｐゴシック" charset="0"/>
              </a:defRPr>
            </a:lvl6pPr>
            <a:lvl7pPr marL="2971800" indent="-228600" algn="l" defTabSz="457200" rtl="0" eaLnBrk="0" fontAlgn="base" latinLnBrk="0" hangingPunct="0">
              <a:spcBef>
                <a:spcPct val="0"/>
              </a:spcBef>
              <a:spcAft>
                <a:spcPct val="0"/>
              </a:spcAft>
              <a:defRPr sz="4400" b="1" kern="1200">
                <a:solidFill>
                  <a:srgbClr val="0000FF"/>
                </a:solidFill>
                <a:latin typeface="Comic Sans MS" charset="0"/>
                <a:ea typeface="ＭＳ Ｐゴシック" charset="0"/>
                <a:cs typeface="ＭＳ Ｐゴシック" charset="0"/>
              </a:defRPr>
            </a:lvl7pPr>
            <a:lvl8pPr marL="3429000" indent="-228600" algn="l" defTabSz="457200" rtl="0" eaLnBrk="0" fontAlgn="base" latinLnBrk="0" hangingPunct="0">
              <a:spcBef>
                <a:spcPct val="0"/>
              </a:spcBef>
              <a:spcAft>
                <a:spcPct val="0"/>
              </a:spcAft>
              <a:defRPr sz="4400" b="1" kern="1200">
                <a:solidFill>
                  <a:srgbClr val="0000FF"/>
                </a:solidFill>
                <a:latin typeface="Comic Sans MS" charset="0"/>
                <a:ea typeface="ＭＳ Ｐゴシック" charset="0"/>
                <a:cs typeface="ＭＳ Ｐゴシック" charset="0"/>
              </a:defRPr>
            </a:lvl8pPr>
            <a:lvl9pPr marL="3886200" indent="-228600" algn="l" defTabSz="457200" rtl="0" eaLnBrk="0" fontAlgn="base" latinLnBrk="0" hangingPunct="0">
              <a:spcBef>
                <a:spcPct val="0"/>
              </a:spcBef>
              <a:spcAft>
                <a:spcPct val="0"/>
              </a:spcAft>
              <a:defRPr sz="4400" b="1" kern="1200">
                <a:solidFill>
                  <a:srgbClr val="0000FF"/>
                </a:solidFill>
                <a:latin typeface="Comic Sans MS" charset="0"/>
                <a:ea typeface="ＭＳ Ｐゴシック" charset="0"/>
                <a:cs typeface="ＭＳ Ｐゴシック" charset="0"/>
              </a:defRPr>
            </a:lvl9pPr>
          </a:lstStyle>
          <a:p>
            <a:fld id="{3EF67D3A-42A0-7A4B-B6B6-2CFA80436683}" type="slidenum">
              <a:rPr lang="ar-SA" sz="1400" b="0" smtClean="0">
                <a:solidFill>
                  <a:srgbClr val="FFFF00"/>
                </a:solidFill>
                <a:latin typeface="Arial" charset="0"/>
                <a:cs typeface="Arial" charset="0"/>
              </a:rPr>
              <a:pPr/>
              <a:t>87</a:t>
            </a:fld>
            <a:endParaRPr lang="en-US" sz="1400" b="0">
              <a:solidFill>
                <a:srgbClr val="FFFF00"/>
              </a:solidFill>
              <a:latin typeface="Arial" charset="0"/>
              <a:cs typeface="Arial" charset="0"/>
            </a:endParaRPr>
          </a:p>
        </p:txBody>
      </p:sp>
      <p:sp>
        <p:nvSpPr>
          <p:cNvPr id="12" name="TextBox 11">
            <a:extLst>
              <a:ext uri="{FF2B5EF4-FFF2-40B4-BE49-F238E27FC236}">
                <a16:creationId xmlns:a16="http://schemas.microsoft.com/office/drawing/2014/main" id="{69F0F5CF-6EFA-89D8-6399-B6A13913FCD4}"/>
              </a:ext>
            </a:extLst>
          </p:cNvPr>
          <p:cNvSpPr txBox="1"/>
          <p:nvPr/>
        </p:nvSpPr>
        <p:spPr bwMode="auto">
          <a:xfrm>
            <a:off x="555329" y="1547854"/>
            <a:ext cx="899757"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Yes</a:t>
            </a:r>
          </a:p>
        </p:txBody>
      </p:sp>
      <p:sp>
        <p:nvSpPr>
          <p:cNvPr id="13" name="TextBox 12">
            <a:extLst>
              <a:ext uri="{FF2B5EF4-FFF2-40B4-BE49-F238E27FC236}">
                <a16:creationId xmlns:a16="http://schemas.microsoft.com/office/drawing/2014/main" id="{4C7558A0-A516-6FC6-852F-A001B9602AC6}"/>
              </a:ext>
            </a:extLst>
          </p:cNvPr>
          <p:cNvSpPr txBox="1"/>
          <p:nvPr/>
        </p:nvSpPr>
        <p:spPr bwMode="auto">
          <a:xfrm>
            <a:off x="1595091" y="2835819"/>
            <a:ext cx="6642674" cy="489429"/>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cs typeface="Arial" charset="0"/>
              </a:rPr>
              <a:t>18 January 2038 (Unix </a:t>
            </a:r>
            <a:r>
              <a:rPr lang="en-US" sz="2800" dirty="0" err="1">
                <a:solidFill>
                  <a:srgbClr val="FFFF00"/>
                </a:solidFill>
                <a:latin typeface="Courier New" charset="0"/>
                <a:cs typeface="Arial" charset="0"/>
              </a:rPr>
              <a:t>time_t</a:t>
            </a:r>
            <a:r>
              <a:rPr lang="en-US" sz="2800" b="0" dirty="0">
                <a:solidFill>
                  <a:srgbClr val="FFFF00"/>
                </a:solidFill>
                <a:latin typeface="Arial" charset="0"/>
                <a:cs typeface="Arial" charset="0"/>
              </a:rPr>
              <a:t> rollover)</a:t>
            </a:r>
          </a:p>
        </p:txBody>
      </p:sp>
      <p:sp>
        <p:nvSpPr>
          <p:cNvPr id="15" name="TextBox 14">
            <a:extLst>
              <a:ext uri="{FF2B5EF4-FFF2-40B4-BE49-F238E27FC236}">
                <a16:creationId xmlns:a16="http://schemas.microsoft.com/office/drawing/2014/main" id="{A507186F-C713-FD20-E8FA-EE95D8F4441B}"/>
              </a:ext>
            </a:extLst>
          </p:cNvPr>
          <p:cNvSpPr txBox="1"/>
          <p:nvPr/>
        </p:nvSpPr>
        <p:spPr bwMode="auto">
          <a:xfrm>
            <a:off x="1595090" y="3467555"/>
            <a:ext cx="2617681"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16-bit counters</a:t>
            </a:r>
            <a:endParaRPr lang="en-US" sz="2800" b="0" dirty="0">
              <a:solidFill>
                <a:srgbClr val="FFFF00"/>
              </a:solidFill>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2" grpId="0" animBg="1"/>
      <p:bldP spid="13" grpId="0" animBg="1"/>
      <p:bldP spid="15"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9900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29901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C7D4BC0D-8DAC-314E-BDC5-369475E67DFC}" type="slidenum">
              <a:rPr lang="ar-SA" sz="1400" b="0">
                <a:solidFill>
                  <a:srgbClr val="FFFF00"/>
                </a:solidFill>
                <a:latin typeface="Arial" charset="0"/>
                <a:cs typeface="Arial" charset="0"/>
              </a:rPr>
              <a:pPr/>
              <a:t>88</a:t>
            </a:fld>
            <a:endParaRPr lang="en-US" sz="1400" b="0">
              <a:solidFill>
                <a:srgbClr val="FFFF00"/>
              </a:solidFill>
              <a:latin typeface="Arial" charset="0"/>
              <a:cs typeface="Arial" charset="0"/>
            </a:endParaRPr>
          </a:p>
        </p:txBody>
      </p:sp>
      <p:sp>
        <p:nvSpPr>
          <p:cNvPr id="299012" name="Rectangle 2"/>
          <p:cNvSpPr>
            <a:spLocks noGrp="1" noChangeArrowheads="1"/>
          </p:cNvSpPr>
          <p:nvPr>
            <p:ph type="title"/>
          </p:nvPr>
        </p:nvSpPr>
        <p:spPr/>
        <p:txBody>
          <a:bodyPr/>
          <a:lstStyle/>
          <a:p>
            <a:r>
              <a:rPr lang="en-US" dirty="0">
                <a:latin typeface="Arial" charset="0"/>
              </a:rPr>
              <a:t>Philosophical Question</a:t>
            </a:r>
          </a:p>
        </p:txBody>
      </p:sp>
      <p:sp>
        <p:nvSpPr>
          <p:cNvPr id="3" name="TextBox 2">
            <a:extLst>
              <a:ext uri="{FF2B5EF4-FFF2-40B4-BE49-F238E27FC236}">
                <a16:creationId xmlns:a16="http://schemas.microsoft.com/office/drawing/2014/main" id="{7207C8A3-F359-9AB5-9D92-B8FB9BB70764}"/>
              </a:ext>
            </a:extLst>
          </p:cNvPr>
          <p:cNvSpPr txBox="1"/>
          <p:nvPr/>
        </p:nvSpPr>
        <p:spPr bwMode="auto">
          <a:xfrm>
            <a:off x="1088869" y="1837841"/>
            <a:ext cx="4070661"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The Bakery Algorithm is</a:t>
            </a:r>
          </a:p>
        </p:txBody>
      </p:sp>
      <p:sp>
        <p:nvSpPr>
          <p:cNvPr id="4" name="TextBox 3">
            <a:extLst>
              <a:ext uri="{FF2B5EF4-FFF2-40B4-BE49-F238E27FC236}">
                <a16:creationId xmlns:a16="http://schemas.microsoft.com/office/drawing/2014/main" id="{E9CDBA05-94D3-DF47-C75A-548B5DF12916}"/>
              </a:ext>
            </a:extLst>
          </p:cNvPr>
          <p:cNvSpPr txBox="1"/>
          <p:nvPr/>
        </p:nvSpPr>
        <p:spPr bwMode="auto">
          <a:xfrm>
            <a:off x="1693026" y="3123538"/>
            <a:ext cx="227659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Elegant, and</a:t>
            </a:r>
            <a:endParaRPr lang="en-US" sz="2800" b="0" baseline="-25000" dirty="0">
              <a:solidFill>
                <a:srgbClr val="FFFF00"/>
              </a:solidFill>
              <a:latin typeface="Arial" charset="0"/>
              <a:cs typeface="Arial" charset="0"/>
            </a:endParaRPr>
          </a:p>
        </p:txBody>
      </p:sp>
      <p:sp>
        <p:nvSpPr>
          <p:cNvPr id="5" name="TextBox 3">
            <a:extLst>
              <a:ext uri="{FF2B5EF4-FFF2-40B4-BE49-F238E27FC236}">
                <a16:creationId xmlns:a16="http://schemas.microsoft.com/office/drawing/2014/main" id="{580C4C65-B62A-2557-CA4C-70FDA2267F64}"/>
              </a:ext>
            </a:extLst>
          </p:cNvPr>
          <p:cNvSpPr txBox="1"/>
          <p:nvPr/>
        </p:nvSpPr>
        <p:spPr bwMode="auto">
          <a:xfrm>
            <a:off x="1693026" y="2502234"/>
            <a:ext cx="1701011"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cs typeface="Arial" charset="0"/>
              </a:rPr>
              <a:t>Succinct</a:t>
            </a:r>
            <a:endParaRPr lang="en-US" sz="2800" b="0" dirty="0">
              <a:solidFill>
                <a:srgbClr val="FFFF00"/>
              </a:solidFill>
              <a:latin typeface="Arial" charset="0"/>
            </a:endParaRPr>
          </a:p>
        </p:txBody>
      </p:sp>
      <p:sp>
        <p:nvSpPr>
          <p:cNvPr id="6" name="TextBox 5">
            <a:extLst>
              <a:ext uri="{FF2B5EF4-FFF2-40B4-BE49-F238E27FC236}">
                <a16:creationId xmlns:a16="http://schemas.microsoft.com/office/drawing/2014/main" id="{C6163ED5-2A74-3748-8F41-33B360506E34}"/>
              </a:ext>
            </a:extLst>
          </p:cNvPr>
          <p:cNvSpPr txBox="1"/>
          <p:nvPr/>
        </p:nvSpPr>
        <p:spPr bwMode="auto">
          <a:xfrm>
            <a:off x="1693026" y="3787931"/>
            <a:ext cx="1033845"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Fair</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BDA706DC-B446-D28A-CFE8-D2994B8E214F}"/>
              </a:ext>
            </a:extLst>
          </p:cNvPr>
          <p:cNvSpPr txBox="1"/>
          <p:nvPr/>
        </p:nvSpPr>
        <p:spPr bwMode="auto">
          <a:xfrm>
            <a:off x="1088869" y="4452324"/>
            <a:ext cx="495251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Q: So why </a:t>
            </a:r>
            <a:r>
              <a:rPr lang="en-US" sz="2800" b="0" dirty="0" err="1">
                <a:solidFill>
                  <a:srgbClr val="FFFF00"/>
                </a:solidFill>
                <a:latin typeface="Arial" charset="0"/>
              </a:rPr>
              <a:t>isn</a:t>
            </a:r>
            <a:r>
              <a:rPr lang="fr-FR" altLang="ja-JP" sz="2800" b="0" dirty="0">
                <a:solidFill>
                  <a:srgbClr val="FFFF00"/>
                </a:solidFill>
                <a:latin typeface="Arial" charset="0"/>
              </a:rPr>
              <a:t>'</a:t>
            </a:r>
            <a:r>
              <a:rPr lang="en-US" altLang="ja-JP" sz="2800" b="0" dirty="0">
                <a:solidFill>
                  <a:srgbClr val="FFFF00"/>
                </a:solidFill>
                <a:latin typeface="Arial" charset="0"/>
              </a:rPr>
              <a:t>t it practical?</a:t>
            </a:r>
          </a:p>
        </p:txBody>
      </p:sp>
      <p:sp>
        <p:nvSpPr>
          <p:cNvPr id="8" name="TextBox 7">
            <a:extLst>
              <a:ext uri="{FF2B5EF4-FFF2-40B4-BE49-F238E27FC236}">
                <a16:creationId xmlns:a16="http://schemas.microsoft.com/office/drawing/2014/main" id="{2BAB8C03-5C55-961B-DEDC-6449BFE69D38}"/>
              </a:ext>
            </a:extLst>
          </p:cNvPr>
          <p:cNvSpPr txBox="1"/>
          <p:nvPr/>
        </p:nvSpPr>
        <p:spPr bwMode="auto">
          <a:xfrm>
            <a:off x="1088869" y="5116718"/>
            <a:ext cx="633453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A: Well, you need </a:t>
            </a:r>
            <a:r>
              <a:rPr lang="en-US" sz="2800" b="0" dirty="0">
                <a:solidFill>
                  <a:schemeClr val="bg1"/>
                </a:solidFill>
                <a:latin typeface="Arial" charset="0"/>
              </a:rPr>
              <a:t>N</a:t>
            </a:r>
            <a:r>
              <a:rPr lang="en-US" sz="2800" b="0" dirty="0">
                <a:solidFill>
                  <a:srgbClr val="FFFF00"/>
                </a:solidFill>
                <a:latin typeface="Arial" charset="0"/>
              </a:rPr>
              <a:t> distinct variables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01057"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30105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C1A0FC9B-0626-3540-8D5B-93D4143BBA98}" type="slidenum">
              <a:rPr lang="ar-SA" sz="1400" b="0">
                <a:solidFill>
                  <a:srgbClr val="FFFF00"/>
                </a:solidFill>
                <a:latin typeface="Arial" charset="0"/>
                <a:cs typeface="Arial" charset="0"/>
              </a:rPr>
              <a:pPr/>
              <a:t>89</a:t>
            </a:fld>
            <a:endParaRPr lang="en-US" sz="1400" b="0">
              <a:solidFill>
                <a:srgbClr val="FFFF00"/>
              </a:solidFill>
              <a:latin typeface="Arial" charset="0"/>
              <a:cs typeface="Arial" charset="0"/>
            </a:endParaRPr>
          </a:p>
        </p:txBody>
      </p:sp>
      <p:sp>
        <p:nvSpPr>
          <p:cNvPr id="301059" name="Rectangle 2"/>
          <p:cNvSpPr>
            <a:spLocks noGrp="1" noChangeArrowheads="1"/>
          </p:cNvSpPr>
          <p:nvPr>
            <p:ph type="title"/>
          </p:nvPr>
        </p:nvSpPr>
        <p:spPr/>
        <p:txBody>
          <a:bodyPr/>
          <a:lstStyle/>
          <a:p>
            <a:r>
              <a:rPr lang="en-US">
                <a:latin typeface="Arial" charset="0"/>
              </a:rPr>
              <a:t>Shared Memory</a:t>
            </a:r>
          </a:p>
        </p:txBody>
      </p:sp>
      <p:sp>
        <p:nvSpPr>
          <p:cNvPr id="3" name="TextBox 2">
            <a:extLst>
              <a:ext uri="{FF2B5EF4-FFF2-40B4-BE49-F238E27FC236}">
                <a16:creationId xmlns:a16="http://schemas.microsoft.com/office/drawing/2014/main" id="{4AAD46F0-9999-0551-B26D-E6A1316BE4D2}"/>
              </a:ext>
            </a:extLst>
          </p:cNvPr>
          <p:cNvSpPr txBox="1"/>
          <p:nvPr/>
        </p:nvSpPr>
        <p:spPr bwMode="auto">
          <a:xfrm>
            <a:off x="759436" y="1830086"/>
            <a:ext cx="6980307"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Shared read/write memory locations  are called </a:t>
            </a:r>
            <a:r>
              <a:rPr lang="en-US" sz="2800" b="0" i="1" dirty="0">
                <a:solidFill>
                  <a:schemeClr val="bg1"/>
                </a:solidFill>
                <a:latin typeface="Arial" charset="0"/>
              </a:rPr>
              <a:t>Registers</a:t>
            </a:r>
            <a:r>
              <a:rPr lang="en-US" sz="2800" b="0" dirty="0">
                <a:solidFill>
                  <a:srgbClr val="FFFF00"/>
                </a:solidFill>
                <a:latin typeface="Arial" charset="0"/>
              </a:rPr>
              <a:t> (historical reasons)</a:t>
            </a:r>
          </a:p>
        </p:txBody>
      </p:sp>
      <p:sp>
        <p:nvSpPr>
          <p:cNvPr id="4" name="TextBox 3">
            <a:extLst>
              <a:ext uri="{FF2B5EF4-FFF2-40B4-BE49-F238E27FC236}">
                <a16:creationId xmlns:a16="http://schemas.microsoft.com/office/drawing/2014/main" id="{3424A4C7-B2C5-C491-047A-E87664FDB3FF}"/>
              </a:ext>
            </a:extLst>
          </p:cNvPr>
          <p:cNvSpPr txBox="1"/>
          <p:nvPr/>
        </p:nvSpPr>
        <p:spPr bwMode="auto">
          <a:xfrm>
            <a:off x="1208472" y="3652598"/>
            <a:ext cx="6065907" cy="489429"/>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cs typeface="Arial" charset="0"/>
              </a:rPr>
              <a:t>Multi-Reader-Single-Writer (</a:t>
            </a:r>
            <a:r>
              <a:rPr lang="en-US" sz="2800" dirty="0">
                <a:solidFill>
                  <a:schemeClr val="bg1"/>
                </a:solidFill>
                <a:latin typeface="Courier New" charset="0"/>
                <a:cs typeface="Arial" charset="0"/>
              </a:rPr>
              <a:t>flag</a:t>
            </a:r>
            <a:r>
              <a:rPr lang="en-US" sz="2800" b="0" dirty="0">
                <a:solidFill>
                  <a:schemeClr val="bg1"/>
                </a:solidFill>
                <a:latin typeface="Courier New" charset="0"/>
                <a:cs typeface="Arial" charset="0"/>
              </a:rPr>
              <a:t>[]</a:t>
            </a:r>
            <a:r>
              <a:rPr lang="en-US" sz="2800" b="0" dirty="0">
                <a:solidFill>
                  <a:schemeClr val="bg1"/>
                </a:solidFill>
                <a:latin typeface="Arial" charset="0"/>
                <a:cs typeface="Arial" charset="0"/>
              </a:rPr>
              <a:t>)</a:t>
            </a:r>
          </a:p>
        </p:txBody>
      </p:sp>
      <p:sp>
        <p:nvSpPr>
          <p:cNvPr id="5" name="TextBox 3">
            <a:extLst>
              <a:ext uri="{FF2B5EF4-FFF2-40B4-BE49-F238E27FC236}">
                <a16:creationId xmlns:a16="http://schemas.microsoft.com/office/drawing/2014/main" id="{972C3E0F-0CE1-FC21-F74D-6EEBA30B21B5}"/>
              </a:ext>
            </a:extLst>
          </p:cNvPr>
          <p:cNvSpPr txBox="1"/>
          <p:nvPr/>
        </p:nvSpPr>
        <p:spPr bwMode="auto">
          <a:xfrm>
            <a:off x="759436" y="2978330"/>
            <a:ext cx="4409874"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Come in different flavors</a:t>
            </a:r>
          </a:p>
        </p:txBody>
      </p:sp>
      <p:sp>
        <p:nvSpPr>
          <p:cNvPr id="6" name="TextBox 5">
            <a:extLst>
              <a:ext uri="{FF2B5EF4-FFF2-40B4-BE49-F238E27FC236}">
                <a16:creationId xmlns:a16="http://schemas.microsoft.com/office/drawing/2014/main" id="{37CFEBDC-728E-69E8-356C-DD2BB8E5DF3F}"/>
              </a:ext>
            </a:extLst>
          </p:cNvPr>
          <p:cNvSpPr txBox="1"/>
          <p:nvPr/>
        </p:nvSpPr>
        <p:spPr bwMode="auto">
          <a:xfrm>
            <a:off x="1208472" y="4336164"/>
            <a:ext cx="6351657"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Multi-Reader-Multi-Writer (</a:t>
            </a:r>
            <a:r>
              <a:rPr lang="en-US" sz="2800" dirty="0">
                <a:solidFill>
                  <a:schemeClr val="bg1"/>
                </a:solidFill>
                <a:latin typeface="Courier New" pitchFamily="49" charset="0"/>
                <a:cs typeface="Courier New" pitchFamily="49" charset="0"/>
              </a:rPr>
              <a:t>victim</a:t>
            </a:r>
            <a:r>
              <a:rPr lang="en-US" sz="2800" b="0" dirty="0">
                <a:solidFill>
                  <a:schemeClr val="bg1"/>
                </a:solidFill>
                <a:latin typeface="Courier New" charset="0"/>
                <a:cs typeface="Arial" charset="0"/>
              </a:rPr>
              <a:t>[]</a:t>
            </a:r>
            <a:r>
              <a:rPr lang="en-US" sz="2800" b="0" dirty="0">
                <a:solidFill>
                  <a:srgbClr val="FFFF00"/>
                </a:solidFill>
                <a:latin typeface="Arial" charset="0"/>
                <a:cs typeface="Arial" charset="0"/>
              </a:rPr>
              <a:t>)</a:t>
            </a:r>
            <a:endParaRPr lang="en-US" sz="2800" b="0" dirty="0">
              <a:solidFill>
                <a:srgbClr val="FFFF00"/>
              </a:solidFill>
              <a:cs typeface="Arial" charset="0"/>
            </a:endParaRPr>
          </a:p>
        </p:txBody>
      </p:sp>
      <p:sp>
        <p:nvSpPr>
          <p:cNvPr id="7" name="TextBox 6">
            <a:extLst>
              <a:ext uri="{FF2B5EF4-FFF2-40B4-BE49-F238E27FC236}">
                <a16:creationId xmlns:a16="http://schemas.microsoft.com/office/drawing/2014/main" id="{24EEA35C-2101-8FF8-F2B1-F005AF5ADF7F}"/>
              </a:ext>
            </a:extLst>
          </p:cNvPr>
          <p:cNvSpPr txBox="1"/>
          <p:nvPr/>
        </p:nvSpPr>
        <p:spPr bwMode="auto">
          <a:xfrm>
            <a:off x="1208473" y="5053522"/>
            <a:ext cx="6457792"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Not that interesting: SRMW and SRSW</a:t>
            </a:r>
            <a:endParaRPr lang="en-US" altLang="ja-JP" sz="2800" b="0" dirty="0">
              <a:solidFill>
                <a:srgbClr val="FFFF00"/>
              </a:solidFill>
              <a:latin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0310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30310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BD27A25F-FA3A-0D46-B72E-F04E161A3511}" type="slidenum">
              <a:rPr lang="ar-SA" sz="1400" b="0">
                <a:solidFill>
                  <a:srgbClr val="FFFF00"/>
                </a:solidFill>
                <a:latin typeface="Arial" charset="0"/>
                <a:cs typeface="Arial" charset="0"/>
              </a:rPr>
              <a:pPr/>
              <a:t>90</a:t>
            </a:fld>
            <a:endParaRPr lang="en-US" sz="1400" b="0">
              <a:solidFill>
                <a:srgbClr val="FFFF00"/>
              </a:solidFill>
              <a:latin typeface="Arial" charset="0"/>
              <a:cs typeface="Arial" charset="0"/>
            </a:endParaRPr>
          </a:p>
        </p:txBody>
      </p:sp>
      <p:sp>
        <p:nvSpPr>
          <p:cNvPr id="303107" name="Rectangle 2"/>
          <p:cNvSpPr>
            <a:spLocks noGrp="1" noChangeArrowheads="1"/>
          </p:cNvSpPr>
          <p:nvPr>
            <p:ph type="title"/>
          </p:nvPr>
        </p:nvSpPr>
        <p:spPr>
          <a:xfrm>
            <a:off x="685800" y="304800"/>
            <a:ext cx="7772400" cy="1143000"/>
          </a:xfrm>
        </p:spPr>
        <p:txBody>
          <a:bodyPr/>
          <a:lstStyle/>
          <a:p>
            <a:r>
              <a:rPr lang="en-US" sz="4000">
                <a:latin typeface="Arial" charset="0"/>
              </a:rPr>
              <a:t>Theorem</a:t>
            </a:r>
          </a:p>
        </p:txBody>
      </p:sp>
      <p:sp>
        <p:nvSpPr>
          <p:cNvPr id="303108" name="Text Box 3"/>
          <p:cNvSpPr txBox="1">
            <a:spLocks noChangeArrowheads="1"/>
          </p:cNvSpPr>
          <p:nvPr/>
        </p:nvSpPr>
        <p:spPr bwMode="auto">
          <a:xfrm>
            <a:off x="440871" y="1538288"/>
            <a:ext cx="8336417" cy="1569660"/>
          </a:xfrm>
          <a:prstGeom prst="rect">
            <a:avLst/>
          </a:prstGeom>
          <a:noFill/>
          <a:ln w="762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eaLnBrk="1" hangingPunct="1"/>
            <a:r>
              <a:rPr lang="en-US" sz="3200" b="0" dirty="0">
                <a:solidFill>
                  <a:srgbClr val="FFFF00"/>
                </a:solidFill>
                <a:latin typeface="Arial" charset="0"/>
              </a:rPr>
              <a:t>At least </a:t>
            </a:r>
            <a:r>
              <a:rPr lang="en-US" sz="3200" b="0" dirty="0">
                <a:solidFill>
                  <a:schemeClr val="bg1"/>
                </a:solidFill>
                <a:latin typeface="Arial" charset="0"/>
              </a:rPr>
              <a:t>N</a:t>
            </a:r>
            <a:r>
              <a:rPr lang="en-US" sz="3200" b="0" dirty="0">
                <a:solidFill>
                  <a:srgbClr val="FFFF00"/>
                </a:solidFill>
                <a:latin typeface="Arial" charset="0"/>
              </a:rPr>
              <a:t> MRSW (multi-reader/single-writer) registers are needed to solve deadlock-free mutual exclusion. </a:t>
            </a:r>
          </a:p>
        </p:txBody>
      </p:sp>
      <p:sp>
        <p:nvSpPr>
          <p:cNvPr id="2" name="Text Box 3">
            <a:extLst>
              <a:ext uri="{FF2B5EF4-FFF2-40B4-BE49-F238E27FC236}">
                <a16:creationId xmlns:a16="http://schemas.microsoft.com/office/drawing/2014/main" id="{371F61FE-AA8E-922D-08F9-2335B789B3B9}"/>
              </a:ext>
            </a:extLst>
          </p:cNvPr>
          <p:cNvSpPr txBox="1">
            <a:spLocks noChangeArrowheads="1"/>
          </p:cNvSpPr>
          <p:nvPr/>
        </p:nvSpPr>
        <p:spPr bwMode="auto">
          <a:xfrm>
            <a:off x="2797629" y="4003477"/>
            <a:ext cx="5864679" cy="584775"/>
          </a:xfrm>
          <a:prstGeom prst="rect">
            <a:avLst/>
          </a:prstGeom>
          <a:noFill/>
          <a:ln w="762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pPr eaLnBrk="1" hangingPunct="1"/>
            <a:r>
              <a:rPr lang="en-US" sz="3200" b="0" dirty="0">
                <a:solidFill>
                  <a:schemeClr val="bg1"/>
                </a:solidFill>
                <a:latin typeface="Arial" charset="0"/>
              </a:rPr>
              <a:t>N</a:t>
            </a:r>
            <a:r>
              <a:rPr lang="en-US" sz="3200" b="0" dirty="0">
                <a:solidFill>
                  <a:srgbClr val="FFFF00"/>
                </a:solidFill>
                <a:latin typeface="Arial" charset="0"/>
              </a:rPr>
              <a:t> registers such as </a:t>
            </a:r>
            <a:r>
              <a:rPr lang="en-US" sz="3200" dirty="0">
                <a:solidFill>
                  <a:schemeClr val="bg1"/>
                </a:solidFill>
                <a:latin typeface="Courier New" pitchFamily="49" charset="0"/>
                <a:cs typeface="Courier New" pitchFamily="49" charset="0"/>
              </a:rPr>
              <a:t>flag[]</a:t>
            </a:r>
            <a:r>
              <a:rPr lang="en-US" sz="3200" b="0" dirty="0">
                <a:solidFill>
                  <a:srgbClr val="FFFF00"/>
                </a:solidFill>
                <a:latin typeface="Arial" charset="0"/>
              </a:rPr>
              <a:t>…</a:t>
            </a:r>
          </a:p>
        </p:txBody>
      </p:sp>
    </p:spTree>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4611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34611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5608D785-4BC4-5444-BA91-EAEEFC2912FF}" type="slidenum">
              <a:rPr lang="ar-SA" sz="1400" b="0">
                <a:solidFill>
                  <a:srgbClr val="FFFF00"/>
                </a:solidFill>
                <a:latin typeface="Arial" charset="0"/>
                <a:cs typeface="Arial" charset="0"/>
              </a:rPr>
              <a:pPr/>
              <a:t>91</a:t>
            </a:fld>
            <a:endParaRPr lang="en-US" sz="1400" b="0">
              <a:solidFill>
                <a:srgbClr val="FFFF00"/>
              </a:solidFill>
              <a:latin typeface="Arial" charset="0"/>
              <a:cs typeface="Arial" charset="0"/>
            </a:endParaRPr>
          </a:p>
        </p:txBody>
      </p:sp>
      <p:sp>
        <p:nvSpPr>
          <p:cNvPr id="346115" name="Rectangle 2"/>
          <p:cNvSpPr>
            <a:spLocks noGrp="1" noChangeArrowheads="1"/>
          </p:cNvSpPr>
          <p:nvPr>
            <p:ph type="title"/>
          </p:nvPr>
        </p:nvSpPr>
        <p:spPr/>
        <p:txBody>
          <a:bodyPr/>
          <a:lstStyle/>
          <a:p>
            <a:r>
              <a:rPr lang="en-US" dirty="0">
                <a:latin typeface="Arial" charset="0"/>
              </a:rPr>
              <a:t>Summary of Lecture</a:t>
            </a:r>
          </a:p>
        </p:txBody>
      </p:sp>
      <p:sp>
        <p:nvSpPr>
          <p:cNvPr id="346116" name="Rectangle 3"/>
          <p:cNvSpPr>
            <a:spLocks noGrp="1" noChangeArrowheads="1"/>
          </p:cNvSpPr>
          <p:nvPr>
            <p:ph type="body" idx="1"/>
          </p:nvPr>
        </p:nvSpPr>
        <p:spPr>
          <a:xfrm>
            <a:off x="1624693" y="4231822"/>
            <a:ext cx="7021286" cy="1615169"/>
          </a:xfrm>
          <a:ln w="76200">
            <a:solidFill>
              <a:srgbClr val="FF3300"/>
            </a:solidFill>
          </a:ln>
        </p:spPr>
        <p:txBody>
          <a:bodyPr/>
          <a:lstStyle/>
          <a:p>
            <a:pPr marL="0" indent="0">
              <a:buNone/>
            </a:pPr>
            <a:r>
              <a:rPr lang="en-US" dirty="0">
                <a:solidFill>
                  <a:srgbClr val="FFFF00"/>
                </a:solidFill>
                <a:latin typeface="Arial" charset="0"/>
              </a:rPr>
              <a:t>Today we know how to solve FCFS </a:t>
            </a:r>
            <a:r>
              <a:rPr lang="en-US" dirty="0">
                <a:solidFill>
                  <a:schemeClr val="bg1"/>
                </a:solidFill>
                <a:latin typeface="Arial" charset="0"/>
              </a:rPr>
              <a:t>N</a:t>
            </a:r>
            <a:r>
              <a:rPr lang="en-US" dirty="0">
                <a:solidFill>
                  <a:srgbClr val="FFFF00"/>
                </a:solidFill>
                <a:latin typeface="Arial" charset="0"/>
              </a:rPr>
              <a:t>-thread mutual exclusion using </a:t>
            </a:r>
            <a:r>
              <a:rPr lang="en-US" dirty="0">
                <a:solidFill>
                  <a:schemeClr val="bg1"/>
                </a:solidFill>
                <a:latin typeface="Arial" charset="0"/>
              </a:rPr>
              <a:t>2N</a:t>
            </a:r>
            <a:r>
              <a:rPr lang="en-US" dirty="0">
                <a:solidFill>
                  <a:srgbClr val="FFFF00"/>
                </a:solidFill>
                <a:latin typeface="Arial" charset="0"/>
              </a:rPr>
              <a:t> RW-Registers </a:t>
            </a:r>
          </a:p>
        </p:txBody>
      </p:sp>
      <p:sp>
        <p:nvSpPr>
          <p:cNvPr id="2" name="Rectangle 3">
            <a:extLst>
              <a:ext uri="{FF2B5EF4-FFF2-40B4-BE49-F238E27FC236}">
                <a16:creationId xmlns:a16="http://schemas.microsoft.com/office/drawing/2014/main" id="{C33C567D-1CFC-F722-2120-7B0BDA699FC2}"/>
              </a:ext>
            </a:extLst>
          </p:cNvPr>
          <p:cNvSpPr txBox="1">
            <a:spLocks noChangeArrowheads="1"/>
          </p:cNvSpPr>
          <p:nvPr/>
        </p:nvSpPr>
        <p:spPr bwMode="auto">
          <a:xfrm>
            <a:off x="236764" y="1885950"/>
            <a:ext cx="7772400" cy="1615169"/>
          </a:xfrm>
          <a:prstGeom prst="rect">
            <a:avLst/>
          </a:prstGeom>
          <a:noFill/>
          <a:ln w="76200">
            <a:solidFill>
              <a:srgbClr val="00FF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0000FF"/>
                </a:solidFill>
                <a:latin typeface="Arial" pitchFamily="34" charset="0"/>
                <a:ea typeface="ＭＳ Ｐゴシック" charset="0"/>
                <a:cs typeface="Arial" pitchFamily="34" charset="0"/>
              </a:defRPr>
            </a:lvl1pPr>
            <a:lvl2pPr marL="742950" indent="-285750" algn="l" rtl="0" eaLnBrk="0" fontAlgn="base" hangingPunct="0">
              <a:spcBef>
                <a:spcPct val="20000"/>
              </a:spcBef>
              <a:spcAft>
                <a:spcPct val="0"/>
              </a:spcAft>
              <a:buChar char="–"/>
              <a:defRPr sz="2800">
                <a:solidFill>
                  <a:srgbClr val="0000FF"/>
                </a:solidFill>
                <a:latin typeface="Arial" pitchFamily="34" charset="0"/>
                <a:ea typeface="Arial" charset="0"/>
                <a:cs typeface="Arial" pitchFamily="34" charset="0"/>
              </a:defRPr>
            </a:lvl2pPr>
            <a:lvl3pPr marL="1143000" indent="-228600" algn="l" rtl="0" eaLnBrk="0" fontAlgn="base" hangingPunct="0">
              <a:spcBef>
                <a:spcPct val="20000"/>
              </a:spcBef>
              <a:spcAft>
                <a:spcPct val="0"/>
              </a:spcAft>
              <a:buChar char="•"/>
              <a:defRPr sz="2400">
                <a:solidFill>
                  <a:srgbClr val="0000FF"/>
                </a:solidFill>
                <a:latin typeface="Arial" pitchFamily="34" charset="0"/>
                <a:ea typeface="Arial" charset="0"/>
                <a:cs typeface="Arial" pitchFamily="34" charset="0"/>
              </a:defRPr>
            </a:lvl3pPr>
            <a:lvl4pPr marL="1600200" indent="-228600" algn="l" rtl="0" eaLnBrk="0" fontAlgn="base" hangingPunct="0">
              <a:spcBef>
                <a:spcPct val="20000"/>
              </a:spcBef>
              <a:spcAft>
                <a:spcPct val="0"/>
              </a:spcAft>
              <a:buChar char="–"/>
              <a:defRPr sz="2000">
                <a:solidFill>
                  <a:srgbClr val="0000FF"/>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Char char="»"/>
              <a:defRPr sz="2000">
                <a:solidFill>
                  <a:srgbClr val="0000FF"/>
                </a:solidFill>
                <a:latin typeface="Arial" pitchFamily="34" charset="0"/>
                <a:ea typeface="Arial"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a:lstStyle>
          <a:p>
            <a:pPr marL="0" indent="0">
              <a:buFontTx/>
              <a:buNone/>
            </a:pPr>
            <a:r>
              <a:rPr lang="en-US" b="0" kern="0" dirty="0">
                <a:solidFill>
                  <a:srgbClr val="FFFF00"/>
                </a:solidFill>
                <a:latin typeface="Arial" charset="0"/>
              </a:rPr>
              <a:t>In the 1960</a:t>
            </a:r>
            <a:r>
              <a:rPr lang="fr-FR" altLang="ja-JP" b="0" kern="0" dirty="0">
                <a:solidFill>
                  <a:srgbClr val="FFFF00"/>
                </a:solidFill>
                <a:latin typeface="Arial" charset="0"/>
              </a:rPr>
              <a:t>'</a:t>
            </a:r>
            <a:r>
              <a:rPr lang="en-US" altLang="ja-JP" b="0" kern="0" dirty="0">
                <a:solidFill>
                  <a:srgbClr val="FFFF00"/>
                </a:solidFill>
                <a:latin typeface="Arial" charset="0"/>
              </a:rPr>
              <a:t>s several </a:t>
            </a:r>
            <a:r>
              <a:rPr lang="en-US" altLang="ja-JP" b="0" i="1" kern="0" dirty="0">
                <a:solidFill>
                  <a:schemeClr val="bg1"/>
                </a:solidFill>
                <a:latin typeface="Arial" charset="0"/>
              </a:rPr>
              <a:t>incorrect</a:t>
            </a:r>
            <a:r>
              <a:rPr lang="en-US" altLang="ja-JP" b="0" kern="0" dirty="0">
                <a:solidFill>
                  <a:srgbClr val="FFFF00"/>
                </a:solidFill>
                <a:latin typeface="Arial" charset="0"/>
              </a:rPr>
              <a:t> solutions to starvation-free mutual exclusion using RW-registers were published…</a:t>
            </a:r>
          </a:p>
          <a:p>
            <a:pPr marL="0" indent="0">
              <a:buFontTx/>
              <a:buNone/>
            </a:pPr>
            <a:endParaRPr lang="en-US" b="0" kern="0" dirty="0">
              <a:solidFill>
                <a:srgbClr val="FFFF00"/>
              </a:solidFill>
              <a:latin typeface="Arial" charset="0"/>
            </a:endParaRPr>
          </a:p>
        </p:txBody>
      </p:sp>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4816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rgbClr val="FFFF00"/>
                </a:solidFill>
                <a:latin typeface="Arial" charset="0"/>
                <a:cs typeface="Arial" charset="0"/>
              </a:rPr>
              <a:t>Art of Multiprocessor Programming</a:t>
            </a:r>
          </a:p>
        </p:txBody>
      </p:sp>
      <p:sp>
        <p:nvSpPr>
          <p:cNvPr id="34816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14992B2C-CBA4-CB4A-8E59-A28F02A9EC36}" type="slidenum">
              <a:rPr lang="ar-SA" sz="1400" b="0">
                <a:solidFill>
                  <a:srgbClr val="FFFF00"/>
                </a:solidFill>
                <a:latin typeface="Arial" charset="0"/>
                <a:cs typeface="Arial" charset="0"/>
              </a:rPr>
              <a:pPr/>
              <a:t>92</a:t>
            </a:fld>
            <a:endParaRPr lang="en-US" sz="1400" b="0">
              <a:solidFill>
                <a:srgbClr val="FFFF00"/>
              </a:solidFill>
              <a:latin typeface="Arial" charset="0"/>
              <a:cs typeface="Arial" charset="0"/>
            </a:endParaRPr>
          </a:p>
        </p:txBody>
      </p:sp>
      <p:sp>
        <p:nvSpPr>
          <p:cNvPr id="348163" name="Rectangle 2"/>
          <p:cNvSpPr>
            <a:spLocks noGrp="1" noChangeArrowheads="1"/>
          </p:cNvSpPr>
          <p:nvPr>
            <p:ph type="title"/>
          </p:nvPr>
        </p:nvSpPr>
        <p:spPr/>
        <p:txBody>
          <a:bodyPr/>
          <a:lstStyle/>
          <a:p>
            <a:r>
              <a:rPr lang="en-US">
                <a:latin typeface="Arial" charset="0"/>
              </a:rPr>
              <a:t>Summary of Lecture</a:t>
            </a:r>
          </a:p>
        </p:txBody>
      </p:sp>
      <p:sp>
        <p:nvSpPr>
          <p:cNvPr id="3" name="TextBox 2">
            <a:extLst>
              <a:ext uri="{FF2B5EF4-FFF2-40B4-BE49-F238E27FC236}">
                <a16:creationId xmlns:a16="http://schemas.microsoft.com/office/drawing/2014/main" id="{7E8F9DB8-546D-178F-7E27-ED2A6C74D947}"/>
              </a:ext>
            </a:extLst>
          </p:cNvPr>
          <p:cNvSpPr txBox="1"/>
          <p:nvPr/>
        </p:nvSpPr>
        <p:spPr bwMode="auto">
          <a:xfrm>
            <a:off x="1208471" y="1995285"/>
            <a:ext cx="4506529"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chemeClr val="bg1"/>
                </a:solidFill>
                <a:latin typeface="Arial" charset="0"/>
              </a:rPr>
              <a:t>N</a:t>
            </a:r>
            <a:r>
              <a:rPr lang="en-US" sz="2800" b="0" dirty="0">
                <a:solidFill>
                  <a:srgbClr val="FFFF00"/>
                </a:solidFill>
                <a:latin typeface="Arial" charset="0"/>
              </a:rPr>
              <a:t> RW-Registers inefficient</a:t>
            </a:r>
          </a:p>
        </p:txBody>
      </p:sp>
      <p:sp>
        <p:nvSpPr>
          <p:cNvPr id="4" name="TextBox 3">
            <a:extLst>
              <a:ext uri="{FF2B5EF4-FFF2-40B4-BE49-F238E27FC236}">
                <a16:creationId xmlns:a16="http://schemas.microsoft.com/office/drawing/2014/main" id="{28F67A6A-6A00-8D7C-ECA1-8247EC2A1CBD}"/>
              </a:ext>
            </a:extLst>
          </p:cNvPr>
          <p:cNvSpPr txBox="1"/>
          <p:nvPr/>
        </p:nvSpPr>
        <p:spPr bwMode="auto">
          <a:xfrm>
            <a:off x="1208471" y="3698382"/>
            <a:ext cx="6874172"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What about stronger hardware operations!</a:t>
            </a:r>
            <a:endParaRPr lang="en-US" sz="2800" b="0" dirty="0">
              <a:solidFill>
                <a:srgbClr val="FFFF00"/>
              </a:solidFill>
              <a:latin typeface="Arial" charset="0"/>
              <a:cs typeface="Arial" charset="0"/>
            </a:endParaRPr>
          </a:p>
        </p:txBody>
      </p:sp>
      <p:sp>
        <p:nvSpPr>
          <p:cNvPr id="5" name="TextBox 3">
            <a:extLst>
              <a:ext uri="{FF2B5EF4-FFF2-40B4-BE49-F238E27FC236}">
                <a16:creationId xmlns:a16="http://schemas.microsoft.com/office/drawing/2014/main" id="{D298F570-A1EF-810D-0DA8-83808FABB63A}"/>
              </a:ext>
            </a:extLst>
          </p:cNvPr>
          <p:cNvSpPr txBox="1"/>
          <p:nvPr/>
        </p:nvSpPr>
        <p:spPr bwMode="auto">
          <a:xfrm>
            <a:off x="1208471" y="2868378"/>
            <a:ext cx="5702127"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cs typeface="Arial" charset="0"/>
              </a:rPr>
              <a:t>But mathematically necessary …</a:t>
            </a:r>
            <a:endParaRPr lang="en-US" sz="2800" b="0" dirty="0">
              <a:solidFill>
                <a:srgbClr val="FFFF00"/>
              </a:solidFill>
              <a:latin typeface="Arial" charset="0"/>
            </a:endParaRPr>
          </a:p>
        </p:txBody>
      </p:sp>
      <p:sp>
        <p:nvSpPr>
          <p:cNvPr id="6" name="TextBox 5">
            <a:extLst>
              <a:ext uri="{FF2B5EF4-FFF2-40B4-BE49-F238E27FC236}">
                <a16:creationId xmlns:a16="http://schemas.microsoft.com/office/drawing/2014/main" id="{7FF91B22-589F-6E8F-3404-2ED989D809E8}"/>
              </a:ext>
            </a:extLst>
          </p:cNvPr>
          <p:cNvSpPr txBox="1"/>
          <p:nvPr/>
        </p:nvSpPr>
        <p:spPr bwMode="auto">
          <a:xfrm>
            <a:off x="1208471" y="4528387"/>
            <a:ext cx="6659003" cy="954107"/>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In later lectures we will understand what these operations are…</a:t>
            </a:r>
            <a:endParaRPr lang="en-US" sz="2800" b="0" dirty="0">
              <a:solidFill>
                <a:srgbClr val="FFFF00"/>
              </a:solidFill>
              <a:cs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5020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r>
              <a:rPr lang="en-US" sz="1400" b="0">
                <a:solidFill>
                  <a:schemeClr val="tx1"/>
                </a:solidFill>
                <a:latin typeface="Arial" charset="0"/>
                <a:cs typeface="Arial" charset="0"/>
              </a:rPr>
              <a:t>Art of Multiprocessor Programming</a:t>
            </a:r>
          </a:p>
        </p:txBody>
      </p:sp>
      <p:sp>
        <p:nvSpPr>
          <p:cNvPr id="35021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b="1">
                <a:solidFill>
                  <a:srgbClr val="0000FF"/>
                </a:solidFill>
                <a:latin typeface="Comic Sans MS" charset="0"/>
                <a:ea typeface="ＭＳ Ｐゴシック" charset="0"/>
                <a:cs typeface="ＭＳ Ｐゴシック" charset="0"/>
              </a:defRPr>
            </a:lvl1pPr>
            <a:lvl2pPr marL="742950" indent="-285750" eaLnBrk="0" hangingPunct="0">
              <a:defRPr sz="4400" b="1">
                <a:solidFill>
                  <a:srgbClr val="0000FF"/>
                </a:solidFill>
                <a:latin typeface="Comic Sans MS" charset="0"/>
                <a:ea typeface="ＭＳ Ｐゴシック" charset="0"/>
              </a:defRPr>
            </a:lvl2pPr>
            <a:lvl3pPr marL="1143000" indent="-228600" eaLnBrk="0" hangingPunct="0">
              <a:defRPr sz="4400" b="1">
                <a:solidFill>
                  <a:srgbClr val="0000FF"/>
                </a:solidFill>
                <a:latin typeface="Comic Sans MS" charset="0"/>
                <a:ea typeface="ＭＳ Ｐゴシック" charset="0"/>
              </a:defRPr>
            </a:lvl3pPr>
            <a:lvl4pPr marL="1600200" indent="-228600" eaLnBrk="0" hangingPunct="0">
              <a:defRPr sz="4400" b="1">
                <a:solidFill>
                  <a:srgbClr val="0000FF"/>
                </a:solidFill>
                <a:latin typeface="Comic Sans MS" charset="0"/>
                <a:ea typeface="ＭＳ Ｐゴシック" charset="0"/>
              </a:defRPr>
            </a:lvl4pPr>
            <a:lvl5pPr marL="2057400" indent="-228600" eaLnBrk="0" hangingPunct="0">
              <a:defRPr sz="4400" b="1">
                <a:solidFill>
                  <a:srgbClr val="0000FF"/>
                </a:solidFill>
                <a:latin typeface="Comic Sans MS" charset="0"/>
                <a:ea typeface="ＭＳ Ｐゴシック" charset="0"/>
              </a:defRPr>
            </a:lvl5pPr>
            <a:lvl6pPr marL="2514600" indent="-228600" eaLnBrk="0" fontAlgn="base" hangingPunct="0">
              <a:spcBef>
                <a:spcPct val="0"/>
              </a:spcBef>
              <a:spcAft>
                <a:spcPct val="0"/>
              </a:spcAft>
              <a:defRPr sz="4400" b="1">
                <a:solidFill>
                  <a:srgbClr val="0000FF"/>
                </a:solidFill>
                <a:latin typeface="Comic Sans MS" charset="0"/>
                <a:ea typeface="ＭＳ Ｐゴシック" charset="0"/>
              </a:defRPr>
            </a:lvl6pPr>
            <a:lvl7pPr marL="2971800" indent="-228600" eaLnBrk="0" fontAlgn="base" hangingPunct="0">
              <a:spcBef>
                <a:spcPct val="0"/>
              </a:spcBef>
              <a:spcAft>
                <a:spcPct val="0"/>
              </a:spcAft>
              <a:defRPr sz="4400" b="1">
                <a:solidFill>
                  <a:srgbClr val="0000FF"/>
                </a:solidFill>
                <a:latin typeface="Comic Sans MS" charset="0"/>
                <a:ea typeface="ＭＳ Ｐゴシック" charset="0"/>
              </a:defRPr>
            </a:lvl7pPr>
            <a:lvl8pPr marL="3429000" indent="-228600" eaLnBrk="0" fontAlgn="base" hangingPunct="0">
              <a:spcBef>
                <a:spcPct val="0"/>
              </a:spcBef>
              <a:spcAft>
                <a:spcPct val="0"/>
              </a:spcAft>
              <a:defRPr sz="4400" b="1">
                <a:solidFill>
                  <a:srgbClr val="0000FF"/>
                </a:solidFill>
                <a:latin typeface="Comic Sans MS" charset="0"/>
                <a:ea typeface="ＭＳ Ｐゴシック" charset="0"/>
              </a:defRPr>
            </a:lvl8pPr>
            <a:lvl9pPr marL="3886200" indent="-228600" eaLnBrk="0" fontAlgn="base" hangingPunct="0">
              <a:spcBef>
                <a:spcPct val="0"/>
              </a:spcBef>
              <a:spcAft>
                <a:spcPct val="0"/>
              </a:spcAft>
              <a:defRPr sz="4400" b="1">
                <a:solidFill>
                  <a:srgbClr val="0000FF"/>
                </a:solidFill>
                <a:latin typeface="Comic Sans MS" charset="0"/>
                <a:ea typeface="ＭＳ Ｐゴシック" charset="0"/>
              </a:defRPr>
            </a:lvl9pPr>
          </a:lstStyle>
          <a:p>
            <a:fld id="{68E47C4E-1963-074B-B1CF-A50875457FBA}" type="slidenum">
              <a:rPr lang="ar-SA" sz="1400" b="0">
                <a:solidFill>
                  <a:schemeClr val="tx1"/>
                </a:solidFill>
                <a:latin typeface="Arial" charset="0"/>
                <a:cs typeface="Arial" charset="0"/>
              </a:rPr>
              <a:pPr/>
              <a:t>93</a:t>
            </a:fld>
            <a:endParaRPr lang="en-US" sz="1400" b="0">
              <a:solidFill>
                <a:schemeClr val="tx1"/>
              </a:solidFill>
              <a:latin typeface="Arial" charset="0"/>
              <a:cs typeface="Arial" charset="0"/>
            </a:endParaRPr>
          </a:p>
        </p:txBody>
      </p:sp>
      <p:sp>
        <p:nvSpPr>
          <p:cNvPr id="350211" name="Rectangle 2"/>
          <p:cNvSpPr>
            <a:spLocks noChangeArrowheads="1"/>
          </p:cNvSpPr>
          <p:nvPr/>
        </p:nvSpPr>
        <p:spPr bwMode="auto">
          <a:xfrm>
            <a:off x="0" y="-6350"/>
            <a:ext cx="9144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en-US" sz="2400" b="0" dirty="0">
                <a:solidFill>
                  <a:srgbClr val="FFFF00"/>
                </a:solidFill>
                <a:latin typeface="Arial" charset="0"/>
                <a:hlinkClick r:id="rId3">
                  <a:extLst>
                    <a:ext uri="{A12FA001-AC4F-418D-AE19-62706E023703}">
                      <ahyp:hlinkClr xmlns:ahyp="http://schemas.microsoft.com/office/drawing/2018/hyperlinkcolor" val="tx"/>
                    </a:ext>
                  </a:extLst>
                </a:hlinkClick>
              </a:rPr>
              <a:t>  </a:t>
            </a:r>
            <a:r>
              <a:rPr lang="en-US" sz="1800" b="0" dirty="0">
                <a:solidFill>
                  <a:srgbClr val="FFFF00"/>
                </a:solidFill>
                <a:latin typeface="Arial" charset="0"/>
              </a:rPr>
              <a:t> </a:t>
            </a:r>
            <a:r>
              <a:rPr lang="en-US" sz="2400" b="0" dirty="0">
                <a:solidFill>
                  <a:srgbClr val="FFFF00"/>
                </a:solidFill>
                <a:latin typeface="Arial" charset="0"/>
              </a:rPr>
              <a:t>        </a:t>
            </a:r>
            <a:br>
              <a:rPr lang="en-US" sz="2400" b="0" dirty="0">
                <a:solidFill>
                  <a:srgbClr val="FFFF00"/>
                </a:solidFill>
                <a:latin typeface="Arial" charset="0"/>
              </a:rPr>
            </a:br>
            <a:r>
              <a:rPr lang="en-US" sz="2400" b="0" dirty="0">
                <a:solidFill>
                  <a:srgbClr val="FFFF00"/>
                </a:solidFill>
                <a:latin typeface="Arial" charset="0"/>
              </a:rPr>
              <a:t>This work is licensed under a </a:t>
            </a:r>
            <a:r>
              <a:rPr lang="en-US" sz="2400" b="0" dirty="0">
                <a:solidFill>
                  <a:srgbClr val="CCCCFF"/>
                </a:solidFill>
                <a:latin typeface="Arial" charset="0"/>
                <a:hlinkClick r:id="rId3">
                  <a:extLst>
                    <a:ext uri="{A12FA001-AC4F-418D-AE19-62706E023703}">
                      <ahyp:hlinkClr xmlns:ahyp="http://schemas.microsoft.com/office/drawing/2018/hyperlinkcolor" val="tx"/>
                    </a:ext>
                  </a:extLst>
                </a:hlinkClick>
              </a:rPr>
              <a:t>Creative Commons Attribution-</a:t>
            </a:r>
            <a:r>
              <a:rPr lang="en-US" sz="2400" b="0" dirty="0" err="1">
                <a:solidFill>
                  <a:srgbClr val="CCCCFF"/>
                </a:solidFill>
                <a:latin typeface="Arial" charset="0"/>
                <a:hlinkClick r:id="rId3">
                  <a:extLst>
                    <a:ext uri="{A12FA001-AC4F-418D-AE19-62706E023703}">
                      <ahyp:hlinkClr xmlns:ahyp="http://schemas.microsoft.com/office/drawing/2018/hyperlinkcolor" val="tx"/>
                    </a:ext>
                  </a:extLst>
                </a:hlinkClick>
              </a:rPr>
              <a:t>ShareAlike</a:t>
            </a:r>
            <a:r>
              <a:rPr lang="en-US" sz="2400" b="0" dirty="0">
                <a:solidFill>
                  <a:srgbClr val="FFFF00"/>
                </a:solidFill>
                <a:latin typeface="Arial" charset="0"/>
                <a:hlinkClick r:id="rId3">
                  <a:extLst>
                    <a:ext uri="{A12FA001-AC4F-418D-AE19-62706E023703}">
                      <ahyp:hlinkClr xmlns:ahyp="http://schemas.microsoft.com/office/drawing/2018/hyperlinkcolor" val="tx"/>
                    </a:ext>
                  </a:extLst>
                </a:hlinkClick>
              </a:rPr>
              <a:t> 2.5 License</a:t>
            </a:r>
            <a:r>
              <a:rPr lang="en-US" sz="2400" b="0" dirty="0">
                <a:solidFill>
                  <a:srgbClr val="FFFF00"/>
                </a:solidFill>
                <a:latin typeface="Arial" charset="0"/>
              </a:rPr>
              <a:t>. </a:t>
            </a:r>
          </a:p>
        </p:txBody>
      </p:sp>
      <p:pic>
        <p:nvPicPr>
          <p:cNvPr id="350212" name="Picture 3" descr="Creative Commons License">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563" y="46038"/>
            <a:ext cx="8382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0213" name="Rectangle 9"/>
          <p:cNvSpPr>
            <a:spLocks noChangeArrowheads="1"/>
          </p:cNvSpPr>
          <p:nvPr/>
        </p:nvSpPr>
        <p:spPr bwMode="auto">
          <a:xfrm>
            <a:off x="684213" y="1341438"/>
            <a:ext cx="77724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lnSpc>
                <a:spcPct val="80000"/>
              </a:lnSpc>
              <a:spcBef>
                <a:spcPct val="20000"/>
              </a:spcBef>
              <a:buFontTx/>
              <a:buChar char="•"/>
            </a:pPr>
            <a:r>
              <a:rPr lang="en-US" sz="1800" dirty="0">
                <a:solidFill>
                  <a:srgbClr val="FFFF00"/>
                </a:solidFill>
                <a:latin typeface="Lucida Sans" charset="0"/>
              </a:rPr>
              <a:t>You are free</a:t>
            </a:r>
            <a:r>
              <a:rPr lang="en-US" sz="1800" b="0" dirty="0">
                <a:solidFill>
                  <a:srgbClr val="FFFF00"/>
                </a:solidFill>
                <a:latin typeface="Lucida Sans" charset="0"/>
              </a:rPr>
              <a:t>:</a:t>
            </a:r>
          </a:p>
          <a:p>
            <a:pPr marL="742950" lvl="1" indent="-285750" eaLnBrk="0" hangingPunct="0">
              <a:lnSpc>
                <a:spcPct val="80000"/>
              </a:lnSpc>
              <a:spcBef>
                <a:spcPct val="20000"/>
              </a:spcBef>
              <a:buFontTx/>
              <a:buChar char="–"/>
            </a:pPr>
            <a:r>
              <a:rPr lang="en-US" sz="1800" dirty="0">
                <a:solidFill>
                  <a:srgbClr val="FFFF00"/>
                </a:solidFill>
                <a:latin typeface="Lucida Sans" charset="0"/>
              </a:rPr>
              <a:t>to Share</a:t>
            </a:r>
            <a:r>
              <a:rPr lang="en-US" sz="1800" b="0" dirty="0">
                <a:solidFill>
                  <a:srgbClr val="FFFF00"/>
                </a:solidFill>
                <a:latin typeface="Lucida Sans" charset="0"/>
              </a:rPr>
              <a:t> — to copy, distribute and transmit the work </a:t>
            </a:r>
          </a:p>
          <a:p>
            <a:pPr marL="742950" lvl="1" indent="-285750" eaLnBrk="0" hangingPunct="0">
              <a:lnSpc>
                <a:spcPct val="80000"/>
              </a:lnSpc>
              <a:spcBef>
                <a:spcPct val="20000"/>
              </a:spcBef>
              <a:buFontTx/>
              <a:buChar char="–"/>
            </a:pPr>
            <a:r>
              <a:rPr lang="en-US" sz="1800" dirty="0">
                <a:solidFill>
                  <a:srgbClr val="FFFF00"/>
                </a:solidFill>
                <a:latin typeface="Lucida Sans" charset="0"/>
              </a:rPr>
              <a:t>to Remix</a:t>
            </a:r>
            <a:r>
              <a:rPr lang="en-US" sz="1800" b="0" dirty="0">
                <a:solidFill>
                  <a:srgbClr val="FFFF00"/>
                </a:solidFill>
                <a:latin typeface="Lucida Sans" charset="0"/>
              </a:rPr>
              <a:t> — to adapt the work </a:t>
            </a:r>
          </a:p>
          <a:p>
            <a:pPr marL="342900" indent="-342900" eaLnBrk="0" hangingPunct="0">
              <a:lnSpc>
                <a:spcPct val="80000"/>
              </a:lnSpc>
              <a:spcBef>
                <a:spcPct val="20000"/>
              </a:spcBef>
              <a:buFontTx/>
              <a:buChar char="•"/>
            </a:pPr>
            <a:r>
              <a:rPr lang="en-US" sz="1800" dirty="0">
                <a:solidFill>
                  <a:srgbClr val="FFFF00"/>
                </a:solidFill>
                <a:latin typeface="Lucida Sans" charset="0"/>
              </a:rPr>
              <a:t>Under the following conditions</a:t>
            </a:r>
            <a:r>
              <a:rPr lang="en-US" sz="1800" b="0" dirty="0">
                <a:solidFill>
                  <a:srgbClr val="FFFF00"/>
                </a:solidFill>
                <a:latin typeface="Lucida Sans" charset="0"/>
              </a:rPr>
              <a:t>:</a:t>
            </a:r>
          </a:p>
          <a:p>
            <a:pPr marL="742950" lvl="1" indent="-285750" eaLnBrk="0" hangingPunct="0">
              <a:lnSpc>
                <a:spcPct val="80000"/>
              </a:lnSpc>
              <a:spcBef>
                <a:spcPct val="20000"/>
              </a:spcBef>
              <a:buFontTx/>
              <a:buChar char="–"/>
            </a:pPr>
            <a:r>
              <a:rPr lang="en-US" sz="1800" dirty="0">
                <a:solidFill>
                  <a:srgbClr val="FFFF00"/>
                </a:solidFill>
                <a:latin typeface="Lucida Sans" charset="0"/>
              </a:rPr>
              <a:t>Attribution</a:t>
            </a:r>
            <a:r>
              <a:rPr lang="en-US" sz="1800" b="0" dirty="0">
                <a:solidFill>
                  <a:srgbClr val="FFFF00"/>
                </a:solidFill>
                <a:latin typeface="Lucida Sans" charset="0"/>
              </a:rPr>
              <a:t>. You must attribute the work to </a:t>
            </a:r>
            <a:r>
              <a:rPr lang="ja-JP" altLang="en-US" sz="1800" b="0" dirty="0">
                <a:solidFill>
                  <a:srgbClr val="FFFF00"/>
                </a:solidFill>
                <a:latin typeface="Lucida Sans" charset="0"/>
              </a:rPr>
              <a:t>“</a:t>
            </a:r>
            <a:r>
              <a:rPr lang="en-US" altLang="ja-JP" sz="1800" b="0" dirty="0">
                <a:solidFill>
                  <a:srgbClr val="FFFF00"/>
                </a:solidFill>
                <a:latin typeface="Lucida Sans" charset="0"/>
              </a:rPr>
              <a:t>The Art of Multiprocessor Programming</a:t>
            </a:r>
            <a:r>
              <a:rPr lang="ja-JP" altLang="en-US" sz="1800" b="0" dirty="0">
                <a:solidFill>
                  <a:srgbClr val="FFFF00"/>
                </a:solidFill>
                <a:latin typeface="Lucida Sans" charset="0"/>
              </a:rPr>
              <a:t>”</a:t>
            </a:r>
            <a:r>
              <a:rPr lang="en-US" altLang="ja-JP" sz="1800" b="0" dirty="0">
                <a:solidFill>
                  <a:srgbClr val="FFFF00"/>
                </a:solidFill>
                <a:latin typeface="Lucida Sans" charset="0"/>
              </a:rPr>
              <a:t> (but not in any way that suggests that the authors endorse you or your use of the work). </a:t>
            </a:r>
          </a:p>
          <a:p>
            <a:pPr marL="742950" lvl="1" indent="-285750" eaLnBrk="0" hangingPunct="0">
              <a:lnSpc>
                <a:spcPct val="80000"/>
              </a:lnSpc>
              <a:spcBef>
                <a:spcPct val="20000"/>
              </a:spcBef>
              <a:buFontTx/>
              <a:buChar char="–"/>
            </a:pPr>
            <a:r>
              <a:rPr lang="en-US" sz="1800" dirty="0">
                <a:solidFill>
                  <a:srgbClr val="FFFF00"/>
                </a:solidFill>
                <a:latin typeface="Lucida Sans" charset="0"/>
              </a:rPr>
              <a:t>Share Alike</a:t>
            </a:r>
            <a:r>
              <a:rPr lang="en-US" sz="1800" b="0" dirty="0">
                <a:solidFill>
                  <a:srgbClr val="FFFF00"/>
                </a:solidFill>
                <a:latin typeface="Lucida Sans" charset="0"/>
              </a:rPr>
              <a:t>. If you alter, transform, or build upon this work, you may distribute the resulting work only under the same, similar or a compatible license. </a:t>
            </a:r>
          </a:p>
          <a:p>
            <a:pPr marL="342900" indent="-342900" eaLnBrk="0" hangingPunct="0">
              <a:lnSpc>
                <a:spcPct val="80000"/>
              </a:lnSpc>
              <a:spcBef>
                <a:spcPct val="20000"/>
              </a:spcBef>
              <a:buFontTx/>
              <a:buChar char="•"/>
            </a:pPr>
            <a:r>
              <a:rPr lang="en-US" sz="1800" b="0" dirty="0">
                <a:solidFill>
                  <a:srgbClr val="FFFF00"/>
                </a:solidFill>
                <a:latin typeface="Lucida Sans" charset="0"/>
              </a:rPr>
              <a:t>For any reuse or distribution, you must make clear to others the license terms of this work. The best way to do this is with a link to</a:t>
            </a:r>
          </a:p>
          <a:p>
            <a:pPr marL="742950" lvl="1" indent="-285750" eaLnBrk="0" hangingPunct="0">
              <a:lnSpc>
                <a:spcPct val="80000"/>
              </a:lnSpc>
              <a:spcBef>
                <a:spcPct val="20000"/>
              </a:spcBef>
              <a:buFontTx/>
              <a:buChar char="–"/>
            </a:pPr>
            <a:r>
              <a:rPr lang="en-US" sz="1800" b="0" dirty="0">
                <a:solidFill>
                  <a:srgbClr val="FFFF00"/>
                </a:solidFill>
                <a:latin typeface="Lucida Sans" charset="0"/>
              </a:rPr>
              <a:t>http://</a:t>
            </a:r>
            <a:r>
              <a:rPr lang="en-US" sz="1800" b="0" dirty="0" err="1">
                <a:solidFill>
                  <a:srgbClr val="FFFF00"/>
                </a:solidFill>
                <a:latin typeface="Lucida Sans" charset="0"/>
              </a:rPr>
              <a:t>creativecommons.org</a:t>
            </a:r>
            <a:r>
              <a:rPr lang="en-US" sz="1800" b="0" dirty="0">
                <a:solidFill>
                  <a:srgbClr val="FFFF00"/>
                </a:solidFill>
                <a:latin typeface="Lucida Sans" charset="0"/>
              </a:rPr>
              <a:t>/licenses/by-</a:t>
            </a:r>
            <a:r>
              <a:rPr lang="en-US" sz="1800" b="0" dirty="0" err="1">
                <a:solidFill>
                  <a:srgbClr val="FFFF00"/>
                </a:solidFill>
                <a:latin typeface="Lucida Sans" charset="0"/>
              </a:rPr>
              <a:t>sa</a:t>
            </a:r>
            <a:r>
              <a:rPr lang="en-US" sz="1800" b="0" dirty="0">
                <a:solidFill>
                  <a:srgbClr val="FFFF00"/>
                </a:solidFill>
                <a:latin typeface="Lucida Sans" charset="0"/>
              </a:rPr>
              <a:t>/3.0/. </a:t>
            </a:r>
          </a:p>
          <a:p>
            <a:pPr marL="342900" indent="-342900" eaLnBrk="0" hangingPunct="0">
              <a:lnSpc>
                <a:spcPct val="80000"/>
              </a:lnSpc>
              <a:spcBef>
                <a:spcPct val="20000"/>
              </a:spcBef>
              <a:buFontTx/>
              <a:buChar char="•"/>
            </a:pPr>
            <a:r>
              <a:rPr lang="en-US" sz="1800" b="0" dirty="0">
                <a:solidFill>
                  <a:srgbClr val="FFFF00"/>
                </a:solidFill>
                <a:latin typeface="Lucida Sans" charset="0"/>
              </a:rPr>
              <a:t>Any of the above conditions can be waived if you get permission from the copyright holder. </a:t>
            </a:r>
          </a:p>
          <a:p>
            <a:pPr marL="342900" indent="-342900" eaLnBrk="0" hangingPunct="0">
              <a:lnSpc>
                <a:spcPct val="80000"/>
              </a:lnSpc>
              <a:spcBef>
                <a:spcPct val="20000"/>
              </a:spcBef>
              <a:buFontTx/>
              <a:buChar char="•"/>
            </a:pPr>
            <a:r>
              <a:rPr lang="en-US" sz="1800" b="0" dirty="0">
                <a:solidFill>
                  <a:srgbClr val="FFFF00"/>
                </a:solidFill>
                <a:latin typeface="Lucida Sans" charset="0"/>
              </a:rPr>
              <a:t>Nothing in this license impairs or restricts the author</a:t>
            </a:r>
            <a:r>
              <a:rPr lang="fr-FR" sz="1800" b="0" dirty="0">
                <a:solidFill>
                  <a:srgbClr val="FFFF00"/>
                </a:solidFill>
                <a:latin typeface="Lucida Sans" charset="0"/>
              </a:rPr>
              <a:t>'</a:t>
            </a:r>
            <a:r>
              <a:rPr lang="en-US" sz="1800" b="0" dirty="0">
                <a:solidFill>
                  <a:srgbClr val="FFFF00"/>
                </a:solidFill>
                <a:latin typeface="Lucida Sans" charset="0"/>
              </a:rPr>
              <a:t>s moral rights. </a:t>
            </a:r>
          </a:p>
          <a:p>
            <a:pPr marL="342900" indent="-342900" eaLnBrk="0" hangingPunct="0">
              <a:lnSpc>
                <a:spcPct val="80000"/>
              </a:lnSpc>
              <a:spcBef>
                <a:spcPct val="20000"/>
              </a:spcBef>
              <a:buFontTx/>
              <a:buChar char="•"/>
            </a:pPr>
            <a:endParaRPr lang="en-US" sz="1800" b="0" dirty="0">
              <a:solidFill>
                <a:srgbClr val="FFFF00"/>
              </a:solidFill>
              <a:latin typeface="Lucida Sans" charset="0"/>
            </a:endParaRPr>
          </a:p>
        </p:txBody>
      </p:sp>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bwMode="auto">
          <a:xfrm>
            <a:off x="759436" y="1340229"/>
            <a:ext cx="5412764"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Suppose A and B in CS together</a:t>
            </a:r>
          </a:p>
        </p:txBody>
      </p:sp>
      <p:sp>
        <p:nvSpPr>
          <p:cNvPr id="4" name="TextBox 3"/>
          <p:cNvSpPr txBox="1"/>
          <p:nvPr/>
        </p:nvSpPr>
        <p:spPr bwMode="auto">
          <a:xfrm>
            <a:off x="759436" y="2951946"/>
            <a:ext cx="5803596" cy="480131"/>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When B entered, it must have seen</a:t>
            </a:r>
            <a:endParaRPr lang="en-US" sz="2800" b="0" dirty="0">
              <a:solidFill>
                <a:srgbClr val="FFFF00"/>
              </a:solidFill>
              <a:latin typeface="Arial" charset="0"/>
              <a:cs typeface="Arial" charset="0"/>
            </a:endParaRPr>
          </a:p>
        </p:txBody>
      </p:sp>
      <p:sp>
        <p:nvSpPr>
          <p:cNvPr id="5" name="TextBox 3"/>
          <p:cNvSpPr txBox="1"/>
          <p:nvPr/>
        </p:nvSpPr>
        <p:spPr bwMode="auto">
          <a:xfrm>
            <a:off x="759436" y="2167632"/>
            <a:ext cx="4623725" cy="480131"/>
          </a:xfrm>
          <a:prstGeom prst="rect">
            <a:avLst/>
          </a:prstGeom>
          <a:solidFill>
            <a:schemeClr val="tx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b="0" dirty="0">
                <a:solidFill>
                  <a:srgbClr val="FFFF00"/>
                </a:solidFill>
                <a:latin typeface="Arial" charset="0"/>
              </a:rPr>
              <a:t>Suppose A has earlier label</a:t>
            </a:r>
          </a:p>
        </p:txBody>
      </p:sp>
      <p:sp>
        <p:nvSpPr>
          <p:cNvPr id="7" name="TextBox 6"/>
          <p:cNvSpPr txBox="1"/>
          <p:nvPr/>
        </p:nvSpPr>
        <p:spPr bwMode="auto">
          <a:xfrm>
            <a:off x="759436" y="3736260"/>
            <a:ext cx="294978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flag[A] is </a:t>
            </a:r>
            <a:r>
              <a:rPr lang="en-US" sz="2800" b="0" i="1" dirty="0">
                <a:solidFill>
                  <a:srgbClr val="FFFF00"/>
                </a:solidFill>
                <a:latin typeface="Arial" charset="0"/>
                <a:cs typeface="Arial" charset="0"/>
              </a:rPr>
              <a:t>false</a:t>
            </a:r>
            <a:r>
              <a:rPr lang="en-US" sz="2800" b="0" dirty="0">
                <a:solidFill>
                  <a:srgbClr val="FFFF00"/>
                </a:solidFill>
                <a:latin typeface="Arial" charset="0"/>
                <a:cs typeface="Arial" charset="0"/>
              </a:rPr>
              <a:t>, or</a:t>
            </a:r>
            <a:endParaRPr lang="en-US" sz="2800" b="0" dirty="0">
              <a:solidFill>
                <a:srgbClr val="FFFF00"/>
              </a:solidFill>
              <a:cs typeface="Arial" charset="0"/>
            </a:endParaRPr>
          </a:p>
        </p:txBody>
      </p:sp>
      <p:sp>
        <p:nvSpPr>
          <p:cNvPr id="8" name="TextBox 7"/>
          <p:cNvSpPr txBox="1"/>
          <p:nvPr/>
        </p:nvSpPr>
        <p:spPr bwMode="auto">
          <a:xfrm>
            <a:off x="759436" y="4563665"/>
            <a:ext cx="3163635"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label[A] &gt; label[B]</a:t>
            </a:r>
            <a:endParaRPr lang="en-US" altLang="ja-JP" sz="2800" b="0" dirty="0">
              <a:solidFill>
                <a:srgbClr val="FFFF00"/>
              </a:solidFill>
              <a:latin typeface="Arial" charset="0"/>
            </a:endParaRPr>
          </a:p>
        </p:txBody>
      </p:sp>
      <p:sp>
        <p:nvSpPr>
          <p:cNvPr id="2" name="TextBox 1">
            <a:extLst>
              <a:ext uri="{FF2B5EF4-FFF2-40B4-BE49-F238E27FC236}">
                <a16:creationId xmlns:a16="http://schemas.microsoft.com/office/drawing/2014/main" id="{95017CEF-E282-6E3D-31F1-96D2DF473269}"/>
              </a:ext>
            </a:extLst>
          </p:cNvPr>
          <p:cNvSpPr txBox="1"/>
          <p:nvPr/>
        </p:nvSpPr>
        <p:spPr bwMode="auto">
          <a:xfrm>
            <a:off x="2016736" y="5249963"/>
            <a:ext cx="289816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64-bit counters</a:t>
            </a:r>
            <a:endParaRPr lang="en-US" sz="2800" b="0" dirty="0">
              <a:solidFill>
                <a:srgbClr val="FFFF00"/>
              </a:solidFill>
              <a:latin typeface="Arial" charset="0"/>
            </a:endParaRPr>
          </a:p>
        </p:txBody>
      </p:sp>
      <p:sp>
        <p:nvSpPr>
          <p:cNvPr id="27" name="TextBox 26">
            <a:extLst>
              <a:ext uri="{FF2B5EF4-FFF2-40B4-BE49-F238E27FC236}">
                <a16:creationId xmlns:a16="http://schemas.microsoft.com/office/drawing/2014/main" id="{806B15E7-F5E9-499F-C084-122051108DA5}"/>
              </a:ext>
            </a:extLst>
          </p:cNvPr>
          <p:cNvSpPr txBox="1"/>
          <p:nvPr/>
        </p:nvSpPr>
        <p:spPr bwMode="auto">
          <a:xfrm>
            <a:off x="759437" y="5256511"/>
            <a:ext cx="137170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rPr>
              <a:t>Maybe</a:t>
            </a:r>
            <a:endParaRPr lang="en-US" sz="2800" b="0" baseline="-25000" dirty="0">
              <a:solidFill>
                <a:srgbClr val="FFFF00"/>
              </a:solidFill>
              <a:latin typeface="Arial" charset="0"/>
              <a:cs typeface="Arial" charset="0"/>
            </a:endParaRPr>
          </a:p>
        </p:txBody>
      </p:sp>
      <p:sp>
        <p:nvSpPr>
          <p:cNvPr id="28" name="TextBox 27">
            <a:extLst>
              <a:ext uri="{FF2B5EF4-FFF2-40B4-BE49-F238E27FC236}">
                <a16:creationId xmlns:a16="http://schemas.microsoft.com/office/drawing/2014/main" id="{5CCCDFBE-92DA-0BEF-4540-5151AB773F3D}"/>
              </a:ext>
            </a:extLst>
          </p:cNvPr>
          <p:cNvSpPr txBox="1"/>
          <p:nvPr/>
        </p:nvSpPr>
        <p:spPr bwMode="auto">
          <a:xfrm>
            <a:off x="1799197" y="5922037"/>
            <a:ext cx="2898165"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0" dirty="0">
                <a:solidFill>
                  <a:srgbClr val="FFFF00"/>
                </a:solidFill>
                <a:latin typeface="Arial" charset="0"/>
                <a:cs typeface="Arial" charset="0"/>
              </a:rPr>
              <a:t>32-bit counters</a:t>
            </a:r>
            <a:endParaRPr lang="en-US" sz="2800" b="0" baseline="-25000" dirty="0">
              <a:solidFill>
                <a:srgbClr val="FFFF00"/>
              </a:solidFill>
              <a:latin typeface="Arial" charset="0"/>
              <a:cs typeface="Arial" charset="0"/>
            </a:endParaRPr>
          </a:p>
        </p:txBody>
      </p:sp>
    </p:spTree>
    <p:extLst>
      <p:ext uri="{BB962C8B-B14F-4D97-AF65-F5344CB8AC3E}">
        <p14:creationId xmlns:p14="http://schemas.microsoft.com/office/powerpoint/2010/main" val="22390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2" grpId="0" animBg="1"/>
      <p:bldP spid="27" grpId="0" animBg="1"/>
      <p:bldP spid="28" grpId="0" animBg="1"/>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triangl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400" b="1" i="0" u="none" strike="noStrike" cap="none" normalizeH="0" baseline="0" smtClean="0">
            <a:ln>
              <a:noFill/>
            </a:ln>
            <a:solidFill>
              <a:srgbClr val="0000FF"/>
            </a:solidFill>
            <a:effectLst/>
            <a:latin typeface="Comic Sans MS" pitchFamily="66"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triangl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400" b="1" i="0" u="none" strike="noStrike" cap="none" normalizeH="0" baseline="0" smtClean="0">
            <a:ln>
              <a:noFill/>
            </a:ln>
            <a:solidFill>
              <a:srgbClr val="0000FF"/>
            </a:solidFill>
            <a:effectLst/>
            <a:latin typeface="Comic Sans MS" pitchFamily="66"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21021</TotalTime>
  <Words>6665</Words>
  <Application>Microsoft Office PowerPoint</Application>
  <PresentationFormat>Overhead</PresentationFormat>
  <Paragraphs>1187</Paragraphs>
  <Slides>94</Slides>
  <Notes>92</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94</vt:i4>
      </vt:variant>
    </vt:vector>
  </HeadingPairs>
  <TitlesOfParts>
    <vt:vector size="102" baseType="lpstr">
      <vt:lpstr>Arial</vt:lpstr>
      <vt:lpstr>Comic Sans MS</vt:lpstr>
      <vt:lpstr>Consolas</vt:lpstr>
      <vt:lpstr>Courier New</vt:lpstr>
      <vt:lpstr>Lucida Sans</vt:lpstr>
      <vt:lpstr>Marlett</vt:lpstr>
      <vt:lpstr>Symbol</vt:lpstr>
      <vt:lpstr>Blank Presentation</vt:lpstr>
      <vt:lpstr>PowerPoint Presentation</vt:lpstr>
      <vt:lpstr>Mutual Exclusion</vt:lpstr>
      <vt:lpstr>Mutual Exclusion</vt:lpstr>
      <vt:lpstr>Mutual Exclusion</vt:lpstr>
      <vt:lpstr>Warning</vt:lpstr>
      <vt:lpstr>Why is Concurrent Programming so Hard?</vt:lpstr>
      <vt:lpstr>Time</vt:lpstr>
      <vt:lpstr>Events</vt:lpstr>
      <vt:lpstr>Threads</vt:lpstr>
      <vt:lpstr>Example Thread Events</vt:lpstr>
      <vt:lpstr>Threads are State Machines</vt:lpstr>
      <vt:lpstr>States</vt:lpstr>
      <vt:lpstr>Concurrency</vt:lpstr>
      <vt:lpstr>Interleavings</vt:lpstr>
      <vt:lpstr>Intervals</vt:lpstr>
      <vt:lpstr>Intervals may Overlap</vt:lpstr>
      <vt:lpstr>Intervals may be Disjoint</vt:lpstr>
      <vt:lpstr>Precedence</vt:lpstr>
      <vt:lpstr>Precedence</vt:lpstr>
      <vt:lpstr>Precedence Ordering</vt:lpstr>
      <vt:lpstr>Precedence Ordering</vt:lpstr>
      <vt:lpstr>Partial Orders (review)</vt:lpstr>
      <vt:lpstr>Total Orders (review)</vt:lpstr>
      <vt:lpstr>Repeated Events</vt:lpstr>
      <vt:lpstr>Implementing a Counter</vt:lpstr>
      <vt:lpstr>Locks (Mutual Exclusion)</vt:lpstr>
      <vt:lpstr>Using Locks</vt:lpstr>
      <vt:lpstr>Using Locks</vt:lpstr>
      <vt:lpstr>Mutual Exclusion</vt:lpstr>
      <vt:lpstr>Deadlock-Free</vt:lpstr>
      <vt:lpstr>Starvation-Free</vt:lpstr>
      <vt:lpstr>Two-Thread vs n-Thread Solutions</vt:lpstr>
      <vt:lpstr>Two-Thread Conventions</vt:lpstr>
      <vt:lpstr>LockOne</vt:lpstr>
      <vt:lpstr>LockOne</vt:lpstr>
      <vt:lpstr>LockOne</vt:lpstr>
      <vt:lpstr>LockOne</vt:lpstr>
      <vt:lpstr>LockOne Satisfies Mutual Exclusion</vt:lpstr>
      <vt:lpstr>From the Code</vt:lpstr>
      <vt:lpstr>From the Assumption</vt:lpstr>
      <vt:lpstr>Combining</vt:lpstr>
      <vt:lpstr>Combining</vt:lpstr>
      <vt:lpstr>Combining</vt:lpstr>
      <vt:lpstr>Combining</vt:lpstr>
      <vt:lpstr>Combining</vt:lpstr>
      <vt:lpstr>Combining</vt:lpstr>
      <vt:lpstr>Combining</vt:lpstr>
      <vt:lpstr>Cycle!</vt:lpstr>
      <vt:lpstr>Deadlock Freedom</vt:lpstr>
      <vt:lpstr>LockTwo</vt:lpstr>
      <vt:lpstr>LockTwo</vt:lpstr>
      <vt:lpstr>LockTwo</vt:lpstr>
      <vt:lpstr>LockTwo</vt:lpstr>
      <vt:lpstr>LockTwo Claims</vt:lpstr>
      <vt:lpstr>Peterson's Algorithm</vt:lpstr>
      <vt:lpstr>Peterson's Algorithm</vt:lpstr>
      <vt:lpstr>Mutual Exclusion</vt:lpstr>
      <vt:lpstr>Also from the Code</vt:lpstr>
      <vt:lpstr>Assumption</vt:lpstr>
      <vt:lpstr>Combining Observations</vt:lpstr>
      <vt:lpstr>Combining Observations</vt:lpstr>
      <vt:lpstr>Combining Observations</vt:lpstr>
      <vt:lpstr>Deadlock Free</vt:lpstr>
      <vt:lpstr>Starvation Free</vt:lpstr>
      <vt:lpstr>Bounded Waiting</vt:lpstr>
      <vt:lpstr>Bounded Waiting</vt:lpstr>
      <vt:lpstr>r-Bounded Waiting</vt:lpstr>
      <vt:lpstr>What is “r” for Peterson's Algorithm?</vt:lpstr>
      <vt:lpstr>First-Come-First-Served</vt:lpstr>
      <vt:lpstr>Bakery Algorithm</vt:lpstr>
      <vt:lpstr>Bakery Algorithm</vt:lpstr>
      <vt:lpstr>Bakery Algorithm</vt:lpstr>
      <vt:lpstr>Bakery Algorithm</vt:lpstr>
      <vt:lpstr>Bakery Algorithm</vt:lpstr>
      <vt:lpstr>Bakery Algorithm</vt:lpstr>
      <vt:lpstr>Bakery Algorithm</vt:lpstr>
      <vt:lpstr>Bakery Algorithm</vt:lpstr>
      <vt:lpstr>Bakery Algorithm</vt:lpstr>
      <vt:lpstr>Bakery Algorithm</vt:lpstr>
      <vt:lpstr>Bakery Algorithm</vt:lpstr>
      <vt:lpstr>No Deadlock</vt:lpstr>
      <vt:lpstr>First-Come-First-Served</vt:lpstr>
      <vt:lpstr>Mutual Exclusion</vt:lpstr>
      <vt:lpstr>Mutual Exclusion</vt:lpstr>
      <vt:lpstr>Bakery Y232K Bug</vt:lpstr>
      <vt:lpstr>Bakery Y232K Bug</vt:lpstr>
      <vt:lpstr>Does Overflow Actually Matter?</vt:lpstr>
      <vt:lpstr>Philosophical Question</vt:lpstr>
      <vt:lpstr>Shared Memory</vt:lpstr>
      <vt:lpstr>Theorem</vt:lpstr>
      <vt:lpstr>Summary of Lecture</vt:lpstr>
      <vt:lpstr>Summary of Lecture</vt:lpstr>
      <vt:lpstr>PowerPoint Presentation</vt:lpstr>
      <vt:lpstr>PowerPoint Presentation</vt:lpstr>
    </vt:vector>
  </TitlesOfParts>
  <Company>Brown University and Tel-Aviv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of Multiprocessor Programming</dc:title>
  <dc:creator>Maurice Herlihy and Nir Shavit</dc:creator>
  <cp:lastModifiedBy>Maurice Herlih</cp:lastModifiedBy>
  <cp:revision>1232</cp:revision>
  <cp:lastPrinted>2003-09-09T00:35:48Z</cp:lastPrinted>
  <dcterms:created xsi:type="dcterms:W3CDTF">1999-05-12T13:47:53Z</dcterms:created>
  <dcterms:modified xsi:type="dcterms:W3CDTF">2024-09-10T13:52:21Z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_Licensed">
    <vt:bool>true</vt:bool>
  </property>
  <property fmtid="{D5CDD505-2E9C-101B-9397-08002B2CF9AE}" pid="3" name="CreativeCommons_LicenseURL">
    <vt:lpwstr>http://creativecommons.org/licenses/by-sa/2.5/</vt:lpwstr>
  </property>
  <property fmtid="{D5CDD505-2E9C-101B-9397-08002B2CF9AE}" pid="4" name="CreativeCommons_Derivatives">
    <vt:lpwstr>Share Alike</vt:lpwstr>
  </property>
  <property fmtid="{D5CDD505-2E9C-101B-9397-08002B2CF9AE}" pid="5" name="CreativeCommons_CommercialUse">
    <vt:lpwstr>Yes</vt:lpwstr>
  </property>
  <property fmtid="{D5CDD505-2E9C-101B-9397-08002B2CF9AE}" pid="6" name="CreativeCommons_Jurisdiction">
    <vt:lpwstr/>
  </property>
</Properties>
</file>